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68" r:id="rId3"/>
  </p:sldMasterIdLst>
  <p:notesMasterIdLst>
    <p:notesMasterId r:id="rId181"/>
  </p:notesMasterIdLst>
  <p:handoutMasterIdLst>
    <p:handoutMasterId r:id="rId182"/>
  </p:handoutMasterIdLst>
  <p:sldIdLst>
    <p:sldId id="491" r:id="rId4"/>
    <p:sldId id="492" r:id="rId5"/>
    <p:sldId id="526" r:id="rId6"/>
    <p:sldId id="508" r:id="rId7"/>
    <p:sldId id="507" r:id="rId8"/>
    <p:sldId id="509" r:id="rId9"/>
    <p:sldId id="511" r:id="rId10"/>
    <p:sldId id="510" r:id="rId11"/>
    <p:sldId id="513" r:id="rId12"/>
    <p:sldId id="512" r:id="rId13"/>
    <p:sldId id="514" r:id="rId14"/>
    <p:sldId id="515" r:id="rId15"/>
    <p:sldId id="527" r:id="rId16"/>
    <p:sldId id="525" r:id="rId17"/>
    <p:sldId id="528" r:id="rId18"/>
    <p:sldId id="669" r:id="rId19"/>
    <p:sldId id="530" r:id="rId20"/>
    <p:sldId id="531" r:id="rId21"/>
    <p:sldId id="533" r:id="rId22"/>
    <p:sldId id="548" r:id="rId23"/>
    <p:sldId id="672" r:id="rId24"/>
    <p:sldId id="532" r:id="rId25"/>
    <p:sldId id="538" r:id="rId26"/>
    <p:sldId id="534" r:id="rId27"/>
    <p:sldId id="681" r:id="rId28"/>
    <p:sldId id="680" r:id="rId29"/>
    <p:sldId id="682" r:id="rId30"/>
    <p:sldId id="683" r:id="rId31"/>
    <p:sldId id="685" r:id="rId32"/>
    <p:sldId id="535" r:id="rId33"/>
    <p:sldId id="673" r:id="rId34"/>
    <p:sldId id="674" r:id="rId35"/>
    <p:sldId id="675" r:id="rId36"/>
    <p:sldId id="536" r:id="rId37"/>
    <p:sldId id="676" r:id="rId38"/>
    <p:sldId id="539" r:id="rId39"/>
    <p:sldId id="540" r:id="rId40"/>
    <p:sldId id="700" r:id="rId41"/>
    <p:sldId id="541" r:id="rId42"/>
    <p:sldId id="542" r:id="rId43"/>
    <p:sldId id="543" r:id="rId44"/>
    <p:sldId id="544" r:id="rId45"/>
    <p:sldId id="549" r:id="rId46"/>
    <p:sldId id="550" r:id="rId47"/>
    <p:sldId id="545" r:id="rId48"/>
    <p:sldId id="691" r:id="rId49"/>
    <p:sldId id="692" r:id="rId50"/>
    <p:sldId id="693" r:id="rId51"/>
    <p:sldId id="694" r:id="rId52"/>
    <p:sldId id="547" r:id="rId53"/>
    <p:sldId id="546" r:id="rId54"/>
    <p:sldId id="551" r:id="rId55"/>
    <p:sldId id="552" r:id="rId56"/>
    <p:sldId id="553" r:id="rId57"/>
    <p:sldId id="554" r:id="rId58"/>
    <p:sldId id="555" r:id="rId59"/>
    <p:sldId id="556" r:id="rId60"/>
    <p:sldId id="557" r:id="rId61"/>
    <p:sldId id="670" r:id="rId62"/>
    <p:sldId id="558" r:id="rId63"/>
    <p:sldId id="695" r:id="rId64"/>
    <p:sldId id="559" r:id="rId65"/>
    <p:sldId id="561" r:id="rId66"/>
    <p:sldId id="562" r:id="rId67"/>
    <p:sldId id="563" r:id="rId68"/>
    <p:sldId id="564" r:id="rId69"/>
    <p:sldId id="565" r:id="rId70"/>
    <p:sldId id="566" r:id="rId71"/>
    <p:sldId id="567" r:id="rId72"/>
    <p:sldId id="568" r:id="rId73"/>
    <p:sldId id="569" r:id="rId74"/>
    <p:sldId id="570" r:id="rId75"/>
    <p:sldId id="701" r:id="rId76"/>
    <p:sldId id="572" r:id="rId77"/>
    <p:sldId id="571" r:id="rId78"/>
    <p:sldId id="573" r:id="rId79"/>
    <p:sldId id="574" r:id="rId80"/>
    <p:sldId id="575" r:id="rId81"/>
    <p:sldId id="576" r:id="rId82"/>
    <p:sldId id="577" r:id="rId83"/>
    <p:sldId id="578" r:id="rId84"/>
    <p:sldId id="579" r:id="rId85"/>
    <p:sldId id="580" r:id="rId86"/>
    <p:sldId id="581" r:id="rId87"/>
    <p:sldId id="582" r:id="rId88"/>
    <p:sldId id="583" r:id="rId89"/>
    <p:sldId id="584" r:id="rId90"/>
    <p:sldId id="585" r:id="rId91"/>
    <p:sldId id="586" r:id="rId92"/>
    <p:sldId id="587" r:id="rId93"/>
    <p:sldId id="588" r:id="rId94"/>
    <p:sldId id="589" r:id="rId95"/>
    <p:sldId id="590" r:id="rId96"/>
    <p:sldId id="591" r:id="rId97"/>
    <p:sldId id="592" r:id="rId98"/>
    <p:sldId id="593" r:id="rId99"/>
    <p:sldId id="594" r:id="rId100"/>
    <p:sldId id="696" r:id="rId101"/>
    <p:sldId id="699" r:id="rId102"/>
    <p:sldId id="697" r:id="rId103"/>
    <p:sldId id="595" r:id="rId104"/>
    <p:sldId id="596" r:id="rId105"/>
    <p:sldId id="597" r:id="rId106"/>
    <p:sldId id="598" r:id="rId107"/>
    <p:sldId id="599" r:id="rId108"/>
    <p:sldId id="600" r:id="rId109"/>
    <p:sldId id="601" r:id="rId110"/>
    <p:sldId id="602" r:id="rId111"/>
    <p:sldId id="603" r:id="rId112"/>
    <p:sldId id="604" r:id="rId113"/>
    <p:sldId id="605" r:id="rId114"/>
    <p:sldId id="608" r:id="rId115"/>
    <p:sldId id="606" r:id="rId116"/>
    <p:sldId id="607" r:id="rId117"/>
    <p:sldId id="609" r:id="rId118"/>
    <p:sldId id="610" r:id="rId119"/>
    <p:sldId id="690" r:id="rId120"/>
    <p:sldId id="611" r:id="rId121"/>
    <p:sldId id="612" r:id="rId122"/>
    <p:sldId id="613" r:id="rId123"/>
    <p:sldId id="614" r:id="rId124"/>
    <p:sldId id="615" r:id="rId125"/>
    <p:sldId id="616" r:id="rId126"/>
    <p:sldId id="617" r:id="rId127"/>
    <p:sldId id="618" r:id="rId128"/>
    <p:sldId id="619" r:id="rId129"/>
    <p:sldId id="620" r:id="rId130"/>
    <p:sldId id="621" r:id="rId131"/>
    <p:sldId id="622" r:id="rId132"/>
    <p:sldId id="623" r:id="rId133"/>
    <p:sldId id="628" r:id="rId134"/>
    <p:sldId id="702" r:id="rId135"/>
    <p:sldId id="703" r:id="rId136"/>
    <p:sldId id="632" r:id="rId137"/>
    <p:sldId id="704" r:id="rId138"/>
    <p:sldId id="624" r:id="rId139"/>
    <p:sldId id="625" r:id="rId140"/>
    <p:sldId id="626" r:id="rId141"/>
    <p:sldId id="627" r:id="rId142"/>
    <p:sldId id="629" r:id="rId143"/>
    <p:sldId id="630" r:id="rId144"/>
    <p:sldId id="631" r:id="rId145"/>
    <p:sldId id="633" r:id="rId146"/>
    <p:sldId id="634" r:id="rId147"/>
    <p:sldId id="635" r:id="rId148"/>
    <p:sldId id="636" r:id="rId149"/>
    <p:sldId id="637" r:id="rId150"/>
    <p:sldId id="638" r:id="rId151"/>
    <p:sldId id="639" r:id="rId152"/>
    <p:sldId id="640" r:id="rId153"/>
    <p:sldId id="641" r:id="rId154"/>
    <p:sldId id="642" r:id="rId155"/>
    <p:sldId id="643" r:id="rId156"/>
    <p:sldId id="644" r:id="rId157"/>
    <p:sldId id="645" r:id="rId158"/>
    <p:sldId id="646" r:id="rId159"/>
    <p:sldId id="647" r:id="rId160"/>
    <p:sldId id="648" r:id="rId161"/>
    <p:sldId id="649" r:id="rId162"/>
    <p:sldId id="650" r:id="rId163"/>
    <p:sldId id="651" r:id="rId164"/>
    <p:sldId id="652" r:id="rId165"/>
    <p:sldId id="654" r:id="rId166"/>
    <p:sldId id="653" r:id="rId167"/>
    <p:sldId id="655" r:id="rId168"/>
    <p:sldId id="656" r:id="rId169"/>
    <p:sldId id="657" r:id="rId170"/>
    <p:sldId id="658" r:id="rId171"/>
    <p:sldId id="659" r:id="rId172"/>
    <p:sldId id="660" r:id="rId173"/>
    <p:sldId id="661" r:id="rId174"/>
    <p:sldId id="663" r:id="rId175"/>
    <p:sldId id="664" r:id="rId176"/>
    <p:sldId id="665" r:id="rId177"/>
    <p:sldId id="666" r:id="rId178"/>
    <p:sldId id="705" r:id="rId179"/>
    <p:sldId id="667" r:id="rId180"/>
  </p:sldIdLst>
  <p:sldSz cx="9144000" cy="6858000" type="screen4x3"/>
  <p:notesSz cx="6858000" cy="9296400"/>
  <p:custDataLst>
    <p:tags r:id="rId183"/>
  </p:custDataLst>
  <p:defaultTextStyle>
    <a:defPPr>
      <a:defRPr lang="en-US"/>
    </a:defPPr>
    <a:lvl1pPr algn="l" rtl="0" eaLnBrk="0" fontAlgn="base" hangingPunct="0">
      <a:spcBef>
        <a:spcPct val="0"/>
      </a:spcBef>
      <a:spcAft>
        <a:spcPct val="0"/>
      </a:spcAft>
      <a:defRPr sz="1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672">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439539"/>
    <a:srgbClr val="92D050"/>
    <a:srgbClr val="000099"/>
    <a:srgbClr val="546292"/>
    <a:srgbClr val="800000"/>
    <a:srgbClr val="003366"/>
    <a:srgbClr val="4AA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93586" autoAdjust="0"/>
  </p:normalViewPr>
  <p:slideViewPr>
    <p:cSldViewPr snapToGrid="0">
      <p:cViewPr varScale="1">
        <p:scale>
          <a:sx n="72" d="100"/>
          <a:sy n="72" d="100"/>
        </p:scale>
        <p:origin x="1464" y="60"/>
      </p:cViewPr>
      <p:guideLst>
        <p:guide orient="horz" pos="672"/>
        <p:guide pos="2160"/>
      </p:guideLst>
    </p:cSldViewPr>
  </p:slideViewPr>
  <p:notesTextViewPr>
    <p:cViewPr>
      <p:scale>
        <a:sx n="100" d="100"/>
        <a:sy n="100" d="100"/>
      </p:scale>
      <p:origin x="0" y="0"/>
    </p:cViewPr>
  </p:notesTextViewPr>
  <p:sorterViewPr>
    <p:cViewPr>
      <p:scale>
        <a:sx n="73" d="100"/>
        <a:sy n="73" d="100"/>
      </p:scale>
      <p:origin x="0" y="-3955"/>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notesMaster" Target="notesMasters/notesMaster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handoutMaster" Target="handoutMasters/handoutMaster1.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presProps" Target="presProps.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theme" Target="theme/theme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tableStyles" Target="tableStyles.xml"/><Relationship Id="rId1" Type="http://schemas.openxmlformats.org/officeDocument/2006/relationships/customXml" Target="../customXml/item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4D3C8B-FB3D-463B-AE71-2140695CDA42}" type="doc">
      <dgm:prSet loTypeId="urn:microsoft.com/office/officeart/2005/8/layout/chevron1" loCatId="process" qsTypeId="urn:microsoft.com/office/officeart/2005/8/quickstyle/simple1" qsCatId="simple" csTypeId="urn:microsoft.com/office/officeart/2005/8/colors/accent1_2" csCatId="accent1" phldr="1"/>
      <dgm:spPr/>
    </dgm:pt>
    <dgm:pt modelId="{238908BE-0A1F-416C-9F30-3B30596C4B8B}">
      <dgm:prSet phldrT="[Text]">
        <dgm:style>
          <a:lnRef idx="1">
            <a:schemeClr val="accent2"/>
          </a:lnRef>
          <a:fillRef idx="3">
            <a:schemeClr val="accent2"/>
          </a:fillRef>
          <a:effectRef idx="2">
            <a:schemeClr val="accent2"/>
          </a:effectRef>
          <a:fontRef idx="minor">
            <a:schemeClr val="lt1"/>
          </a:fontRef>
        </dgm:style>
      </dgm:prSet>
      <dgm:spPr/>
      <dgm:t>
        <a:bodyPr/>
        <a:lstStyle/>
        <a:p>
          <a:r>
            <a:rPr lang="en-US" dirty="0"/>
            <a:t> </a:t>
          </a:r>
        </a:p>
      </dgm:t>
    </dgm:pt>
    <dgm:pt modelId="{3C4F3807-1932-44F5-9117-A1EEA721133C}" type="parTrans" cxnId="{072A6DFB-E36D-44A2-B3EB-1B43D5743A9B}">
      <dgm:prSet/>
      <dgm:spPr/>
      <dgm:t>
        <a:bodyPr/>
        <a:lstStyle/>
        <a:p>
          <a:endParaRPr lang="en-US"/>
        </a:p>
      </dgm:t>
    </dgm:pt>
    <dgm:pt modelId="{A0001BCF-FEA4-49C9-AFE8-99C13C9DF2DF}" type="sibTrans" cxnId="{072A6DFB-E36D-44A2-B3EB-1B43D5743A9B}">
      <dgm:prSet/>
      <dgm:spPr/>
      <dgm:t>
        <a:bodyPr/>
        <a:lstStyle/>
        <a:p>
          <a:endParaRPr lang="en-US"/>
        </a:p>
      </dgm:t>
    </dgm:pt>
    <dgm:pt modelId="{CF7BEC1B-643B-4C0F-8A9E-7561E0A2ACB0}">
      <dgm:prSet phldrT="[Text]">
        <dgm:style>
          <a:lnRef idx="1">
            <a:schemeClr val="accent2"/>
          </a:lnRef>
          <a:fillRef idx="3">
            <a:schemeClr val="accent2"/>
          </a:fillRef>
          <a:effectRef idx="2">
            <a:schemeClr val="accent2"/>
          </a:effectRef>
          <a:fontRef idx="minor">
            <a:schemeClr val="lt1"/>
          </a:fontRef>
        </dgm:style>
      </dgm:prSet>
      <dgm:spPr/>
      <dgm:t>
        <a:bodyPr/>
        <a:lstStyle/>
        <a:p>
          <a:r>
            <a:rPr lang="en-US" dirty="0"/>
            <a:t> </a:t>
          </a:r>
        </a:p>
      </dgm:t>
    </dgm:pt>
    <dgm:pt modelId="{B19A5D8D-8FEE-466C-A46D-F8E8E889DCD4}" type="parTrans" cxnId="{C916E95B-A3EF-4D82-9C56-00138393F61B}">
      <dgm:prSet/>
      <dgm:spPr/>
      <dgm:t>
        <a:bodyPr/>
        <a:lstStyle/>
        <a:p>
          <a:endParaRPr lang="en-US"/>
        </a:p>
      </dgm:t>
    </dgm:pt>
    <dgm:pt modelId="{225CC297-985D-41D6-AFE1-B8C2A89EDB7B}" type="sibTrans" cxnId="{C916E95B-A3EF-4D82-9C56-00138393F61B}">
      <dgm:prSet/>
      <dgm:spPr/>
      <dgm:t>
        <a:bodyPr/>
        <a:lstStyle/>
        <a:p>
          <a:endParaRPr lang="en-US"/>
        </a:p>
      </dgm:t>
    </dgm:pt>
    <dgm:pt modelId="{C19F9181-956F-4C36-B608-166924B66C86}" type="pres">
      <dgm:prSet presAssocID="{984D3C8B-FB3D-463B-AE71-2140695CDA42}" presName="Name0" presStyleCnt="0">
        <dgm:presLayoutVars>
          <dgm:dir/>
          <dgm:animLvl val="lvl"/>
          <dgm:resizeHandles val="exact"/>
        </dgm:presLayoutVars>
      </dgm:prSet>
      <dgm:spPr/>
    </dgm:pt>
    <dgm:pt modelId="{25FCA130-3CF5-42B9-8561-C0345D2B05F1}" type="pres">
      <dgm:prSet presAssocID="{238908BE-0A1F-416C-9F30-3B30596C4B8B}" presName="parTxOnly" presStyleLbl="node1" presStyleIdx="0" presStyleCnt="2">
        <dgm:presLayoutVars>
          <dgm:chMax val="0"/>
          <dgm:chPref val="0"/>
          <dgm:bulletEnabled val="1"/>
        </dgm:presLayoutVars>
      </dgm:prSet>
      <dgm:spPr/>
      <dgm:t>
        <a:bodyPr/>
        <a:lstStyle/>
        <a:p>
          <a:endParaRPr lang="en-US"/>
        </a:p>
      </dgm:t>
    </dgm:pt>
    <dgm:pt modelId="{019175AF-68BA-4ABE-88B4-DB3B06756018}" type="pres">
      <dgm:prSet presAssocID="{A0001BCF-FEA4-49C9-AFE8-99C13C9DF2DF}" presName="parTxOnlySpace" presStyleCnt="0"/>
      <dgm:spPr/>
    </dgm:pt>
    <dgm:pt modelId="{31B5ED10-F6E4-44AD-80B0-559713307150}" type="pres">
      <dgm:prSet presAssocID="{CF7BEC1B-643B-4C0F-8A9E-7561E0A2ACB0}" presName="parTxOnly" presStyleLbl="node1" presStyleIdx="1" presStyleCnt="2">
        <dgm:presLayoutVars>
          <dgm:chMax val="0"/>
          <dgm:chPref val="0"/>
          <dgm:bulletEnabled val="1"/>
        </dgm:presLayoutVars>
      </dgm:prSet>
      <dgm:spPr/>
      <dgm:t>
        <a:bodyPr/>
        <a:lstStyle/>
        <a:p>
          <a:endParaRPr lang="en-US"/>
        </a:p>
      </dgm:t>
    </dgm:pt>
  </dgm:ptLst>
  <dgm:cxnLst>
    <dgm:cxn modelId="{C916E95B-A3EF-4D82-9C56-00138393F61B}" srcId="{984D3C8B-FB3D-463B-AE71-2140695CDA42}" destId="{CF7BEC1B-643B-4C0F-8A9E-7561E0A2ACB0}" srcOrd="1" destOrd="0" parTransId="{B19A5D8D-8FEE-466C-A46D-F8E8E889DCD4}" sibTransId="{225CC297-985D-41D6-AFE1-B8C2A89EDB7B}"/>
    <dgm:cxn modelId="{072A6DFB-E36D-44A2-B3EB-1B43D5743A9B}" srcId="{984D3C8B-FB3D-463B-AE71-2140695CDA42}" destId="{238908BE-0A1F-416C-9F30-3B30596C4B8B}" srcOrd="0" destOrd="0" parTransId="{3C4F3807-1932-44F5-9117-A1EEA721133C}" sibTransId="{A0001BCF-FEA4-49C9-AFE8-99C13C9DF2DF}"/>
    <dgm:cxn modelId="{A1A654C9-226B-4C33-8342-5D6BF0255886}" type="presOf" srcId="{238908BE-0A1F-416C-9F30-3B30596C4B8B}" destId="{25FCA130-3CF5-42B9-8561-C0345D2B05F1}" srcOrd="0" destOrd="0" presId="urn:microsoft.com/office/officeart/2005/8/layout/chevron1"/>
    <dgm:cxn modelId="{ACDEFAEA-D7F4-46DB-A81C-6EEBE16CB040}" type="presOf" srcId="{984D3C8B-FB3D-463B-AE71-2140695CDA42}" destId="{C19F9181-956F-4C36-B608-166924B66C86}" srcOrd="0" destOrd="0" presId="urn:microsoft.com/office/officeart/2005/8/layout/chevron1"/>
    <dgm:cxn modelId="{0A3FFADB-8454-4349-B855-1836E4B43DCE}" type="presOf" srcId="{CF7BEC1B-643B-4C0F-8A9E-7561E0A2ACB0}" destId="{31B5ED10-F6E4-44AD-80B0-559713307150}" srcOrd="0" destOrd="0" presId="urn:microsoft.com/office/officeart/2005/8/layout/chevron1"/>
    <dgm:cxn modelId="{C5657AA4-9E94-4194-A176-0BAA40DD352D}" type="presParOf" srcId="{C19F9181-956F-4C36-B608-166924B66C86}" destId="{25FCA130-3CF5-42B9-8561-C0345D2B05F1}" srcOrd="0" destOrd="0" presId="urn:microsoft.com/office/officeart/2005/8/layout/chevron1"/>
    <dgm:cxn modelId="{133F9D43-D56C-4BCF-A812-BDF3FEE6031E}" type="presParOf" srcId="{C19F9181-956F-4C36-B608-166924B66C86}" destId="{019175AF-68BA-4ABE-88B4-DB3B06756018}" srcOrd="1" destOrd="0" presId="urn:microsoft.com/office/officeart/2005/8/layout/chevron1"/>
    <dgm:cxn modelId="{70138172-03EB-4B49-933B-7AD625322EA9}" type="presParOf" srcId="{C19F9181-956F-4C36-B608-166924B66C86}" destId="{31B5ED10-F6E4-44AD-80B0-559713307150}"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4D3C8B-FB3D-463B-AE71-2140695CDA42}" type="doc">
      <dgm:prSet loTypeId="urn:microsoft.com/office/officeart/2005/8/layout/chevron1" loCatId="process" qsTypeId="urn:microsoft.com/office/officeart/2005/8/quickstyle/simple1" qsCatId="simple" csTypeId="urn:microsoft.com/office/officeart/2005/8/colors/accent1_2" csCatId="accent1" phldr="1"/>
      <dgm:spPr/>
    </dgm:pt>
    <dgm:pt modelId="{238908BE-0A1F-416C-9F30-3B30596C4B8B}">
      <dgm:prSet phldrT="[Text]">
        <dgm:style>
          <a:lnRef idx="1">
            <a:schemeClr val="accent2"/>
          </a:lnRef>
          <a:fillRef idx="3">
            <a:schemeClr val="accent2"/>
          </a:fillRef>
          <a:effectRef idx="2">
            <a:schemeClr val="accent2"/>
          </a:effectRef>
          <a:fontRef idx="minor">
            <a:schemeClr val="lt1"/>
          </a:fontRef>
        </dgm:style>
      </dgm:prSet>
      <dgm:spPr/>
      <dgm:t>
        <a:bodyPr/>
        <a:lstStyle/>
        <a:p>
          <a:r>
            <a:rPr lang="en-US" dirty="0"/>
            <a:t> </a:t>
          </a:r>
        </a:p>
      </dgm:t>
    </dgm:pt>
    <dgm:pt modelId="{3C4F3807-1932-44F5-9117-A1EEA721133C}" type="parTrans" cxnId="{072A6DFB-E36D-44A2-B3EB-1B43D5743A9B}">
      <dgm:prSet/>
      <dgm:spPr/>
      <dgm:t>
        <a:bodyPr/>
        <a:lstStyle/>
        <a:p>
          <a:endParaRPr lang="en-US"/>
        </a:p>
      </dgm:t>
    </dgm:pt>
    <dgm:pt modelId="{A0001BCF-FEA4-49C9-AFE8-99C13C9DF2DF}" type="sibTrans" cxnId="{072A6DFB-E36D-44A2-B3EB-1B43D5743A9B}">
      <dgm:prSet/>
      <dgm:spPr/>
      <dgm:t>
        <a:bodyPr/>
        <a:lstStyle/>
        <a:p>
          <a:endParaRPr lang="en-US"/>
        </a:p>
      </dgm:t>
    </dgm:pt>
    <dgm:pt modelId="{CF7BEC1B-643B-4C0F-8A9E-7561E0A2ACB0}">
      <dgm:prSet phldrT="[Text]">
        <dgm:style>
          <a:lnRef idx="1">
            <a:schemeClr val="accent2"/>
          </a:lnRef>
          <a:fillRef idx="3">
            <a:schemeClr val="accent2"/>
          </a:fillRef>
          <a:effectRef idx="2">
            <a:schemeClr val="accent2"/>
          </a:effectRef>
          <a:fontRef idx="minor">
            <a:schemeClr val="lt1"/>
          </a:fontRef>
        </dgm:style>
      </dgm:prSet>
      <dgm:spPr/>
      <dgm:t>
        <a:bodyPr/>
        <a:lstStyle/>
        <a:p>
          <a:r>
            <a:rPr lang="en-US" dirty="0"/>
            <a:t> </a:t>
          </a:r>
        </a:p>
      </dgm:t>
    </dgm:pt>
    <dgm:pt modelId="{B19A5D8D-8FEE-466C-A46D-F8E8E889DCD4}" type="parTrans" cxnId="{C916E95B-A3EF-4D82-9C56-00138393F61B}">
      <dgm:prSet/>
      <dgm:spPr/>
      <dgm:t>
        <a:bodyPr/>
        <a:lstStyle/>
        <a:p>
          <a:endParaRPr lang="en-US"/>
        </a:p>
      </dgm:t>
    </dgm:pt>
    <dgm:pt modelId="{225CC297-985D-41D6-AFE1-B8C2A89EDB7B}" type="sibTrans" cxnId="{C916E95B-A3EF-4D82-9C56-00138393F61B}">
      <dgm:prSet/>
      <dgm:spPr/>
      <dgm:t>
        <a:bodyPr/>
        <a:lstStyle/>
        <a:p>
          <a:endParaRPr lang="en-US"/>
        </a:p>
      </dgm:t>
    </dgm:pt>
    <dgm:pt modelId="{C19F9181-956F-4C36-B608-166924B66C86}" type="pres">
      <dgm:prSet presAssocID="{984D3C8B-FB3D-463B-AE71-2140695CDA42}" presName="Name0" presStyleCnt="0">
        <dgm:presLayoutVars>
          <dgm:dir val="rev"/>
          <dgm:animLvl val="lvl"/>
          <dgm:resizeHandles val="exact"/>
        </dgm:presLayoutVars>
      </dgm:prSet>
      <dgm:spPr/>
    </dgm:pt>
    <dgm:pt modelId="{25FCA130-3CF5-42B9-8561-C0345D2B05F1}" type="pres">
      <dgm:prSet presAssocID="{238908BE-0A1F-416C-9F30-3B30596C4B8B}" presName="parTxOnly" presStyleLbl="node1" presStyleIdx="0" presStyleCnt="2">
        <dgm:presLayoutVars>
          <dgm:chMax val="0"/>
          <dgm:chPref val="0"/>
          <dgm:bulletEnabled val="1"/>
        </dgm:presLayoutVars>
      </dgm:prSet>
      <dgm:spPr/>
      <dgm:t>
        <a:bodyPr/>
        <a:lstStyle/>
        <a:p>
          <a:endParaRPr lang="en-US"/>
        </a:p>
      </dgm:t>
    </dgm:pt>
    <dgm:pt modelId="{019175AF-68BA-4ABE-88B4-DB3B06756018}" type="pres">
      <dgm:prSet presAssocID="{A0001BCF-FEA4-49C9-AFE8-99C13C9DF2DF}" presName="parTxOnlySpace" presStyleCnt="0"/>
      <dgm:spPr/>
    </dgm:pt>
    <dgm:pt modelId="{31B5ED10-F6E4-44AD-80B0-559713307150}" type="pres">
      <dgm:prSet presAssocID="{CF7BEC1B-643B-4C0F-8A9E-7561E0A2ACB0}" presName="parTxOnly" presStyleLbl="node1" presStyleIdx="1" presStyleCnt="2">
        <dgm:presLayoutVars>
          <dgm:chMax val="0"/>
          <dgm:chPref val="0"/>
          <dgm:bulletEnabled val="1"/>
        </dgm:presLayoutVars>
      </dgm:prSet>
      <dgm:spPr/>
      <dgm:t>
        <a:bodyPr/>
        <a:lstStyle/>
        <a:p>
          <a:endParaRPr lang="en-US"/>
        </a:p>
      </dgm:t>
    </dgm:pt>
  </dgm:ptLst>
  <dgm:cxnLst>
    <dgm:cxn modelId="{C916E95B-A3EF-4D82-9C56-00138393F61B}" srcId="{984D3C8B-FB3D-463B-AE71-2140695CDA42}" destId="{CF7BEC1B-643B-4C0F-8A9E-7561E0A2ACB0}" srcOrd="1" destOrd="0" parTransId="{B19A5D8D-8FEE-466C-A46D-F8E8E889DCD4}" sibTransId="{225CC297-985D-41D6-AFE1-B8C2A89EDB7B}"/>
    <dgm:cxn modelId="{072A6DFB-E36D-44A2-B3EB-1B43D5743A9B}" srcId="{984D3C8B-FB3D-463B-AE71-2140695CDA42}" destId="{238908BE-0A1F-416C-9F30-3B30596C4B8B}" srcOrd="0" destOrd="0" parTransId="{3C4F3807-1932-44F5-9117-A1EEA721133C}" sibTransId="{A0001BCF-FEA4-49C9-AFE8-99C13C9DF2DF}"/>
    <dgm:cxn modelId="{5AB92F4D-B31E-4798-8B84-33D7F9854230}" type="presOf" srcId="{984D3C8B-FB3D-463B-AE71-2140695CDA42}" destId="{C19F9181-956F-4C36-B608-166924B66C86}" srcOrd="0" destOrd="0" presId="urn:microsoft.com/office/officeart/2005/8/layout/chevron1"/>
    <dgm:cxn modelId="{A8EE69E4-D120-4F69-AE67-A871AF6D03A2}" type="presOf" srcId="{CF7BEC1B-643B-4C0F-8A9E-7561E0A2ACB0}" destId="{31B5ED10-F6E4-44AD-80B0-559713307150}" srcOrd="0" destOrd="0" presId="urn:microsoft.com/office/officeart/2005/8/layout/chevron1"/>
    <dgm:cxn modelId="{63AFA63E-55B2-4AFB-B58D-CA56733811E4}" type="presOf" srcId="{238908BE-0A1F-416C-9F30-3B30596C4B8B}" destId="{25FCA130-3CF5-42B9-8561-C0345D2B05F1}" srcOrd="0" destOrd="0" presId="urn:microsoft.com/office/officeart/2005/8/layout/chevron1"/>
    <dgm:cxn modelId="{5928C13C-E818-4710-9214-798D214120B5}" type="presParOf" srcId="{C19F9181-956F-4C36-B608-166924B66C86}" destId="{25FCA130-3CF5-42B9-8561-C0345D2B05F1}" srcOrd="0" destOrd="0" presId="urn:microsoft.com/office/officeart/2005/8/layout/chevron1"/>
    <dgm:cxn modelId="{E0425870-B7B8-4005-8BE4-99D33DF55C31}" type="presParOf" srcId="{C19F9181-956F-4C36-B608-166924B66C86}" destId="{019175AF-68BA-4ABE-88B4-DB3B06756018}" srcOrd="1" destOrd="0" presId="urn:microsoft.com/office/officeart/2005/8/layout/chevron1"/>
    <dgm:cxn modelId="{D393D185-F00F-4F6A-9E9F-203D1E83B27E}" type="presParOf" srcId="{C19F9181-956F-4C36-B608-166924B66C86}" destId="{31B5ED10-F6E4-44AD-80B0-559713307150}" srcOrd="2"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CA130-3CF5-42B9-8561-C0345D2B05F1}">
      <dsp:nvSpPr>
        <dsp:cNvPr id="0" name=""/>
        <dsp:cNvSpPr/>
      </dsp:nvSpPr>
      <dsp:spPr>
        <a:xfrm>
          <a:off x="2091" y="238846"/>
          <a:ext cx="1250040" cy="500016"/>
        </a:xfrm>
        <a:prstGeom prst="chevron">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a:t> </a:t>
          </a:r>
        </a:p>
      </dsp:txBody>
      <dsp:txXfrm>
        <a:off x="252099" y="238846"/>
        <a:ext cx="750024" cy="500016"/>
      </dsp:txXfrm>
    </dsp:sp>
    <dsp:sp modelId="{31B5ED10-F6E4-44AD-80B0-559713307150}">
      <dsp:nvSpPr>
        <dsp:cNvPr id="0" name=""/>
        <dsp:cNvSpPr/>
      </dsp:nvSpPr>
      <dsp:spPr>
        <a:xfrm>
          <a:off x="1127127" y="238846"/>
          <a:ext cx="1250040" cy="500016"/>
        </a:xfrm>
        <a:prstGeom prst="chevron">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a:t> </a:t>
          </a:r>
        </a:p>
      </dsp:txBody>
      <dsp:txXfrm>
        <a:off x="1377135" y="238846"/>
        <a:ext cx="750024" cy="500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CA130-3CF5-42B9-8561-C0345D2B05F1}">
      <dsp:nvSpPr>
        <dsp:cNvPr id="0" name=""/>
        <dsp:cNvSpPr/>
      </dsp:nvSpPr>
      <dsp:spPr>
        <a:xfrm rot="10800000">
          <a:off x="1127127" y="238846"/>
          <a:ext cx="1250040" cy="500016"/>
        </a:xfrm>
        <a:prstGeom prst="chevron">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1339" tIns="41339" rIns="124016" bIns="41339" numCol="1" spcCol="1270" anchor="ctr" anchorCtr="0">
          <a:noAutofit/>
        </a:bodyPr>
        <a:lstStyle/>
        <a:p>
          <a:pPr lvl="0" algn="ctr" defTabSz="1377950">
            <a:lnSpc>
              <a:spcPct val="90000"/>
            </a:lnSpc>
            <a:spcBef>
              <a:spcPct val="0"/>
            </a:spcBef>
            <a:spcAft>
              <a:spcPct val="35000"/>
            </a:spcAft>
          </a:pPr>
          <a:r>
            <a:rPr lang="en-US" sz="3100" kern="1200" dirty="0"/>
            <a:t> </a:t>
          </a:r>
        </a:p>
      </dsp:txBody>
      <dsp:txXfrm rot="10800000">
        <a:off x="1377135" y="238846"/>
        <a:ext cx="750024" cy="500016"/>
      </dsp:txXfrm>
    </dsp:sp>
    <dsp:sp modelId="{31B5ED10-F6E4-44AD-80B0-559713307150}">
      <dsp:nvSpPr>
        <dsp:cNvPr id="0" name=""/>
        <dsp:cNvSpPr/>
      </dsp:nvSpPr>
      <dsp:spPr>
        <a:xfrm rot="10800000">
          <a:off x="2091" y="238846"/>
          <a:ext cx="1250040" cy="500016"/>
        </a:xfrm>
        <a:prstGeom prst="chevron">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1339" tIns="41339" rIns="124016" bIns="41339" numCol="1" spcCol="1270" anchor="ctr" anchorCtr="0">
          <a:noAutofit/>
        </a:bodyPr>
        <a:lstStyle/>
        <a:p>
          <a:pPr lvl="0" algn="ctr" defTabSz="1377950">
            <a:lnSpc>
              <a:spcPct val="90000"/>
            </a:lnSpc>
            <a:spcBef>
              <a:spcPct val="0"/>
            </a:spcBef>
            <a:spcAft>
              <a:spcPct val="35000"/>
            </a:spcAft>
          </a:pPr>
          <a:r>
            <a:rPr lang="en-US" sz="3100" kern="1200" dirty="0"/>
            <a:t> </a:t>
          </a:r>
        </a:p>
      </dsp:txBody>
      <dsp:txXfrm rot="10800000">
        <a:off x="252099" y="238846"/>
        <a:ext cx="750024" cy="5000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4057BE-33E1-4A29-A82B-E1C9104BD739}"/>
              </a:ext>
            </a:extLst>
          </p:cNvPr>
          <p:cNvSpPr>
            <a:spLocks noGrp="1"/>
          </p:cNvSpPr>
          <p:nvPr>
            <p:ph type="hdr" sz="quarter"/>
          </p:nvPr>
        </p:nvSpPr>
        <p:spPr>
          <a:xfrm>
            <a:off x="0" y="0"/>
            <a:ext cx="2971800" cy="465138"/>
          </a:xfrm>
          <a:prstGeom prst="rect">
            <a:avLst/>
          </a:prstGeom>
        </p:spPr>
        <p:txBody>
          <a:bodyPr vert="horz" lIns="92492" tIns="46246" rIns="92492" bIns="46246" rtlCol="0"/>
          <a:lstStyle>
            <a:lvl1pPr algn="l" eaLnBrk="1" hangingPunct="1">
              <a:defRPr sz="1200">
                <a:latin typeface="Arial" charset="0"/>
                <a:cs typeface="+mn-cs"/>
              </a:defRPr>
            </a:lvl1pPr>
          </a:lstStyle>
          <a:p>
            <a:pPr>
              <a:defRPr/>
            </a:pPr>
            <a:endParaRPr lang="en-US"/>
          </a:p>
        </p:txBody>
      </p:sp>
      <p:sp>
        <p:nvSpPr>
          <p:cNvPr id="3" name="Date Placeholder 2">
            <a:extLst>
              <a:ext uri="{FF2B5EF4-FFF2-40B4-BE49-F238E27FC236}">
                <a16:creationId xmlns:a16="http://schemas.microsoft.com/office/drawing/2014/main" id="{74C7F59E-4500-440F-B42A-EACE1B4566FB}"/>
              </a:ext>
            </a:extLst>
          </p:cNvPr>
          <p:cNvSpPr>
            <a:spLocks noGrp="1"/>
          </p:cNvSpPr>
          <p:nvPr>
            <p:ph type="dt" sz="quarter" idx="1"/>
          </p:nvPr>
        </p:nvSpPr>
        <p:spPr>
          <a:xfrm>
            <a:off x="3884613" y="0"/>
            <a:ext cx="2971800" cy="465138"/>
          </a:xfrm>
          <a:prstGeom prst="rect">
            <a:avLst/>
          </a:prstGeom>
        </p:spPr>
        <p:txBody>
          <a:bodyPr vert="horz" lIns="92492" tIns="46246" rIns="92492" bIns="46246" rtlCol="0"/>
          <a:lstStyle>
            <a:lvl1pPr algn="r" eaLnBrk="1" hangingPunct="1">
              <a:defRPr sz="1200">
                <a:latin typeface="Arial" charset="0"/>
                <a:cs typeface="+mn-cs"/>
              </a:defRPr>
            </a:lvl1pPr>
          </a:lstStyle>
          <a:p>
            <a:pPr>
              <a:defRPr/>
            </a:pPr>
            <a:fld id="{2EF59134-78E8-494B-9DFD-AB691474BEBD}" type="datetime1">
              <a:rPr lang="en-US"/>
              <a:pPr>
                <a:defRPr/>
              </a:pPr>
              <a:t>2/17/2022</a:t>
            </a:fld>
            <a:endParaRPr lang="en-US" dirty="0"/>
          </a:p>
        </p:txBody>
      </p:sp>
      <p:sp>
        <p:nvSpPr>
          <p:cNvPr id="4" name="Footer Placeholder 3">
            <a:extLst>
              <a:ext uri="{FF2B5EF4-FFF2-40B4-BE49-F238E27FC236}">
                <a16:creationId xmlns:a16="http://schemas.microsoft.com/office/drawing/2014/main" id="{1BF2F5A2-48E5-43CF-81B8-97E36BBE254E}"/>
              </a:ext>
            </a:extLst>
          </p:cNvPr>
          <p:cNvSpPr>
            <a:spLocks noGrp="1"/>
          </p:cNvSpPr>
          <p:nvPr>
            <p:ph type="ftr" sz="quarter" idx="2"/>
          </p:nvPr>
        </p:nvSpPr>
        <p:spPr>
          <a:xfrm>
            <a:off x="0" y="8829675"/>
            <a:ext cx="2971800" cy="465138"/>
          </a:xfrm>
          <a:prstGeom prst="rect">
            <a:avLst/>
          </a:prstGeom>
        </p:spPr>
        <p:txBody>
          <a:bodyPr vert="horz" lIns="92492" tIns="46246" rIns="92492" bIns="46246" rtlCol="0" anchor="b"/>
          <a:lstStyle>
            <a:lvl1pPr algn="l" eaLnBrk="1" hangingPunct="1">
              <a:defRPr sz="1200">
                <a:latin typeface="Arial" charset="0"/>
                <a:cs typeface="+mn-cs"/>
              </a:defRPr>
            </a:lvl1pPr>
          </a:lstStyle>
          <a:p>
            <a:pPr>
              <a:defRPr/>
            </a:pPr>
            <a:endParaRPr lang="en-US"/>
          </a:p>
        </p:txBody>
      </p:sp>
      <p:sp>
        <p:nvSpPr>
          <p:cNvPr id="5" name="Slide Number Placeholder 4">
            <a:extLst>
              <a:ext uri="{FF2B5EF4-FFF2-40B4-BE49-F238E27FC236}">
                <a16:creationId xmlns:a16="http://schemas.microsoft.com/office/drawing/2014/main" id="{52A93C48-0294-411B-ADB4-B25A33BDD253}"/>
              </a:ext>
            </a:extLst>
          </p:cNvPr>
          <p:cNvSpPr>
            <a:spLocks noGrp="1"/>
          </p:cNvSpPr>
          <p:nvPr>
            <p:ph type="sldNum" sz="quarter" idx="3"/>
          </p:nvPr>
        </p:nvSpPr>
        <p:spPr>
          <a:xfrm>
            <a:off x="3884613" y="8829675"/>
            <a:ext cx="2971800" cy="465138"/>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7193D371-B99F-4315-A489-03C63259AD4F}"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CF7702-9069-4A92-A7BD-43B0DF05DA90}"/>
              </a:ext>
            </a:extLst>
          </p:cNvPr>
          <p:cNvSpPr>
            <a:spLocks noGrp="1"/>
          </p:cNvSpPr>
          <p:nvPr>
            <p:ph type="hdr" sz="quarter"/>
          </p:nvPr>
        </p:nvSpPr>
        <p:spPr>
          <a:xfrm>
            <a:off x="0" y="0"/>
            <a:ext cx="2971800" cy="465138"/>
          </a:xfrm>
          <a:prstGeom prst="rect">
            <a:avLst/>
          </a:prstGeom>
        </p:spPr>
        <p:txBody>
          <a:bodyPr vert="horz" lIns="92492" tIns="46246" rIns="92492" bIns="46246" rtlCol="0"/>
          <a:lstStyle>
            <a:lvl1pPr algn="l" eaLnBrk="1" hangingPunct="1">
              <a:defRPr sz="1200">
                <a:latin typeface="Arial" pitchFamily="34" charset="0"/>
                <a:cs typeface="+mn-cs"/>
              </a:defRPr>
            </a:lvl1pPr>
          </a:lstStyle>
          <a:p>
            <a:pPr>
              <a:defRPr/>
            </a:pPr>
            <a:endParaRPr lang="en-US"/>
          </a:p>
        </p:txBody>
      </p:sp>
      <p:sp>
        <p:nvSpPr>
          <p:cNvPr id="3" name="Date Placeholder 2">
            <a:extLst>
              <a:ext uri="{FF2B5EF4-FFF2-40B4-BE49-F238E27FC236}">
                <a16:creationId xmlns:a16="http://schemas.microsoft.com/office/drawing/2014/main" id="{E7637098-5686-4A09-9AD1-514A741DE19C}"/>
              </a:ext>
            </a:extLst>
          </p:cNvPr>
          <p:cNvSpPr>
            <a:spLocks noGrp="1"/>
          </p:cNvSpPr>
          <p:nvPr>
            <p:ph type="dt" idx="1"/>
          </p:nvPr>
        </p:nvSpPr>
        <p:spPr>
          <a:xfrm>
            <a:off x="3884613" y="0"/>
            <a:ext cx="2971800" cy="465138"/>
          </a:xfrm>
          <a:prstGeom prst="rect">
            <a:avLst/>
          </a:prstGeom>
        </p:spPr>
        <p:txBody>
          <a:bodyPr vert="horz" lIns="92492" tIns="46246" rIns="92492" bIns="46246" rtlCol="0"/>
          <a:lstStyle>
            <a:lvl1pPr algn="r" eaLnBrk="1" hangingPunct="1">
              <a:defRPr sz="1200">
                <a:latin typeface="Arial" pitchFamily="34" charset="0"/>
                <a:cs typeface="+mn-cs"/>
              </a:defRPr>
            </a:lvl1pPr>
          </a:lstStyle>
          <a:p>
            <a:pPr>
              <a:defRPr/>
            </a:pPr>
            <a:fld id="{1DF21597-FF90-48EE-9967-38365D2CCCD3}" type="datetime1">
              <a:rPr lang="en-US"/>
              <a:pPr>
                <a:defRPr/>
              </a:pPr>
              <a:t>2/17/2022</a:t>
            </a:fld>
            <a:endParaRPr lang="en-US" dirty="0"/>
          </a:p>
        </p:txBody>
      </p:sp>
      <p:sp>
        <p:nvSpPr>
          <p:cNvPr id="4" name="Slide Image Placeholder 3">
            <a:extLst>
              <a:ext uri="{FF2B5EF4-FFF2-40B4-BE49-F238E27FC236}">
                <a16:creationId xmlns:a16="http://schemas.microsoft.com/office/drawing/2014/main" id="{750DF2E7-F2AB-40FD-A1BE-AD4DB0A1E918}"/>
              </a:ext>
            </a:extLst>
          </p:cNvPr>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2492" tIns="46246" rIns="92492" bIns="46246" rtlCol="0" anchor="ctr"/>
          <a:lstStyle/>
          <a:p>
            <a:pPr lvl="0"/>
            <a:endParaRPr lang="en-US" noProof="0" dirty="0"/>
          </a:p>
        </p:txBody>
      </p:sp>
      <p:sp>
        <p:nvSpPr>
          <p:cNvPr id="5" name="Notes Placeholder 4">
            <a:extLst>
              <a:ext uri="{FF2B5EF4-FFF2-40B4-BE49-F238E27FC236}">
                <a16:creationId xmlns:a16="http://schemas.microsoft.com/office/drawing/2014/main" id="{B5C98BFB-EF99-403C-AB23-DF4A53BC1A45}"/>
              </a:ext>
            </a:extLst>
          </p:cNvPr>
          <p:cNvSpPr>
            <a:spLocks noGrp="1"/>
          </p:cNvSpPr>
          <p:nvPr>
            <p:ph type="body" sz="quarter" idx="3"/>
          </p:nvPr>
        </p:nvSpPr>
        <p:spPr>
          <a:xfrm>
            <a:off x="685800" y="4416425"/>
            <a:ext cx="5486400" cy="4183063"/>
          </a:xfrm>
          <a:prstGeom prst="rect">
            <a:avLst/>
          </a:prstGeom>
        </p:spPr>
        <p:txBody>
          <a:bodyPr vert="horz" lIns="92492" tIns="46246" rIns="92492" bIns="4624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FC4DC99-DE9B-43E8-A489-047DEB46796B}"/>
              </a:ext>
            </a:extLst>
          </p:cNvPr>
          <p:cNvSpPr>
            <a:spLocks noGrp="1"/>
          </p:cNvSpPr>
          <p:nvPr>
            <p:ph type="ftr" sz="quarter" idx="4"/>
          </p:nvPr>
        </p:nvSpPr>
        <p:spPr>
          <a:xfrm>
            <a:off x="0" y="8829675"/>
            <a:ext cx="2971800" cy="465138"/>
          </a:xfrm>
          <a:prstGeom prst="rect">
            <a:avLst/>
          </a:prstGeom>
        </p:spPr>
        <p:txBody>
          <a:bodyPr vert="horz" lIns="92492" tIns="46246" rIns="92492" bIns="46246" rtlCol="0" anchor="b"/>
          <a:lstStyle>
            <a:lvl1pPr algn="l" eaLnBrk="1" hangingPunct="1">
              <a:defRPr sz="1200">
                <a:latin typeface="Arial" pitchFamily="34" charset="0"/>
                <a:cs typeface="+mn-cs"/>
              </a:defRPr>
            </a:lvl1pPr>
          </a:lstStyle>
          <a:p>
            <a:pPr>
              <a:defRPr/>
            </a:pPr>
            <a:endParaRPr lang="en-US"/>
          </a:p>
        </p:txBody>
      </p:sp>
      <p:sp>
        <p:nvSpPr>
          <p:cNvPr id="7" name="Slide Number Placeholder 6">
            <a:extLst>
              <a:ext uri="{FF2B5EF4-FFF2-40B4-BE49-F238E27FC236}">
                <a16:creationId xmlns:a16="http://schemas.microsoft.com/office/drawing/2014/main" id="{D198A8B4-20ED-4D8B-8DDB-7C60D34E0CF5}"/>
              </a:ext>
            </a:extLst>
          </p:cNvPr>
          <p:cNvSpPr>
            <a:spLocks noGrp="1"/>
          </p:cNvSpPr>
          <p:nvPr>
            <p:ph type="sldNum" sz="quarter" idx="5"/>
          </p:nvPr>
        </p:nvSpPr>
        <p:spPr>
          <a:xfrm>
            <a:off x="3884613" y="8829675"/>
            <a:ext cx="2971800" cy="465138"/>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D0DCC4EC-4F5A-4471-B4E2-1EA272811D11}"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38C5E736-0EF3-47E2-A262-DF4785EEFC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A24E4F09-DAF4-4104-9AFB-E221B7704B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a:extLst>
              <a:ext uri="{FF2B5EF4-FFF2-40B4-BE49-F238E27FC236}">
                <a16:creationId xmlns:a16="http://schemas.microsoft.com/office/drawing/2014/main" id="{1FA0BC1F-FE75-449D-892C-4234EB69C129}"/>
              </a:ext>
            </a:extLst>
          </p:cNvPr>
          <p:cNvSpPr>
            <a:spLocks noGrp="1"/>
          </p:cNvSpPr>
          <p:nvPr>
            <p:ph type="hdr" sz="quarter"/>
          </p:nvPr>
        </p:nvSpPr>
        <p:spPr/>
        <p:txBody>
          <a:bodyPr/>
          <a:lstStyle/>
          <a:p>
            <a:pPr>
              <a:defRPr/>
            </a:pPr>
            <a:endParaRPr lang="en-US"/>
          </a:p>
        </p:txBody>
      </p:sp>
      <p:sp>
        <p:nvSpPr>
          <p:cNvPr id="5" name="Date Placeholder 4">
            <a:extLst>
              <a:ext uri="{FF2B5EF4-FFF2-40B4-BE49-F238E27FC236}">
                <a16:creationId xmlns:a16="http://schemas.microsoft.com/office/drawing/2014/main" id="{097D426F-A668-4810-A047-06A62B8B0A3D}"/>
              </a:ext>
            </a:extLst>
          </p:cNvPr>
          <p:cNvSpPr>
            <a:spLocks noGrp="1"/>
          </p:cNvSpPr>
          <p:nvPr>
            <p:ph type="dt" sz="quarter" idx="1"/>
          </p:nvPr>
        </p:nvSpPr>
        <p:spPr/>
        <p:txBody>
          <a:bodyPr/>
          <a:lstStyle/>
          <a:p>
            <a:pPr>
              <a:defRPr/>
            </a:pPr>
            <a:fld id="{CED69B28-CAEA-47DC-AFAC-9FAE9CF7BF0A}" type="datetime1">
              <a:rPr lang="en-US"/>
              <a:pPr>
                <a:defRPr/>
              </a:pPr>
              <a:t>2/17/2022</a:t>
            </a:fld>
            <a:endParaRPr lang="en-US" dirty="0"/>
          </a:p>
        </p:txBody>
      </p:sp>
      <p:sp>
        <p:nvSpPr>
          <p:cNvPr id="6" name="Footer Placeholder 5">
            <a:extLst>
              <a:ext uri="{FF2B5EF4-FFF2-40B4-BE49-F238E27FC236}">
                <a16:creationId xmlns:a16="http://schemas.microsoft.com/office/drawing/2014/main" id="{C94C2B0C-90C1-4178-991A-DCACA1DEB197}"/>
              </a:ext>
            </a:extLst>
          </p:cNvPr>
          <p:cNvSpPr>
            <a:spLocks noGrp="1"/>
          </p:cNvSpPr>
          <p:nvPr>
            <p:ph type="ftr" sz="quarter" idx="4"/>
          </p:nvPr>
        </p:nvSpPr>
        <p:spPr/>
        <p:txBody>
          <a:bodyPr/>
          <a:lstStyle/>
          <a:p>
            <a:pPr>
              <a:defRPr/>
            </a:pPr>
            <a:r>
              <a:rPr lang="en-US"/>
              <a:t>37</a:t>
            </a:r>
          </a:p>
        </p:txBody>
      </p:sp>
      <p:sp>
        <p:nvSpPr>
          <p:cNvPr id="39943" name="Slide Number Placeholder 6">
            <a:extLst>
              <a:ext uri="{FF2B5EF4-FFF2-40B4-BE49-F238E27FC236}">
                <a16:creationId xmlns:a16="http://schemas.microsoft.com/office/drawing/2014/main" id="{3A9E8BCE-75FF-46D0-8FDC-D9921730CB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tx1"/>
                </a:solidFill>
                <a:latin typeface="Arial" panose="020B0604020202020204" pitchFamily="34" charset="0"/>
                <a:cs typeface="Arial" panose="020B0604020202020204" pitchFamily="34" charset="0"/>
              </a:defRPr>
            </a:lvl1pPr>
            <a:lvl2pPr marL="742950" indent="-285750">
              <a:defRPr sz="1400" b="1">
                <a:solidFill>
                  <a:schemeClr val="tx1"/>
                </a:solidFill>
                <a:latin typeface="Arial" panose="020B0604020202020204" pitchFamily="34" charset="0"/>
                <a:cs typeface="Arial" panose="020B0604020202020204" pitchFamily="34" charset="0"/>
              </a:defRPr>
            </a:lvl2pPr>
            <a:lvl3pPr marL="1143000" indent="-228600">
              <a:defRPr sz="1400" b="1">
                <a:solidFill>
                  <a:schemeClr val="tx1"/>
                </a:solidFill>
                <a:latin typeface="Arial" panose="020B0604020202020204" pitchFamily="34" charset="0"/>
                <a:cs typeface="Arial" panose="020B0604020202020204" pitchFamily="34" charset="0"/>
              </a:defRPr>
            </a:lvl3pPr>
            <a:lvl4pPr marL="1600200" indent="-228600">
              <a:defRPr sz="1400" b="1">
                <a:solidFill>
                  <a:schemeClr val="tx1"/>
                </a:solidFill>
                <a:latin typeface="Arial" panose="020B0604020202020204" pitchFamily="34" charset="0"/>
                <a:cs typeface="Arial" panose="020B0604020202020204" pitchFamily="34" charset="0"/>
              </a:defRPr>
            </a:lvl4pPr>
            <a:lvl5pPr marL="2057400" indent="-22860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fld id="{6C00CEF6-9001-4B6E-9CEA-347DBCFFD85F}" type="slidenum">
              <a:rPr lang="en-US" altLang="en-US" sz="1200" smtClean="0"/>
              <a:pPr/>
              <a:t>28</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a:extLst>
              <a:ext uri="{FF2B5EF4-FFF2-40B4-BE49-F238E27FC236}">
                <a16:creationId xmlns:a16="http://schemas.microsoft.com/office/drawing/2014/main" id="{F15F29CB-95B0-4A03-8B40-A7F4E35164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a:extLst>
              <a:ext uri="{FF2B5EF4-FFF2-40B4-BE49-F238E27FC236}">
                <a16:creationId xmlns:a16="http://schemas.microsoft.com/office/drawing/2014/main" id="{2DDB072E-5E99-4E99-BDEB-068799944B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6196" name="Slide Number Placeholder 3">
            <a:extLst>
              <a:ext uri="{FF2B5EF4-FFF2-40B4-BE49-F238E27FC236}">
                <a16:creationId xmlns:a16="http://schemas.microsoft.com/office/drawing/2014/main" id="{C0E4F1DD-8432-4DCC-8C60-01FCAFBD00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tx1"/>
                </a:solidFill>
                <a:latin typeface="Arial" panose="020B0604020202020204" pitchFamily="34" charset="0"/>
                <a:cs typeface="Arial" panose="020B0604020202020204" pitchFamily="34" charset="0"/>
              </a:defRPr>
            </a:lvl1pPr>
            <a:lvl2pPr marL="742950" indent="-285750">
              <a:defRPr sz="1400" b="1">
                <a:solidFill>
                  <a:schemeClr val="tx1"/>
                </a:solidFill>
                <a:latin typeface="Arial" panose="020B0604020202020204" pitchFamily="34" charset="0"/>
                <a:cs typeface="Arial" panose="020B0604020202020204" pitchFamily="34" charset="0"/>
              </a:defRPr>
            </a:lvl2pPr>
            <a:lvl3pPr marL="1143000" indent="-228600">
              <a:defRPr sz="1400" b="1">
                <a:solidFill>
                  <a:schemeClr val="tx1"/>
                </a:solidFill>
                <a:latin typeface="Arial" panose="020B0604020202020204" pitchFamily="34" charset="0"/>
                <a:cs typeface="Arial" panose="020B0604020202020204" pitchFamily="34" charset="0"/>
              </a:defRPr>
            </a:lvl3pPr>
            <a:lvl4pPr marL="1600200" indent="-228600">
              <a:defRPr sz="1400" b="1">
                <a:solidFill>
                  <a:schemeClr val="tx1"/>
                </a:solidFill>
                <a:latin typeface="Arial" panose="020B0604020202020204" pitchFamily="34" charset="0"/>
                <a:cs typeface="Arial" panose="020B0604020202020204" pitchFamily="34" charset="0"/>
              </a:defRPr>
            </a:lvl4pPr>
            <a:lvl5pPr marL="2057400" indent="-22860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fld id="{48C502C7-5F39-4866-B35D-3D3229DDE0DF}" type="slidenum">
              <a:rPr lang="en-US" altLang="en-US" sz="1200" smtClean="0"/>
              <a:pPr/>
              <a:t>121</a:t>
            </a:fld>
            <a:endParaRPr lang="en-US" altLang="en-US" sz="1200"/>
          </a:p>
        </p:txBody>
      </p:sp>
      <p:sp>
        <p:nvSpPr>
          <p:cNvPr id="2" name="Date Placeholder 1">
            <a:extLst>
              <a:ext uri="{FF2B5EF4-FFF2-40B4-BE49-F238E27FC236}">
                <a16:creationId xmlns:a16="http://schemas.microsoft.com/office/drawing/2014/main" id="{81FBE851-A5D3-4683-9469-EFD20340863B}"/>
              </a:ext>
            </a:extLst>
          </p:cNvPr>
          <p:cNvSpPr>
            <a:spLocks noGrp="1"/>
          </p:cNvSpPr>
          <p:nvPr>
            <p:ph type="dt" sz="quarter" idx="1"/>
          </p:nvPr>
        </p:nvSpPr>
        <p:spPr/>
        <p:txBody>
          <a:bodyPr/>
          <a:lstStyle/>
          <a:p>
            <a:pPr>
              <a:defRPr/>
            </a:pPr>
            <a:fld id="{14269C86-196A-492D-984E-970DE8E41034}" type="datetime1">
              <a:rPr lang="en-US"/>
              <a:pPr>
                <a:defRPr/>
              </a:pPr>
              <a:t>2/17/2022</a:t>
            </a:fld>
            <a:endParaRPr lang="en-US" dirty="0"/>
          </a:p>
        </p:txBody>
      </p:sp>
      <p:sp>
        <p:nvSpPr>
          <p:cNvPr id="3" name="Footer Placeholder 2">
            <a:extLst>
              <a:ext uri="{FF2B5EF4-FFF2-40B4-BE49-F238E27FC236}">
                <a16:creationId xmlns:a16="http://schemas.microsoft.com/office/drawing/2014/main" id="{7B31F4F1-724B-4576-94CD-79652AAD6374}"/>
              </a:ext>
            </a:extLst>
          </p:cNvPr>
          <p:cNvSpPr>
            <a:spLocks noGrp="1"/>
          </p:cNvSpPr>
          <p:nvPr>
            <p:ph type="ftr" sz="quarter" idx="4"/>
          </p:nvPr>
        </p:nvSpPr>
        <p:spPr/>
        <p:txBody>
          <a:bodyPr/>
          <a:lstStyle/>
          <a:p>
            <a:pPr>
              <a:defRPr/>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7" descr="slide-title.jpg">
            <a:extLst>
              <a:ext uri="{FF2B5EF4-FFF2-40B4-BE49-F238E27FC236}">
                <a16:creationId xmlns:a16="http://schemas.microsoft.com/office/drawing/2014/main" id="{E464D3D7-9517-4065-A5DB-3976D2E2D7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52400" y="1981200"/>
            <a:ext cx="5943600" cy="914400"/>
          </a:xfrm>
          <a:noFill/>
          <a:ln w="9525" algn="ctr">
            <a:noFill/>
            <a:miter lim="800000"/>
            <a:headEnd/>
            <a:tailEnd/>
          </a:ln>
        </p:spPr>
        <p:txBody>
          <a:bodyPr anchor="b">
            <a:noAutofit/>
          </a:bodyPr>
          <a:lstStyle>
            <a:lvl1pPr algn="l" rtl="0" eaLnBrk="1" fontAlgn="base" hangingPunct="1">
              <a:lnSpc>
                <a:spcPct val="90000"/>
              </a:lnSpc>
              <a:spcBef>
                <a:spcPct val="0"/>
              </a:spcBef>
              <a:spcAft>
                <a:spcPct val="0"/>
              </a:spcAft>
              <a:defRPr lang="en-US" sz="3600" b="0" i="0" dirty="0">
                <a:solidFill>
                  <a:srgbClr val="439539"/>
                </a:solidFill>
                <a:latin typeface="+mn-lt"/>
                <a:ea typeface="+mj-ea"/>
                <a:cs typeface="Arial"/>
              </a:defRPr>
            </a:lvl1pPr>
          </a:lstStyle>
          <a:p>
            <a:r>
              <a:rPr lang="en-US"/>
              <a:t>Click to edit Master title style</a:t>
            </a:r>
            <a:endParaRPr lang="en-US" dirty="0"/>
          </a:p>
        </p:txBody>
      </p:sp>
      <p:sp>
        <p:nvSpPr>
          <p:cNvPr id="5123" name="Rectangle 3"/>
          <p:cNvSpPr>
            <a:spLocks noGrp="1" noChangeArrowheads="1"/>
          </p:cNvSpPr>
          <p:nvPr>
            <p:ph type="subTitle" idx="1"/>
          </p:nvPr>
        </p:nvSpPr>
        <p:spPr bwMode="white">
          <a:xfrm>
            <a:off x="152400" y="2819400"/>
            <a:ext cx="6400800" cy="533400"/>
          </a:xfrm>
          <a:noFill/>
          <a:ln w="9525" algn="ctr">
            <a:noFill/>
            <a:miter lim="800000"/>
            <a:headEnd/>
            <a:tailEnd/>
          </a:ln>
        </p:spPr>
        <p:txBody>
          <a:bodyPr>
            <a:noAutofit/>
          </a:bodyPr>
          <a:lstStyle>
            <a:lvl1pPr marL="0" indent="0" algn="l" rtl="0" eaLnBrk="1" fontAlgn="base" hangingPunct="1">
              <a:spcBef>
                <a:spcPct val="0"/>
              </a:spcBef>
              <a:spcAft>
                <a:spcPct val="0"/>
              </a:spcAft>
              <a:buFont typeface="Wingdings 2" pitchFamily="18" charset="2"/>
              <a:buNone/>
              <a:defRPr lang="en-US" sz="2000" b="0" i="0" dirty="0">
                <a:solidFill>
                  <a:schemeClr val="bg1">
                    <a:lumMod val="50000"/>
                  </a:schemeClr>
                </a:solidFill>
                <a:latin typeface="+mn-lt"/>
                <a:ea typeface="+mn-ea"/>
                <a:cs typeface="Interstate-Regular"/>
              </a:defRPr>
            </a:lvl1pPr>
          </a:lstStyle>
          <a:p>
            <a:r>
              <a:rPr lang="en-US"/>
              <a:t>Click to edit Master subtitle style</a:t>
            </a:r>
            <a:endParaRPr lang="en-US" dirty="0"/>
          </a:p>
        </p:txBody>
      </p:sp>
    </p:spTree>
    <p:extLst>
      <p:ext uri="{BB962C8B-B14F-4D97-AF65-F5344CB8AC3E}">
        <p14:creationId xmlns:p14="http://schemas.microsoft.com/office/powerpoint/2010/main" val="100450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3" name="Picture 7" descr="slide-title.jpg">
            <a:extLst>
              <a:ext uri="{FF2B5EF4-FFF2-40B4-BE49-F238E27FC236}">
                <a16:creationId xmlns:a16="http://schemas.microsoft.com/office/drawing/2014/main" id="{6E98A833-11DE-4CEB-B61B-90AA166EF2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A6E69E2-33C9-4192-BEC7-6C71358FE64B}"/>
              </a:ext>
            </a:extLst>
          </p:cNvPr>
          <p:cNvSpPr/>
          <p:nvPr/>
        </p:nvSpPr>
        <p:spPr>
          <a:xfrm>
            <a:off x="0" y="3457575"/>
            <a:ext cx="9144000" cy="3400425"/>
          </a:xfrm>
          <a:prstGeom prst="rect">
            <a:avLst/>
          </a:prstGeom>
          <a:solidFill>
            <a:srgbClr val="7E80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FFFFF"/>
              </a:solidFill>
              <a:ea typeface="ＭＳ Ｐゴシック" pitchFamily="-111" charset="-128"/>
            </a:endParaRPr>
          </a:p>
        </p:txBody>
      </p:sp>
      <p:sp>
        <p:nvSpPr>
          <p:cNvPr id="5122" name="Rectangle 2"/>
          <p:cNvSpPr>
            <a:spLocks noGrp="1" noChangeArrowheads="1"/>
          </p:cNvSpPr>
          <p:nvPr>
            <p:ph type="ctrTitle"/>
          </p:nvPr>
        </p:nvSpPr>
        <p:spPr>
          <a:xfrm>
            <a:off x="152400" y="2286000"/>
            <a:ext cx="5943600" cy="914400"/>
          </a:xfrm>
          <a:noFill/>
          <a:ln w="9525" algn="ctr">
            <a:noFill/>
            <a:miter lim="800000"/>
            <a:headEnd/>
            <a:tailEnd/>
          </a:ln>
        </p:spPr>
        <p:txBody>
          <a:bodyPr anchor="b">
            <a:noAutofit/>
          </a:bodyPr>
          <a:lstStyle>
            <a:lvl1pPr algn="l" rtl="0" eaLnBrk="1" fontAlgn="base" hangingPunct="1">
              <a:lnSpc>
                <a:spcPct val="90000"/>
              </a:lnSpc>
              <a:spcBef>
                <a:spcPct val="0"/>
              </a:spcBef>
              <a:spcAft>
                <a:spcPct val="0"/>
              </a:spcAft>
              <a:defRPr lang="en-US" sz="3600" b="0" i="0" dirty="0">
                <a:solidFill>
                  <a:srgbClr val="7E8084"/>
                </a:solidFill>
                <a:latin typeface="+mj-lt"/>
                <a:ea typeface="+mj-ea"/>
                <a:cs typeface="Interstate-Light"/>
              </a:defRPr>
            </a:lvl1pPr>
          </a:lstStyle>
          <a:p>
            <a:r>
              <a:rPr lang="en-US"/>
              <a:t>Click to edit Master title style</a:t>
            </a:r>
            <a:endParaRPr lang="en-US" dirty="0"/>
          </a:p>
        </p:txBody>
      </p:sp>
    </p:spTree>
    <p:extLst>
      <p:ext uri="{BB962C8B-B14F-4D97-AF65-F5344CB8AC3E}">
        <p14:creationId xmlns:p14="http://schemas.microsoft.com/office/powerpoint/2010/main" val="334190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714375" y="1290638"/>
            <a:ext cx="7924800" cy="45339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62564035"/>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212623"/>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8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Divider_1">
    <p:spTree>
      <p:nvGrpSpPr>
        <p:cNvPr id="1" name=""/>
        <p:cNvGrpSpPr/>
        <p:nvPr/>
      </p:nvGrpSpPr>
      <p:grpSpPr>
        <a:xfrm>
          <a:off x="0" y="0"/>
          <a:ext cx="0" cy="0"/>
          <a:chOff x="0" y="0"/>
          <a:chExt cx="0" cy="0"/>
        </a:xfrm>
      </p:grpSpPr>
      <p:pic>
        <p:nvPicPr>
          <p:cNvPr id="4" name="Picture 7" descr="slide-divider1.jpg">
            <a:extLst>
              <a:ext uri="{FF2B5EF4-FFF2-40B4-BE49-F238E27FC236}">
                <a16:creationId xmlns:a16="http://schemas.microsoft.com/office/drawing/2014/main" id="{D05936AB-0A78-46EE-A8B4-D3B01C25AA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228600" y="2362200"/>
            <a:ext cx="6548437" cy="685800"/>
          </a:xfrm>
        </p:spPr>
        <p:txBody>
          <a:bodyPr anchor="b"/>
          <a:lstStyle>
            <a:lvl1pPr algn="l">
              <a:defRPr sz="3600" b="0">
                <a:solidFill>
                  <a:schemeClr val="bg1"/>
                </a:solidFill>
                <a:latin typeface="+mj-lt"/>
                <a:cs typeface="Interstate-Regular"/>
              </a:defRPr>
            </a:lvl1pPr>
          </a:lstStyle>
          <a:p>
            <a:r>
              <a:rPr lang="en-US"/>
              <a:t>Click to edit Master title style</a:t>
            </a:r>
            <a:endParaRPr lang="en-US" dirty="0"/>
          </a:p>
        </p:txBody>
      </p:sp>
      <p:sp>
        <p:nvSpPr>
          <p:cNvPr id="5123" name="Rectangle 3"/>
          <p:cNvSpPr>
            <a:spLocks noGrp="1" noChangeArrowheads="1"/>
          </p:cNvSpPr>
          <p:nvPr>
            <p:ph type="subTitle" idx="1"/>
          </p:nvPr>
        </p:nvSpPr>
        <p:spPr>
          <a:xfrm>
            <a:off x="228600" y="2971800"/>
            <a:ext cx="6400800" cy="476249"/>
          </a:xfrm>
        </p:spPr>
        <p:txBody>
          <a:bodyPr>
            <a:noAutofit/>
          </a:bodyPr>
          <a:lstStyle>
            <a:lvl1pPr marL="0" indent="0" algn="l">
              <a:spcBef>
                <a:spcPct val="0"/>
              </a:spcBef>
              <a:buFont typeface="Wingdings 2" pitchFamily="18" charset="2"/>
              <a:buNone/>
              <a:defRPr sz="2400" b="0">
                <a:solidFill>
                  <a:schemeClr val="bg1"/>
                </a:solidFill>
                <a:latin typeface="+mn-lt"/>
                <a:cs typeface="Interstate-Light"/>
              </a:defRPr>
            </a:lvl1pPr>
          </a:lstStyle>
          <a:p>
            <a:r>
              <a:rPr lang="en-US"/>
              <a:t>Click to edit Master subtitle style</a:t>
            </a:r>
            <a:endParaRPr lang="en-US" dirty="0"/>
          </a:p>
        </p:txBody>
      </p:sp>
    </p:spTree>
    <p:extLst>
      <p:ext uri="{BB962C8B-B14F-4D97-AF65-F5344CB8AC3E}">
        <p14:creationId xmlns:p14="http://schemas.microsoft.com/office/powerpoint/2010/main" val="44478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pic>
        <p:nvPicPr>
          <p:cNvPr id="5" name="Picture 11" descr="powerpoint_slide4.jpg">
            <a:extLst>
              <a:ext uri="{FF2B5EF4-FFF2-40B4-BE49-F238E27FC236}">
                <a16:creationId xmlns:a16="http://schemas.microsoft.com/office/drawing/2014/main" id="{86849510-E246-482D-9DC0-FBF0BF2EDE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powerpoint_slide4_header.jpg">
            <a:extLst>
              <a:ext uri="{FF2B5EF4-FFF2-40B4-BE49-F238E27FC236}">
                <a16:creationId xmlns:a16="http://schemas.microsoft.com/office/drawing/2014/main" id="{F89E2894-8D80-453D-9C3E-C073679BBE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66813"/>
            <a:ext cx="91440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533400" y="2154560"/>
            <a:ext cx="6548437" cy="914400"/>
          </a:xfrm>
          <a:noFill/>
          <a:ln w="9525" algn="ctr">
            <a:noFill/>
            <a:miter lim="800000"/>
            <a:headEnd/>
            <a:tailEnd/>
          </a:ln>
        </p:spPr>
        <p:txBody>
          <a:bodyPr>
            <a:normAutofit/>
          </a:bodyPr>
          <a:lstStyle>
            <a:lvl1pPr algn="l" rtl="0" eaLnBrk="1" fontAlgn="base" hangingPunct="1">
              <a:lnSpc>
                <a:spcPct val="90000"/>
              </a:lnSpc>
              <a:spcBef>
                <a:spcPct val="0"/>
              </a:spcBef>
              <a:spcAft>
                <a:spcPct val="0"/>
              </a:spcAft>
              <a:defRPr lang="en-US" sz="2800" b="1" dirty="0">
                <a:solidFill>
                  <a:schemeClr val="bg1"/>
                </a:solidFill>
                <a:latin typeface="+mj-lt"/>
                <a:ea typeface="+mj-ea"/>
                <a:cs typeface="+mj-cs"/>
              </a:defRPr>
            </a:lvl1pPr>
          </a:lstStyle>
          <a:p>
            <a:r>
              <a:rPr lang="en-US" dirty="0"/>
              <a:t>Click to edit Master title style</a:t>
            </a:r>
          </a:p>
        </p:txBody>
      </p:sp>
      <p:sp>
        <p:nvSpPr>
          <p:cNvPr id="5123" name="Rectangle 3"/>
          <p:cNvSpPr>
            <a:spLocks noGrp="1" noChangeArrowheads="1"/>
          </p:cNvSpPr>
          <p:nvPr>
            <p:ph type="subTitle" idx="1"/>
          </p:nvPr>
        </p:nvSpPr>
        <p:spPr bwMode="white">
          <a:xfrm>
            <a:off x="533400" y="3210635"/>
            <a:ext cx="6400800" cy="533400"/>
          </a:xfrm>
          <a:noFill/>
          <a:ln w="9525" algn="ctr">
            <a:noFill/>
            <a:miter lim="800000"/>
            <a:headEnd/>
            <a:tailEnd/>
          </a:ln>
        </p:spPr>
        <p:txBody>
          <a:bodyPr>
            <a:noAutofit/>
          </a:bodyPr>
          <a:lstStyle>
            <a:lvl1pPr marL="0" indent="0" algn="l" rtl="0" eaLnBrk="1" fontAlgn="base" hangingPunct="1">
              <a:spcBef>
                <a:spcPct val="0"/>
              </a:spcBef>
              <a:spcAft>
                <a:spcPct val="0"/>
              </a:spcAft>
              <a:buFont typeface="Wingdings 2" pitchFamily="18" charset="2"/>
              <a:buNone/>
              <a:defRPr lang="en-US" sz="2000" b="1" dirty="0">
                <a:solidFill>
                  <a:schemeClr val="bg1"/>
                </a:solidFill>
                <a:latin typeface="+mj-lt"/>
                <a:ea typeface="+mn-ea"/>
                <a:cs typeface="+mn-cs"/>
              </a:defRPr>
            </a:lvl1pPr>
          </a:lstStyle>
          <a:p>
            <a:r>
              <a:rPr lang="en-US"/>
              <a:t>Click to edit Master subtitle style</a:t>
            </a:r>
            <a:endParaRPr lang="en-US" dirty="0"/>
          </a:p>
        </p:txBody>
      </p:sp>
      <p:sp>
        <p:nvSpPr>
          <p:cNvPr id="11" name="Text Placeholder 11"/>
          <p:cNvSpPr>
            <a:spLocks noGrp="1"/>
          </p:cNvSpPr>
          <p:nvPr>
            <p:ph type="body" sz="quarter" idx="10"/>
          </p:nvPr>
        </p:nvSpPr>
        <p:spPr>
          <a:xfrm>
            <a:off x="533400" y="3789040"/>
            <a:ext cx="2209800" cy="304800"/>
          </a:xfrm>
        </p:spPr>
        <p:txBody>
          <a:bodyPr anchor="ctr">
            <a:noAutofit/>
          </a:bodyPr>
          <a:lstStyle>
            <a:lvl1pPr algn="l">
              <a:buNone/>
              <a:defRPr sz="1400" b="1" baseline="0">
                <a:solidFill>
                  <a:schemeClr val="bg1"/>
                </a:solidFill>
                <a:latin typeface="+mj-lt"/>
              </a:defRPr>
            </a:lvl1pPr>
            <a:lvl2pPr>
              <a:buNone/>
              <a:defRPr sz="1000">
                <a:solidFill>
                  <a:schemeClr val="bg1"/>
                </a:solidFill>
              </a:defRPr>
            </a:lvl2pPr>
            <a:lvl3pPr>
              <a:buNone/>
              <a:defRPr sz="1000">
                <a:solidFill>
                  <a:schemeClr val="bg1"/>
                </a:solidFill>
              </a:defRPr>
            </a:lvl3pPr>
            <a:lvl4pPr>
              <a:buNone/>
              <a:defRPr sz="1000">
                <a:solidFill>
                  <a:schemeClr val="bg1"/>
                </a:solidFill>
              </a:defRPr>
            </a:lvl4pPr>
            <a:lvl5pPr>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77537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9" descr="slide-general.jpg">
            <a:extLst>
              <a:ext uri="{FF2B5EF4-FFF2-40B4-BE49-F238E27FC236}">
                <a16:creationId xmlns:a16="http://schemas.microsoft.com/office/drawing/2014/main" id="{2365B186-FA7B-413C-80F3-5E3A9CE6393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a:extLst>
              <a:ext uri="{FF2B5EF4-FFF2-40B4-BE49-F238E27FC236}">
                <a16:creationId xmlns:a16="http://schemas.microsoft.com/office/drawing/2014/main" id="{60415BF9-24AB-4932-8C07-82CE20E32C77}"/>
              </a:ext>
            </a:extLst>
          </p:cNvPr>
          <p:cNvSpPr>
            <a:spLocks noGrp="1" noChangeArrowheads="1"/>
          </p:cNvSpPr>
          <p:nvPr>
            <p:ph type="title"/>
          </p:nvPr>
        </p:nvSpPr>
        <p:spPr bwMode="white">
          <a:xfrm>
            <a:off x="180975" y="152400"/>
            <a:ext cx="8782050" cy="4810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Rectangle 3">
            <a:extLst>
              <a:ext uri="{FF2B5EF4-FFF2-40B4-BE49-F238E27FC236}">
                <a16:creationId xmlns:a16="http://schemas.microsoft.com/office/drawing/2014/main" id="{9D5241E9-9D6B-4D60-88F8-A0BC9682D208}"/>
              </a:ext>
            </a:extLst>
          </p:cNvPr>
          <p:cNvSpPr>
            <a:spLocks noGrp="1" noChangeArrowheads="1"/>
          </p:cNvSpPr>
          <p:nvPr>
            <p:ph type="body" idx="1"/>
          </p:nvPr>
        </p:nvSpPr>
        <p:spPr bwMode="auto">
          <a:xfrm>
            <a:off x="225425" y="1285875"/>
            <a:ext cx="79279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9" name="Rectangle 4">
            <a:extLst>
              <a:ext uri="{FF2B5EF4-FFF2-40B4-BE49-F238E27FC236}">
                <a16:creationId xmlns:a16="http://schemas.microsoft.com/office/drawing/2014/main" id="{D9248376-CEA7-49DA-B89F-00E745913453}"/>
              </a:ext>
            </a:extLst>
          </p:cNvPr>
          <p:cNvSpPr txBox="1">
            <a:spLocks noChangeArrowheads="1"/>
          </p:cNvSpPr>
          <p:nvPr/>
        </p:nvSpPr>
        <p:spPr bwMode="white">
          <a:xfrm>
            <a:off x="228600" y="6477000"/>
            <a:ext cx="1289050" cy="255588"/>
          </a:xfrm>
          <a:prstGeom prst="rect">
            <a:avLst/>
          </a:prstGeom>
          <a:noFill/>
          <a:ln w="9525" algn="ctr">
            <a:noFill/>
            <a:miter lim="800000"/>
            <a:headEnd/>
            <a:tailEnd/>
          </a:ln>
          <a:effectLst/>
        </p:spPr>
        <p:txBody>
          <a:bodyPr anchor="ctr"/>
          <a:lstStyle>
            <a:lvl1pPr>
              <a:defRPr sz="1400" b="1">
                <a:solidFill>
                  <a:schemeClr val="tx1"/>
                </a:solidFill>
                <a:latin typeface="Arial" panose="020B0604020202020204" pitchFamily="34" charset="0"/>
                <a:cs typeface="Arial" panose="020B0604020202020204" pitchFamily="34" charset="0"/>
              </a:defRPr>
            </a:lvl1pPr>
            <a:lvl2pPr marL="742950" indent="-285750">
              <a:defRPr sz="1400" b="1">
                <a:solidFill>
                  <a:schemeClr val="tx1"/>
                </a:solidFill>
                <a:latin typeface="Arial" panose="020B0604020202020204" pitchFamily="34" charset="0"/>
                <a:cs typeface="Arial" panose="020B0604020202020204" pitchFamily="34" charset="0"/>
              </a:defRPr>
            </a:lvl2pPr>
            <a:lvl3pPr marL="1143000" indent="-228600">
              <a:defRPr sz="1400" b="1">
                <a:solidFill>
                  <a:schemeClr val="tx1"/>
                </a:solidFill>
                <a:latin typeface="Arial" panose="020B0604020202020204" pitchFamily="34" charset="0"/>
                <a:cs typeface="Arial" panose="020B0604020202020204" pitchFamily="34" charset="0"/>
              </a:defRPr>
            </a:lvl3pPr>
            <a:lvl4pPr marL="1600200" indent="-228600">
              <a:defRPr sz="1400" b="1">
                <a:solidFill>
                  <a:schemeClr val="tx1"/>
                </a:solidFill>
                <a:latin typeface="Arial" panose="020B0604020202020204" pitchFamily="34" charset="0"/>
                <a:cs typeface="Arial" panose="020B0604020202020204" pitchFamily="34" charset="0"/>
              </a:defRPr>
            </a:lvl4pPr>
            <a:lvl5pPr marL="2057400" indent="-22860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defRPr/>
            </a:pPr>
            <a:fld id="{BED9EDE9-41CB-40BA-B58A-28735EB92C33}" type="slidenum">
              <a:rPr lang="en-US" altLang="en-US" sz="1000" smtClean="0">
                <a:solidFill>
                  <a:schemeClr val="bg1"/>
                </a:solidFill>
                <a:ea typeface="ＭＳ Ｐゴシック" panose="020B0600070205080204" pitchFamily="34" charset="-128"/>
              </a:rPr>
              <a:pPr eaLnBrk="1" hangingPunct="1">
                <a:defRPr/>
              </a:pPr>
              <a:t>‹#›</a:t>
            </a:fld>
            <a:endParaRPr lang="en-US" altLang="en-US" sz="1000" dirty="0">
              <a:solidFill>
                <a:schemeClr val="bg1"/>
              </a:solidFill>
              <a:ea typeface="ＭＳ Ｐゴシック" panose="020B0600070205080204" pitchFamily="34" charset="-128"/>
            </a:endParaRPr>
          </a:p>
        </p:txBody>
      </p:sp>
      <p:sp>
        <p:nvSpPr>
          <p:cNvPr id="12" name="Footer Placeholder 11">
            <a:extLst>
              <a:ext uri="{FF2B5EF4-FFF2-40B4-BE49-F238E27FC236}">
                <a16:creationId xmlns:a16="http://schemas.microsoft.com/office/drawing/2014/main" id="{80758B9E-5A89-469B-90C9-AEFB2962A2CC}"/>
              </a:ext>
            </a:extLst>
          </p:cNvPr>
          <p:cNvSpPr>
            <a:spLocks noGrp="1"/>
          </p:cNvSpPr>
          <p:nvPr>
            <p:ph type="ftr" sz="quarter" idx="3"/>
          </p:nvPr>
        </p:nvSpPr>
        <p:spPr>
          <a:xfrm>
            <a:off x="1143000" y="6477000"/>
            <a:ext cx="1524000" cy="2286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800">
                <a:solidFill>
                  <a:schemeClr val="bg1"/>
                </a:solidFill>
                <a:latin typeface="Arial" charset="0"/>
                <a:ea typeface="Calibri" pitchFamily="-111" charset="0"/>
                <a:cs typeface="+mn-cs"/>
              </a:defRPr>
            </a:lvl1pPr>
          </a:lstStyle>
          <a:p>
            <a:pPr>
              <a:defRPr/>
            </a:pPr>
            <a:endParaRPr lang="en-US"/>
          </a:p>
        </p:txBody>
      </p:sp>
      <p:cxnSp>
        <p:nvCxnSpPr>
          <p:cNvPr id="11" name="Straight Connector 10">
            <a:extLst>
              <a:ext uri="{FF2B5EF4-FFF2-40B4-BE49-F238E27FC236}">
                <a16:creationId xmlns:a16="http://schemas.microsoft.com/office/drawing/2014/main" id="{E06B0E09-50BE-4826-87B6-65011DD91024}"/>
              </a:ext>
            </a:extLst>
          </p:cNvPr>
          <p:cNvCxnSpPr/>
          <p:nvPr/>
        </p:nvCxnSpPr>
        <p:spPr>
          <a:xfrm>
            <a:off x="0" y="838200"/>
            <a:ext cx="9144000" cy="1588"/>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Lst>
  <p:transition>
    <p:strips dir="ru"/>
  </p:transition>
  <p:hf sldNum="0" hdr="0" ftr="0"/>
  <p:txStyles>
    <p:titleStyle>
      <a:lvl1pPr algn="l" rtl="0" eaLnBrk="0" fontAlgn="base" hangingPunct="0">
        <a:lnSpc>
          <a:spcPct val="90000"/>
        </a:lnSpc>
        <a:spcBef>
          <a:spcPct val="0"/>
        </a:spcBef>
        <a:spcAft>
          <a:spcPct val="0"/>
        </a:spcAft>
        <a:defRPr sz="3200" spc="-150">
          <a:solidFill>
            <a:srgbClr val="439539"/>
          </a:solidFill>
          <a:latin typeface="Arial"/>
          <a:ea typeface="ＭＳ Ｐゴシック" pitchFamily="-111" charset="-128"/>
          <a:cs typeface="Arial"/>
        </a:defRPr>
      </a:lvl1pPr>
      <a:lvl2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2pPr>
      <a:lvl3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3pPr>
      <a:lvl4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4pPr>
      <a:lvl5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5pPr>
      <a:lvl6pPr marL="457200" algn="ctr" rtl="0" eaLnBrk="1" fontAlgn="base" hangingPunct="1">
        <a:lnSpc>
          <a:spcPct val="90000"/>
        </a:lnSpc>
        <a:spcBef>
          <a:spcPct val="0"/>
        </a:spcBef>
        <a:spcAft>
          <a:spcPct val="0"/>
        </a:spcAft>
        <a:defRPr sz="2800" b="1">
          <a:solidFill>
            <a:schemeClr val="bg1"/>
          </a:solidFill>
          <a:latin typeface="Arial" charset="0"/>
        </a:defRPr>
      </a:lvl6pPr>
      <a:lvl7pPr marL="914400" algn="ctr" rtl="0" eaLnBrk="1" fontAlgn="base" hangingPunct="1">
        <a:lnSpc>
          <a:spcPct val="90000"/>
        </a:lnSpc>
        <a:spcBef>
          <a:spcPct val="0"/>
        </a:spcBef>
        <a:spcAft>
          <a:spcPct val="0"/>
        </a:spcAft>
        <a:defRPr sz="2800" b="1">
          <a:solidFill>
            <a:schemeClr val="bg1"/>
          </a:solidFill>
          <a:latin typeface="Arial" charset="0"/>
        </a:defRPr>
      </a:lvl7pPr>
      <a:lvl8pPr marL="1371600" algn="ctr" rtl="0" eaLnBrk="1" fontAlgn="base" hangingPunct="1">
        <a:lnSpc>
          <a:spcPct val="90000"/>
        </a:lnSpc>
        <a:spcBef>
          <a:spcPct val="0"/>
        </a:spcBef>
        <a:spcAft>
          <a:spcPct val="0"/>
        </a:spcAft>
        <a:defRPr sz="2800" b="1">
          <a:solidFill>
            <a:schemeClr val="bg1"/>
          </a:solidFill>
          <a:latin typeface="Arial" charset="0"/>
        </a:defRPr>
      </a:lvl8pPr>
      <a:lvl9pPr marL="1828800" algn="ctr" rtl="0" eaLnBrk="1" fontAlgn="base" hangingPunct="1">
        <a:lnSpc>
          <a:spcPct val="90000"/>
        </a:lnSpc>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rgbClr val="439539"/>
        </a:buClr>
        <a:buFont typeface="Wingdings" panose="05000000000000000000" pitchFamily="2" charset="2"/>
        <a:buChar char="§"/>
        <a:defRPr sz="2200" b="1">
          <a:solidFill>
            <a:schemeClr val="tx1"/>
          </a:solidFill>
          <a:latin typeface="Arial"/>
          <a:ea typeface="ＭＳ Ｐゴシック" pitchFamily="-111" charset="-128"/>
          <a:cs typeface="Arial"/>
        </a:defRPr>
      </a:lvl1pPr>
      <a:lvl2pPr marL="742950" indent="-285750" algn="l" rtl="0" eaLnBrk="0" fontAlgn="base" hangingPunct="0">
        <a:spcBef>
          <a:spcPct val="20000"/>
        </a:spcBef>
        <a:spcAft>
          <a:spcPct val="0"/>
        </a:spcAft>
        <a:buClr>
          <a:srgbClr val="0087D6"/>
        </a:buClr>
        <a:buFont typeface="Lucida Grande"/>
        <a:buChar char="–"/>
        <a:defRPr sz="2000">
          <a:solidFill>
            <a:schemeClr val="tx1"/>
          </a:solidFill>
          <a:latin typeface="Arial"/>
          <a:ea typeface="ＭＳ Ｐゴシック" pitchFamily="-111" charset="-128"/>
          <a:cs typeface="Arial"/>
        </a:defRPr>
      </a:lvl2pPr>
      <a:lvl3pPr marL="1257300" indent="-342900" algn="l" rtl="0" eaLnBrk="0" fontAlgn="base" hangingPunct="0">
        <a:spcBef>
          <a:spcPct val="20000"/>
        </a:spcBef>
        <a:spcAft>
          <a:spcPct val="0"/>
        </a:spcAft>
        <a:buClr>
          <a:schemeClr val="tx1"/>
        </a:buClr>
        <a:buFont typeface="Wingdings 2" panose="05020102010507070707" pitchFamily="18" charset="2"/>
        <a:buChar char=""/>
        <a:defRPr sz="1600">
          <a:solidFill>
            <a:schemeClr val="tx1"/>
          </a:solidFill>
          <a:latin typeface="Arial"/>
          <a:ea typeface="ＭＳ Ｐゴシック" pitchFamily="-111" charset="-128"/>
          <a:cs typeface="Arial"/>
        </a:defRPr>
      </a:lvl3pPr>
      <a:lvl4pPr marL="1600200" indent="-228600" algn="l" rtl="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a:ea typeface="ＭＳ Ｐゴシック" pitchFamily="-111" charset="-128"/>
          <a:cs typeface="Arial"/>
        </a:defRPr>
      </a:lvl4pPr>
      <a:lvl5pPr marL="2171700" indent="-342900" algn="l" rtl="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mn-lt"/>
          <a:ea typeface="ＭＳ Ｐゴシック" pitchFamily="-111" charset="-128"/>
        </a:defRPr>
      </a:lvl5pPr>
      <a:lvl6pPr marL="2628900" indent="-342900" algn="l" rtl="0" eaLnBrk="1" fontAlgn="base" hangingPunct="1">
        <a:spcBef>
          <a:spcPct val="20000"/>
        </a:spcBef>
        <a:spcAft>
          <a:spcPct val="0"/>
        </a:spcAft>
        <a:buClr>
          <a:srgbClr val="6F7CAD"/>
        </a:buClr>
        <a:buFont typeface="Wingdings 3" pitchFamily="18" charset="2"/>
        <a:buChar char="¬"/>
        <a:defRPr sz="1600">
          <a:solidFill>
            <a:schemeClr val="tx1"/>
          </a:solidFill>
          <a:latin typeface="+mn-lt"/>
        </a:defRPr>
      </a:lvl6pPr>
      <a:lvl7pPr marL="3086100" indent="-342900" algn="l" rtl="0" eaLnBrk="1" fontAlgn="base" hangingPunct="1">
        <a:spcBef>
          <a:spcPct val="20000"/>
        </a:spcBef>
        <a:spcAft>
          <a:spcPct val="0"/>
        </a:spcAft>
        <a:buClr>
          <a:srgbClr val="6F7CAD"/>
        </a:buClr>
        <a:buFont typeface="Wingdings 3" pitchFamily="18" charset="2"/>
        <a:buChar char="¬"/>
        <a:defRPr sz="1600">
          <a:solidFill>
            <a:schemeClr val="tx1"/>
          </a:solidFill>
          <a:latin typeface="+mn-lt"/>
        </a:defRPr>
      </a:lvl7pPr>
      <a:lvl8pPr marL="3543300" indent="-342900" algn="l" rtl="0" eaLnBrk="1" fontAlgn="base" hangingPunct="1">
        <a:spcBef>
          <a:spcPct val="20000"/>
        </a:spcBef>
        <a:spcAft>
          <a:spcPct val="0"/>
        </a:spcAft>
        <a:buClr>
          <a:srgbClr val="6F7CAD"/>
        </a:buClr>
        <a:buFont typeface="Wingdings 3" pitchFamily="18" charset="2"/>
        <a:buChar char="¬"/>
        <a:defRPr sz="1600">
          <a:solidFill>
            <a:schemeClr val="tx1"/>
          </a:solidFill>
          <a:latin typeface="+mn-lt"/>
        </a:defRPr>
      </a:lvl8pPr>
      <a:lvl9pPr marL="4000500" indent="-342900" algn="l" rtl="0" eaLnBrk="1" fontAlgn="base" hangingPunct="1">
        <a:spcBef>
          <a:spcPct val="20000"/>
        </a:spcBef>
        <a:spcAft>
          <a:spcPct val="0"/>
        </a:spcAft>
        <a:buClr>
          <a:srgbClr val="6F7CAD"/>
        </a:buClr>
        <a:buFont typeface="Wingdings 3" pitchFamily="18"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slide" Target="slide11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hyperlink" Target="https://support.sonus.net/display/DSCDOC160/DSC+8000+Upgrade+Guide" TargetMode="Externa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upport.sonus.net/display/DSCDOC160/Configuring+MTP3+Using+XML"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slide" Target="slide14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s://support.sonus.net/pages/viewpage.action?pageId=98633432" TargetMode="External"/><Relationship Id="rId2" Type="http://schemas.openxmlformats.org/officeDocument/2006/relationships/hyperlink" Target="https://support.sonus.net/pages/viewpage.action?pageId=98633406" TargetMode="External"/><Relationship Id="rId1" Type="http://schemas.openxmlformats.org/officeDocument/2006/relationships/slideLayout" Target="../slideLayouts/slideLayout3.xml"/><Relationship Id="rId4" Type="http://schemas.openxmlformats.org/officeDocument/2006/relationships/hyperlink" Target="https://support.sonus.net/display/DSCDOC152/Configuring+SNMP+Using+the+Web+UI#ConfiguringSNMPUsingtheWebUI-enablingemsusingtheWebUI"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306CEA0D-8ECA-4793-928A-80B9FA7002AD}"/>
              </a:ext>
            </a:extLst>
          </p:cNvPr>
          <p:cNvSpPr>
            <a:spLocks noGrp="1"/>
          </p:cNvSpPr>
          <p:nvPr>
            <p:ph type="ctrTitle"/>
          </p:nvPr>
        </p:nvSpPr>
        <p:spPr/>
        <p:txBody>
          <a:bodyPr/>
          <a:lstStyle/>
          <a:p>
            <a:pPr>
              <a:defRPr/>
            </a:pPr>
            <a:r>
              <a:rPr>
                <a:solidFill>
                  <a:srgbClr val="02326D"/>
                </a:solidFill>
              </a:rPr>
              <a:t>DSC - STP</a:t>
            </a:r>
            <a:br>
              <a:rPr>
                <a:solidFill>
                  <a:srgbClr val="02326D"/>
                </a:solidFill>
              </a:rPr>
            </a:br>
            <a:endParaRPr sz="1000">
              <a:solidFill>
                <a:srgbClr val="02326D"/>
              </a:solidFill>
            </a:endParaRPr>
          </a:p>
        </p:txBody>
      </p:sp>
      <p:sp>
        <p:nvSpPr>
          <p:cNvPr id="5" name="Subtitle 4">
            <a:extLst>
              <a:ext uri="{FF2B5EF4-FFF2-40B4-BE49-F238E27FC236}">
                <a16:creationId xmlns:a16="http://schemas.microsoft.com/office/drawing/2014/main" id="{DE5773DB-4316-4028-B9A2-8DEEE1E69BCD}"/>
              </a:ext>
            </a:extLst>
          </p:cNvPr>
          <p:cNvSpPr>
            <a:spLocks noGrp="1"/>
          </p:cNvSpPr>
          <p:nvPr>
            <p:ph type="subTitle" idx="1"/>
          </p:nvPr>
        </p:nvSpPr>
        <p:spPr>
          <a:xfrm>
            <a:off x="152400" y="2840038"/>
            <a:ext cx="6605588" cy="533400"/>
          </a:xfrm>
        </p:spPr>
        <p:txBody>
          <a:bodyPr/>
          <a:lstStyle/>
          <a:p>
            <a:pPr>
              <a:defRPr/>
            </a:pPr>
            <a:r>
              <a:t>System Configuration Course</a:t>
            </a:r>
          </a:p>
        </p:txBody>
      </p:sp>
    </p:spTree>
  </p:cSld>
  <p:clrMapOvr>
    <a:masterClrMapping/>
  </p:clrMapOvr>
  <p:transition>
    <p:strips dir="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BACDA-A64C-4ECF-B274-3545D67C3FA4}"/>
              </a:ext>
            </a:extLst>
          </p:cNvPr>
          <p:cNvSpPr>
            <a:spLocks noGrp="1"/>
          </p:cNvSpPr>
          <p:nvPr>
            <p:ph type="title"/>
          </p:nvPr>
        </p:nvSpPr>
        <p:spPr>
          <a:xfrm>
            <a:off x="180975" y="152400"/>
            <a:ext cx="8782050" cy="641350"/>
          </a:xfrm>
        </p:spPr>
        <p:txBody>
          <a:bodyPr/>
          <a:lstStyle/>
          <a:p>
            <a:pPr>
              <a:defRPr/>
            </a:pPr>
            <a:r>
              <a:rPr lang="en-US" dirty="0"/>
              <a:t>Sonus Global Services</a:t>
            </a:r>
            <a:br>
              <a:rPr lang="en-US" dirty="0"/>
            </a:br>
            <a:r>
              <a:rPr lang="en-US" sz="2000" dirty="0"/>
              <a:t>Support Portal and Documentation Access</a:t>
            </a:r>
          </a:p>
        </p:txBody>
      </p:sp>
      <p:pic>
        <p:nvPicPr>
          <p:cNvPr id="20483" name="Picture 4">
            <a:extLst>
              <a:ext uri="{FF2B5EF4-FFF2-40B4-BE49-F238E27FC236}">
                <a16:creationId xmlns:a16="http://schemas.microsoft.com/office/drawing/2014/main" id="{5617978D-2CFD-4056-8AB2-6AEEF8C5E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952500"/>
            <a:ext cx="86741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Content Placeholder 1">
            <a:extLst>
              <a:ext uri="{FF2B5EF4-FFF2-40B4-BE49-F238E27FC236}">
                <a16:creationId xmlns:a16="http://schemas.microsoft.com/office/drawing/2014/main" id="{9029E0F3-A1FD-4FDB-9DED-5105345153CE}"/>
              </a:ext>
            </a:extLst>
          </p:cNvPr>
          <p:cNvSpPr>
            <a:spLocks noGrp="1" noChangeArrowheads="1"/>
          </p:cNvSpPr>
          <p:nvPr>
            <p:ph sz="quarter" idx="12"/>
          </p:nvPr>
        </p:nvSpPr>
        <p:spPr>
          <a:xfrm>
            <a:off x="84138" y="962025"/>
            <a:ext cx="8993187" cy="4862513"/>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During the execution of “Initial System Configuration” from the console prompt – you will be asked to enable the EMS community string. </a:t>
            </a:r>
          </a:p>
        </p:txBody>
      </p:sp>
      <p:sp>
        <p:nvSpPr>
          <p:cNvPr id="3" name="Title 2">
            <a:extLst>
              <a:ext uri="{FF2B5EF4-FFF2-40B4-BE49-F238E27FC236}">
                <a16:creationId xmlns:a16="http://schemas.microsoft.com/office/drawing/2014/main" id="{4FA58ADC-181B-403A-B7A2-C49A9EC5C98B}"/>
              </a:ext>
            </a:extLst>
          </p:cNvPr>
          <p:cNvSpPr>
            <a:spLocks noGrp="1"/>
          </p:cNvSpPr>
          <p:nvPr>
            <p:ph type="title"/>
          </p:nvPr>
        </p:nvSpPr>
        <p:spPr/>
        <p:txBody>
          <a:bodyPr/>
          <a:lstStyle/>
          <a:p>
            <a:pPr>
              <a:defRPr/>
            </a:pPr>
            <a:r>
              <a:rPr lang="en-US" dirty="0"/>
              <a:t>EMS Initial System Configuration - Continue</a:t>
            </a:r>
          </a:p>
        </p:txBody>
      </p:sp>
      <p:pic>
        <p:nvPicPr>
          <p:cNvPr id="113668" name="Picture 3">
            <a:extLst>
              <a:ext uri="{FF2B5EF4-FFF2-40B4-BE49-F238E27FC236}">
                <a16:creationId xmlns:a16="http://schemas.microsoft.com/office/drawing/2014/main" id="{0A7BC3D7-C553-4A01-B6F1-6B3ADA833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2022475"/>
            <a:ext cx="7242175"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54DDFF-3B65-4C5E-BC00-3D08B2609BAD}"/>
              </a:ext>
            </a:extLst>
          </p:cNvPr>
          <p:cNvSpPr>
            <a:spLocks noGrp="1"/>
          </p:cNvSpPr>
          <p:nvPr>
            <p:ph type="title"/>
          </p:nvPr>
        </p:nvSpPr>
        <p:spPr/>
        <p:txBody>
          <a:bodyPr/>
          <a:lstStyle/>
          <a:p>
            <a:pPr>
              <a:defRPr/>
            </a:pPr>
            <a:r>
              <a:rPr lang="en-US" dirty="0"/>
              <a:t>Configuring System Date and Time</a:t>
            </a:r>
          </a:p>
        </p:txBody>
      </p:sp>
      <p:sp>
        <p:nvSpPr>
          <p:cNvPr id="114691" name="Rectangle 3">
            <a:extLst>
              <a:ext uri="{FF2B5EF4-FFF2-40B4-BE49-F238E27FC236}">
                <a16:creationId xmlns:a16="http://schemas.microsoft.com/office/drawing/2014/main" id="{B099AFDD-F5FB-4164-AD52-71714BAFA4B7}"/>
              </a:ext>
            </a:extLst>
          </p:cNvPr>
          <p:cNvSpPr>
            <a:spLocks noGrp="1" noChangeArrowheads="1"/>
          </p:cNvSpPr>
          <p:nvPr>
            <p:ph idx="4294967295"/>
          </p:nvPr>
        </p:nvSpPr>
        <p:spPr>
          <a:xfrm>
            <a:off x="323850" y="914400"/>
            <a:ext cx="8686800" cy="5073650"/>
          </a:xfrm>
        </p:spPr>
        <p:txBody>
          <a:bodyPr/>
          <a:lstStyle/>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Important to set the time and date during the initial  installation</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Not recommended to change on a live system with traffic </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Only required to set date/time on one Management CPU</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Built-in internal NTP servers and clients synchronize time system-wide (CPUs, I/O cards, ISMs)</a:t>
            </a:r>
            <a:br>
              <a:rPr lang="en-GB" altLang="en-US" sz="2400">
                <a:latin typeface="Arial" panose="020B0604020202020204" pitchFamily="34" charset="0"/>
                <a:ea typeface="ＭＳ Ｐゴシック" panose="020B0600070205080204" pitchFamily="34" charset="-128"/>
                <a:cs typeface="Arial" panose="020B0604020202020204" pitchFamily="34" charset="0"/>
              </a:rPr>
            </a:br>
            <a:r>
              <a:rPr lang="en-US" altLang="en-US" sz="2400" i="1">
                <a:latin typeface="Arial" panose="020B0604020202020204" pitchFamily="34" charset="0"/>
                <a:ea typeface="ＭＳ Ｐゴシック" panose="020B0600070205080204" pitchFamily="34" charset="-128"/>
                <a:cs typeface="Arial" panose="020B0604020202020204" pitchFamily="34" charset="0"/>
              </a:rPr>
              <a:t>Note: May take up to 5 minutes for all cards to initially </a:t>
            </a:r>
            <a:br>
              <a:rPr lang="en-US" altLang="en-US" sz="2400" i="1">
                <a:latin typeface="Arial" panose="020B0604020202020204" pitchFamily="34" charset="0"/>
                <a:ea typeface="ＭＳ Ｐゴシック" panose="020B0600070205080204" pitchFamily="34" charset="-128"/>
                <a:cs typeface="Arial" panose="020B0604020202020204" pitchFamily="34" charset="0"/>
              </a:rPr>
            </a:br>
            <a:r>
              <a:rPr lang="en-US" altLang="en-US" sz="2400" i="1">
                <a:latin typeface="Arial" panose="020B0604020202020204" pitchFamily="34" charset="0"/>
                <a:ea typeface="ＭＳ Ｐゴシック" panose="020B0600070205080204" pitchFamily="34" charset="-128"/>
                <a:cs typeface="Arial" panose="020B0604020202020204" pitchFamily="34" charset="0"/>
              </a:rPr>
              <a:t>synchronize time</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Optionally configure Network Time Protocol (NTP) NTP clients on Management CPUs to synchronize system time accurately from </a:t>
            </a:r>
            <a:br>
              <a:rPr lang="en-GB" altLang="en-US" sz="2400">
                <a:latin typeface="Arial" panose="020B0604020202020204" pitchFamily="34" charset="0"/>
                <a:ea typeface="ＭＳ Ｐゴシック" panose="020B0600070205080204" pitchFamily="34" charset="-128"/>
                <a:cs typeface="Arial" panose="020B0604020202020204" pitchFamily="34" charset="0"/>
              </a:rPr>
            </a:br>
            <a:r>
              <a:rPr lang="en-GB" altLang="en-US" sz="2400">
                <a:latin typeface="Arial" panose="020B0604020202020204" pitchFamily="34" charset="0"/>
                <a:ea typeface="ＭＳ Ｐゴシック" panose="020B0600070205080204" pitchFamily="34" charset="-128"/>
                <a:cs typeface="Arial" panose="020B0604020202020204" pitchFamily="34" charset="0"/>
              </a:rPr>
              <a:t>external NTP server(s)</a:t>
            </a:r>
          </a:p>
        </p:txBody>
      </p:sp>
    </p:spTree>
  </p:cSld>
  <p:clrMapOvr>
    <a:masterClrMapping/>
  </p:clrMapOvr>
  <p:transition>
    <p:strips dir="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17FC94-33B1-4C8B-801D-DB37D09D914F}"/>
              </a:ext>
            </a:extLst>
          </p:cNvPr>
          <p:cNvSpPr>
            <a:spLocks noGrp="1"/>
          </p:cNvSpPr>
          <p:nvPr>
            <p:ph type="title"/>
          </p:nvPr>
        </p:nvSpPr>
        <p:spPr/>
        <p:txBody>
          <a:bodyPr/>
          <a:lstStyle/>
          <a:p>
            <a:pPr>
              <a:defRPr/>
            </a:pPr>
            <a:r>
              <a:rPr lang="en-US" dirty="0"/>
              <a:t>Setting the Time Zone</a:t>
            </a:r>
          </a:p>
        </p:txBody>
      </p:sp>
      <p:grpSp>
        <p:nvGrpSpPr>
          <p:cNvPr id="115715" name="Group 2">
            <a:extLst>
              <a:ext uri="{FF2B5EF4-FFF2-40B4-BE49-F238E27FC236}">
                <a16:creationId xmlns:a16="http://schemas.microsoft.com/office/drawing/2014/main" id="{2D782B41-415E-4D07-9C0A-554B13D4B821}"/>
              </a:ext>
            </a:extLst>
          </p:cNvPr>
          <p:cNvGrpSpPr>
            <a:grpSpLocks/>
          </p:cNvGrpSpPr>
          <p:nvPr/>
        </p:nvGrpSpPr>
        <p:grpSpPr bwMode="auto">
          <a:xfrm>
            <a:off x="3775075" y="2192338"/>
            <a:ext cx="4494213" cy="2143125"/>
            <a:chOff x="583" y="1356"/>
            <a:chExt cx="2831" cy="1350"/>
          </a:xfrm>
        </p:grpSpPr>
        <p:sp>
          <p:nvSpPr>
            <p:cNvPr id="115720" name="Text Box 3">
              <a:extLst>
                <a:ext uri="{FF2B5EF4-FFF2-40B4-BE49-F238E27FC236}">
                  <a16:creationId xmlns:a16="http://schemas.microsoft.com/office/drawing/2014/main" id="{10D38CA1-7422-4A06-8F64-E150C925FB30}"/>
                </a:ext>
              </a:extLst>
            </p:cNvPr>
            <p:cNvSpPr txBox="1">
              <a:spLocks noChangeArrowheads="1"/>
            </p:cNvSpPr>
            <p:nvPr/>
          </p:nvSpPr>
          <p:spPr bwMode="auto">
            <a:xfrm>
              <a:off x="624" y="1392"/>
              <a:ext cx="2738" cy="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spAutoFit/>
            </a:bodyPr>
            <a:lstStyle>
              <a:lvl1pPr defTabSz="457200">
                <a:spcBef>
                  <a:spcPct val="20000"/>
                </a:spcBef>
                <a:buClr>
                  <a:srgbClr val="439539"/>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457200">
                <a:spcBef>
                  <a:spcPct val="20000"/>
                </a:spcBef>
                <a:buClr>
                  <a:srgbClr val="0087D6"/>
                </a:buClr>
                <a:buFont typeface="Lucida Grande"/>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defTabSz="457200">
                <a:spcBef>
                  <a:spcPct val="20000"/>
                </a:spcBef>
                <a:buClr>
                  <a:schemeClr val="tx1"/>
                </a:buClr>
                <a:buFont typeface="Wingdings 2" panose="050201020105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defTabSz="457200">
                <a:spcBef>
                  <a:spcPct val="20000"/>
                </a:spcBef>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defTabSz="457200">
                <a:spcBef>
                  <a:spcPct val="20000"/>
                </a:spcBef>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9pPr>
            </a:lstStyle>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System</a:t>
              </a:r>
            </a:p>
            <a:p>
              <a:pPr>
                <a:lnSpc>
                  <a:spcPct val="70000"/>
                </a:lnSpc>
                <a:spcBef>
                  <a:spcPct val="0"/>
                </a:spcBef>
                <a:buClr>
                  <a:srgbClr val="000000"/>
                </a:buClr>
                <a:buFont typeface="Arial" panose="020B0604020202020204" pitchFamily="34" charset="0"/>
                <a:buNone/>
              </a:pPr>
              <a:endParaRPr lang="en-GB" altLang="en-US" sz="1100">
                <a:solidFill>
                  <a:srgbClr val="000000"/>
                </a:solidFill>
                <a:latin typeface="Courier New" panose="02070309020205020404" pitchFamily="49" charset="0"/>
              </a:endParaRP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1 - System Details</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2 - IP Networking</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3 - Logs</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4 - Processes</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5 - Disks</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6 - Licensing</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7 - Users</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8 - Date/Time</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9 - Backups</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10 - Software Revisions</a:t>
              </a:r>
            </a:p>
            <a:p>
              <a:pPr>
                <a:lnSpc>
                  <a:spcPct val="70000"/>
                </a:lnSpc>
                <a:spcBef>
                  <a:spcPct val="0"/>
                </a:spcBef>
                <a:buClr>
                  <a:srgbClr val="000000"/>
                </a:buClr>
                <a:buFont typeface="Arial" panose="020B0604020202020204" pitchFamily="34" charset="0"/>
                <a:buNone/>
              </a:pPr>
              <a:endParaRPr lang="en-GB" altLang="en-US" sz="1100">
                <a:solidFill>
                  <a:srgbClr val="000000"/>
                </a:solidFill>
                <a:latin typeface="Courier New" panose="02070309020205020404" pitchFamily="49" charset="0"/>
              </a:endParaRP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b - Back</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l - Logout</a:t>
              </a:r>
            </a:p>
            <a:p>
              <a:pPr>
                <a:lnSpc>
                  <a:spcPct val="70000"/>
                </a:lnSpc>
                <a:spcBef>
                  <a:spcPct val="0"/>
                </a:spcBef>
                <a:buClr>
                  <a:srgbClr val="000000"/>
                </a:buClr>
                <a:buFont typeface="Arial" panose="020B0604020202020204" pitchFamily="34" charset="0"/>
                <a:buNone/>
              </a:pPr>
              <a:endParaRPr lang="en-GB" altLang="en-US" sz="1100">
                <a:solidFill>
                  <a:srgbClr val="000000"/>
                </a:solidFill>
                <a:latin typeface="Courier New" panose="02070309020205020404" pitchFamily="49" charset="0"/>
              </a:endParaRP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Enter Selection: 8</a:t>
              </a:r>
            </a:p>
          </p:txBody>
        </p:sp>
        <p:sp>
          <p:nvSpPr>
            <p:cNvPr id="115721" name="Rectangle 4">
              <a:extLst>
                <a:ext uri="{FF2B5EF4-FFF2-40B4-BE49-F238E27FC236}">
                  <a16:creationId xmlns:a16="http://schemas.microsoft.com/office/drawing/2014/main" id="{BC571B0A-52C3-4033-93A1-8941B3D6DB2D}"/>
                </a:ext>
              </a:extLst>
            </p:cNvPr>
            <p:cNvSpPr>
              <a:spLocks noChangeArrowheads="1"/>
            </p:cNvSpPr>
            <p:nvPr/>
          </p:nvSpPr>
          <p:spPr bwMode="auto">
            <a:xfrm>
              <a:off x="583" y="1356"/>
              <a:ext cx="2831" cy="13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
        <p:nvSpPr>
          <p:cNvPr id="7" name="Text Placeholder 9">
            <a:extLst>
              <a:ext uri="{FF2B5EF4-FFF2-40B4-BE49-F238E27FC236}">
                <a16:creationId xmlns:a16="http://schemas.microsoft.com/office/drawing/2014/main" id="{7A46875F-4436-41DE-9D4A-15700F08E864}"/>
              </a:ext>
            </a:extLst>
          </p:cNvPr>
          <p:cNvSpPr txBox="1">
            <a:spLocks/>
          </p:cNvSpPr>
          <p:nvPr/>
        </p:nvSpPr>
        <p:spPr>
          <a:xfrm>
            <a:off x="106363" y="942975"/>
            <a:ext cx="6686550" cy="2324100"/>
          </a:xfrm>
          <a:prstGeom prst="rect">
            <a:avLst/>
          </a:prstGeom>
        </p:spPr>
        <p:txBody>
          <a:bodyPr/>
          <a:lstStyle/>
          <a:p>
            <a:pPr marL="342900" indent="-342900" eaLnBrk="1" hangingPunct="1">
              <a:lnSpc>
                <a:spcPct val="90000"/>
              </a:lnSpc>
              <a:spcBef>
                <a:spcPct val="20000"/>
              </a:spcBef>
              <a:buClr>
                <a:srgbClr val="439539"/>
              </a:buClr>
              <a:buFont typeface="Wingdings"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400" kern="0" dirty="0">
                <a:latin typeface="Arial"/>
                <a:ea typeface="ＭＳ Ｐゴシック" pitchFamily="-111" charset="-128"/>
                <a:cs typeface="Arial"/>
              </a:rPr>
              <a:t>Configuring the time zone</a:t>
            </a:r>
          </a:p>
          <a:p>
            <a:pPr marL="742950" lvl="1" indent="-285750" eaLnBrk="1" hangingPunct="1">
              <a:lnSpc>
                <a:spcPct val="90000"/>
              </a:lnSpc>
              <a:spcBef>
                <a:spcPts val="1013"/>
              </a:spcBef>
              <a:buClr>
                <a:srgbClr val="0087D6"/>
              </a:buClr>
              <a:buFont typeface="Lucida Grande"/>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b="0" kern="0" dirty="0">
                <a:latin typeface="Arial"/>
                <a:ea typeface="ＭＳ Ｐゴシック" pitchFamily="-111" charset="-128"/>
                <a:cs typeface="Arial"/>
              </a:rPr>
              <a:t>From </a:t>
            </a:r>
            <a:r>
              <a:rPr lang="en-GB" sz="2000" kern="0" dirty="0">
                <a:latin typeface="Arial"/>
                <a:ea typeface="ＭＳ Ｐゴシック" pitchFamily="-111" charset="-128"/>
                <a:cs typeface="Arial"/>
              </a:rPr>
              <a:t>System</a:t>
            </a:r>
            <a:r>
              <a:rPr lang="en-GB" sz="2000" b="0" kern="0" dirty="0">
                <a:latin typeface="Arial"/>
                <a:ea typeface="ＭＳ Ｐゴシック" pitchFamily="-111" charset="-128"/>
                <a:cs typeface="Arial"/>
              </a:rPr>
              <a:t> menu, select </a:t>
            </a:r>
            <a:r>
              <a:rPr lang="en-GB" sz="2000" kern="0" dirty="0">
                <a:latin typeface="Arial"/>
                <a:ea typeface="ＭＳ Ｐゴシック" pitchFamily="-111" charset="-128"/>
                <a:cs typeface="Arial"/>
              </a:rPr>
              <a:t>Date/Time</a:t>
            </a:r>
          </a:p>
          <a:p>
            <a:pPr marL="742950" lvl="1" indent="-285750" eaLnBrk="1" hangingPunct="1">
              <a:lnSpc>
                <a:spcPct val="87000"/>
              </a:lnSpc>
              <a:spcBef>
                <a:spcPct val="20000"/>
              </a:spcBef>
              <a:buClr>
                <a:srgbClr val="0087D6"/>
              </a:buClr>
              <a:buFont typeface="Lucida Grande"/>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b="0" kern="0" dirty="0">
                <a:latin typeface="Arial"/>
                <a:ea typeface="ＭＳ Ｐゴシック" pitchFamily="-111" charset="-128"/>
                <a:cs typeface="Arial"/>
              </a:rPr>
              <a:t>From </a:t>
            </a:r>
            <a:r>
              <a:rPr lang="en-GB" sz="2000" kern="0" dirty="0">
                <a:latin typeface="Arial"/>
                <a:ea typeface="ＭＳ Ｐゴシック" pitchFamily="-111" charset="-128"/>
                <a:cs typeface="Arial"/>
              </a:rPr>
              <a:t>Date/Time</a:t>
            </a:r>
            <a:r>
              <a:rPr lang="en-GB" sz="2000" b="0" kern="0" dirty="0">
                <a:latin typeface="Arial"/>
                <a:ea typeface="ＭＳ Ｐゴシック" pitchFamily="-111" charset="-128"/>
                <a:cs typeface="Arial"/>
              </a:rPr>
              <a:t> menu, select </a:t>
            </a:r>
            <a:r>
              <a:rPr lang="en-GB" sz="2000" kern="0" dirty="0">
                <a:latin typeface="Arial"/>
                <a:ea typeface="ＭＳ Ｐゴシック" pitchFamily="-111" charset="-128"/>
                <a:cs typeface="Arial"/>
              </a:rPr>
              <a:t>Set Time Zone</a:t>
            </a:r>
          </a:p>
        </p:txBody>
      </p:sp>
      <p:grpSp>
        <p:nvGrpSpPr>
          <p:cNvPr id="115717" name="Group 7">
            <a:extLst>
              <a:ext uri="{FF2B5EF4-FFF2-40B4-BE49-F238E27FC236}">
                <a16:creationId xmlns:a16="http://schemas.microsoft.com/office/drawing/2014/main" id="{6178389E-1D24-47D2-AF2B-48CF960240D6}"/>
              </a:ext>
            </a:extLst>
          </p:cNvPr>
          <p:cNvGrpSpPr>
            <a:grpSpLocks/>
          </p:cNvGrpSpPr>
          <p:nvPr/>
        </p:nvGrpSpPr>
        <p:grpSpPr bwMode="auto">
          <a:xfrm>
            <a:off x="3548063" y="4410075"/>
            <a:ext cx="4729162" cy="1527175"/>
            <a:chOff x="2271" y="2778"/>
            <a:chExt cx="2979" cy="962"/>
          </a:xfrm>
        </p:grpSpPr>
        <p:sp>
          <p:nvSpPr>
            <p:cNvPr id="115718" name="Rectangle 8">
              <a:extLst>
                <a:ext uri="{FF2B5EF4-FFF2-40B4-BE49-F238E27FC236}">
                  <a16:creationId xmlns:a16="http://schemas.microsoft.com/office/drawing/2014/main" id="{1E7CEDA2-2D2C-4F9E-A7D1-0980B365E387}"/>
                </a:ext>
              </a:extLst>
            </p:cNvPr>
            <p:cNvSpPr>
              <a:spLocks noChangeArrowheads="1"/>
            </p:cNvSpPr>
            <p:nvPr/>
          </p:nvSpPr>
          <p:spPr bwMode="auto">
            <a:xfrm>
              <a:off x="2271" y="2778"/>
              <a:ext cx="2979" cy="962"/>
            </a:xfrm>
            <a:prstGeom prst="rect">
              <a:avLst/>
            </a:prstGeom>
            <a:solidFill>
              <a:schemeClr val="bg1"/>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sp>
          <p:nvSpPr>
            <p:cNvPr id="115719" name="Text Box 9">
              <a:extLst>
                <a:ext uri="{FF2B5EF4-FFF2-40B4-BE49-F238E27FC236}">
                  <a16:creationId xmlns:a16="http://schemas.microsoft.com/office/drawing/2014/main" id="{CF8EA268-DA4F-4DA0-8459-42BD84F6329A}"/>
                </a:ext>
              </a:extLst>
            </p:cNvPr>
            <p:cNvSpPr txBox="1">
              <a:spLocks noChangeArrowheads="1"/>
            </p:cNvSpPr>
            <p:nvPr/>
          </p:nvSpPr>
          <p:spPr bwMode="auto">
            <a:xfrm>
              <a:off x="2317" y="2828"/>
              <a:ext cx="2870" cy="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spAutoFit/>
            </a:bodyPr>
            <a:lstStyle>
              <a:lvl1pPr defTabSz="457200">
                <a:spcBef>
                  <a:spcPct val="20000"/>
                </a:spcBef>
                <a:buClr>
                  <a:srgbClr val="439539"/>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457200">
                <a:spcBef>
                  <a:spcPct val="20000"/>
                </a:spcBef>
                <a:buClr>
                  <a:srgbClr val="0087D6"/>
                </a:buClr>
                <a:buFont typeface="Lucida Grande"/>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defTabSz="457200">
                <a:spcBef>
                  <a:spcPct val="20000"/>
                </a:spcBef>
                <a:buClr>
                  <a:schemeClr val="tx1"/>
                </a:buClr>
                <a:buFont typeface="Wingdings 2" panose="050201020105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defTabSz="457200">
                <a:spcBef>
                  <a:spcPct val="20000"/>
                </a:spcBef>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defTabSz="457200">
                <a:spcBef>
                  <a:spcPct val="20000"/>
                </a:spcBef>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9pPr>
            </a:lstStyle>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Date/Time</a:t>
              </a:r>
            </a:p>
            <a:p>
              <a:pPr>
                <a:lnSpc>
                  <a:spcPct val="70000"/>
                </a:lnSpc>
                <a:spcBef>
                  <a:spcPct val="0"/>
                </a:spcBef>
                <a:buClr>
                  <a:srgbClr val="000000"/>
                </a:buClr>
                <a:buFont typeface="Arial" panose="020B0604020202020204" pitchFamily="34" charset="0"/>
                <a:buNone/>
              </a:pPr>
              <a:endParaRPr lang="en-GB" altLang="en-US" sz="1100">
                <a:solidFill>
                  <a:srgbClr val="000000"/>
                </a:solidFill>
                <a:latin typeface="Courier New" panose="02070309020205020404" pitchFamily="49" charset="0"/>
              </a:endParaRP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1 - Current Date / Time</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2 - Set Date / Time</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3 - NTP Servers</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4 - Set Time Zone</a:t>
              </a:r>
            </a:p>
            <a:p>
              <a:pPr>
                <a:lnSpc>
                  <a:spcPct val="70000"/>
                </a:lnSpc>
                <a:spcBef>
                  <a:spcPct val="0"/>
                </a:spcBef>
                <a:buClr>
                  <a:srgbClr val="000000"/>
                </a:buClr>
                <a:buFont typeface="Arial" panose="020B0604020202020204" pitchFamily="34" charset="0"/>
                <a:buNone/>
              </a:pPr>
              <a:endParaRPr lang="en-GB" altLang="en-US" sz="1100">
                <a:solidFill>
                  <a:srgbClr val="000000"/>
                </a:solidFill>
                <a:latin typeface="Courier New" panose="02070309020205020404" pitchFamily="49" charset="0"/>
              </a:endParaRP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b - Back</a:t>
              </a: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         l - Logout</a:t>
              </a:r>
            </a:p>
            <a:p>
              <a:pPr>
                <a:lnSpc>
                  <a:spcPct val="70000"/>
                </a:lnSpc>
                <a:spcBef>
                  <a:spcPct val="0"/>
                </a:spcBef>
                <a:buClr>
                  <a:srgbClr val="000000"/>
                </a:buClr>
                <a:buFont typeface="Arial" panose="020B0604020202020204" pitchFamily="34" charset="0"/>
                <a:buNone/>
              </a:pPr>
              <a:endParaRPr lang="en-GB" altLang="en-US" sz="1100">
                <a:solidFill>
                  <a:srgbClr val="000000"/>
                </a:solidFill>
                <a:latin typeface="Courier New" panose="02070309020205020404" pitchFamily="49" charset="0"/>
              </a:endParaRPr>
            </a:p>
            <a:p>
              <a:pPr>
                <a:lnSpc>
                  <a:spcPct val="70000"/>
                </a:lnSpc>
                <a:spcBef>
                  <a:spcPct val="0"/>
                </a:spcBef>
                <a:buClr>
                  <a:srgbClr val="000000"/>
                </a:buClr>
                <a:buFont typeface="Arial" panose="020B0604020202020204" pitchFamily="34" charset="0"/>
                <a:buNone/>
              </a:pPr>
              <a:r>
                <a:rPr lang="en-GB" altLang="en-US" sz="1100">
                  <a:solidFill>
                    <a:srgbClr val="000000"/>
                  </a:solidFill>
                  <a:latin typeface="Courier New" panose="02070309020205020404" pitchFamily="49" charset="0"/>
                </a:rPr>
                <a:t>Enter Selection: 4</a:t>
              </a:r>
            </a:p>
          </p:txBody>
        </p:sp>
      </p:grpSp>
    </p:spTree>
  </p:cSld>
  <p:clrMapOvr>
    <a:masterClrMapping/>
  </p:clrMapOvr>
  <p:transition>
    <p:strips dir="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FCF170-F7F2-49C1-94E6-A58FC27E471E}"/>
              </a:ext>
            </a:extLst>
          </p:cNvPr>
          <p:cNvSpPr>
            <a:spLocks noGrp="1"/>
          </p:cNvSpPr>
          <p:nvPr>
            <p:ph type="title"/>
          </p:nvPr>
        </p:nvSpPr>
        <p:spPr/>
        <p:txBody>
          <a:bodyPr/>
          <a:lstStyle/>
          <a:p>
            <a:pPr>
              <a:defRPr/>
            </a:pPr>
            <a:r>
              <a:rPr lang="en-US" dirty="0"/>
              <a:t>Setting the Date and Time</a:t>
            </a:r>
          </a:p>
        </p:txBody>
      </p:sp>
      <p:sp>
        <p:nvSpPr>
          <p:cNvPr id="4" name="Text Placeholder 9">
            <a:extLst>
              <a:ext uri="{FF2B5EF4-FFF2-40B4-BE49-F238E27FC236}">
                <a16:creationId xmlns:a16="http://schemas.microsoft.com/office/drawing/2014/main" id="{3458CC6C-24D6-4A9A-A9E7-C99547A1B39C}"/>
              </a:ext>
            </a:extLst>
          </p:cNvPr>
          <p:cNvSpPr txBox="1">
            <a:spLocks/>
          </p:cNvSpPr>
          <p:nvPr/>
        </p:nvSpPr>
        <p:spPr>
          <a:xfrm>
            <a:off x="115888" y="927100"/>
            <a:ext cx="6162675" cy="3327400"/>
          </a:xfrm>
          <a:prstGeom prst="rect">
            <a:avLst/>
          </a:prstGeom>
        </p:spPr>
        <p:txBody>
          <a:bodyPr/>
          <a:lstStyle/>
          <a:p>
            <a:pPr marL="342900" indent="-342900" eaLnBrk="1" hangingPunct="1">
              <a:lnSpc>
                <a:spcPct val="90000"/>
              </a:lnSpc>
              <a:spcBef>
                <a:spcPts val="1625"/>
              </a:spcBef>
              <a:buClr>
                <a:srgbClr val="439539"/>
              </a:buClr>
              <a:buFont typeface="Wingdings"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400" kern="0" dirty="0">
                <a:latin typeface="Arial"/>
                <a:ea typeface="ＭＳ Ｐゴシック" pitchFamily="-111" charset="-128"/>
                <a:cs typeface="Arial"/>
              </a:rPr>
              <a:t>Setting date and time</a:t>
            </a:r>
          </a:p>
          <a:p>
            <a:pPr marL="742950" lvl="1" indent="-285750" eaLnBrk="1" hangingPunct="1">
              <a:lnSpc>
                <a:spcPct val="90000"/>
              </a:lnSpc>
              <a:spcBef>
                <a:spcPts val="1013"/>
              </a:spcBef>
              <a:buClr>
                <a:srgbClr val="0087D6"/>
              </a:buClr>
              <a:buFont typeface="Lucida Grande"/>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b="0" kern="0" dirty="0">
                <a:latin typeface="Arial"/>
                <a:ea typeface="ＭＳ Ｐゴシック" pitchFamily="-111" charset="-128"/>
                <a:cs typeface="Arial"/>
              </a:rPr>
              <a:t>From  the Main Menu, click menu, select </a:t>
            </a:r>
            <a:r>
              <a:rPr lang="en-GB" sz="2000" kern="0" dirty="0">
                <a:latin typeface="Arial"/>
                <a:ea typeface="ＭＳ Ｐゴシック" pitchFamily="-111" charset="-128"/>
                <a:cs typeface="Arial"/>
              </a:rPr>
              <a:t>Date/Time</a:t>
            </a:r>
          </a:p>
          <a:p>
            <a:pPr marL="742950" lvl="1" indent="-285750" eaLnBrk="1" hangingPunct="1">
              <a:lnSpc>
                <a:spcPct val="90000"/>
              </a:lnSpc>
              <a:spcBef>
                <a:spcPts val="1013"/>
              </a:spcBef>
              <a:buClr>
                <a:srgbClr val="0087D6"/>
              </a:buClr>
              <a:buFont typeface="Lucida Grande"/>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b="0" kern="0" dirty="0">
                <a:latin typeface="Arial"/>
                <a:ea typeface="ＭＳ Ｐゴシック" pitchFamily="-111" charset="-128"/>
                <a:cs typeface="Arial"/>
              </a:rPr>
              <a:t>Using the drop-down lists, select the date and time as required</a:t>
            </a:r>
          </a:p>
          <a:p>
            <a:pPr marL="742950" lvl="1" indent="-285750" eaLnBrk="1" hangingPunct="1">
              <a:lnSpc>
                <a:spcPct val="90000"/>
              </a:lnSpc>
              <a:spcBef>
                <a:spcPts val="1013"/>
              </a:spcBef>
              <a:buClr>
                <a:srgbClr val="0087D6"/>
              </a:buClr>
              <a:buFont typeface="Lucida Grande"/>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b="0" kern="0" dirty="0">
                <a:latin typeface="Arial"/>
                <a:ea typeface="ＭＳ Ｐゴシック" pitchFamily="-111" charset="-128"/>
                <a:cs typeface="Arial"/>
              </a:rPr>
              <a:t>Click </a:t>
            </a:r>
            <a:r>
              <a:rPr lang="en-GB" sz="2000" kern="0" dirty="0">
                <a:latin typeface="Arial"/>
                <a:ea typeface="ＭＳ Ｐゴシック" pitchFamily="-111" charset="-128"/>
                <a:cs typeface="Arial"/>
              </a:rPr>
              <a:t>Change</a:t>
            </a:r>
          </a:p>
          <a:p>
            <a:pPr marL="742950" lvl="1" indent="-285750" eaLnBrk="1" hangingPunct="1">
              <a:lnSpc>
                <a:spcPct val="90000"/>
              </a:lnSpc>
              <a:spcBef>
                <a:spcPts val="1013"/>
              </a:spcBef>
              <a:buClr>
                <a:srgbClr val="0087D6"/>
              </a:buClr>
              <a:buFont typeface="Lucida Grande"/>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i="1" kern="0" dirty="0">
                <a:latin typeface="Arial"/>
                <a:ea typeface="ＭＳ Ｐゴシック" pitchFamily="-111" charset="-128"/>
                <a:cs typeface="Arial"/>
              </a:rPr>
              <a:t>Note</a:t>
            </a:r>
            <a:r>
              <a:rPr lang="en-GB" sz="2000" b="0" i="1" kern="0" dirty="0">
                <a:latin typeface="Arial"/>
                <a:ea typeface="ＭＳ Ｐゴシック" pitchFamily="-111" charset="-128"/>
                <a:cs typeface="Arial"/>
              </a:rPr>
              <a:t>: It may take a few </a:t>
            </a:r>
            <a:br>
              <a:rPr lang="en-GB" sz="2000" b="0" i="1" kern="0" dirty="0">
                <a:latin typeface="Arial"/>
                <a:ea typeface="ＭＳ Ｐゴシック" pitchFamily="-111" charset="-128"/>
                <a:cs typeface="Arial"/>
              </a:rPr>
            </a:br>
            <a:r>
              <a:rPr lang="en-GB" sz="2000" b="0" i="1" kern="0" dirty="0">
                <a:latin typeface="Arial"/>
                <a:ea typeface="ＭＳ Ｐゴシック" pitchFamily="-111" charset="-128"/>
                <a:cs typeface="Arial"/>
              </a:rPr>
              <a:t>minutes for all cards to </a:t>
            </a:r>
            <a:br>
              <a:rPr lang="en-GB" sz="2000" b="0" i="1" kern="0" dirty="0">
                <a:latin typeface="Arial"/>
                <a:ea typeface="ＭＳ Ｐゴシック" pitchFamily="-111" charset="-128"/>
                <a:cs typeface="Arial"/>
              </a:rPr>
            </a:br>
            <a:r>
              <a:rPr lang="en-GB" sz="2000" b="0" i="1" kern="0" dirty="0">
                <a:latin typeface="Arial"/>
                <a:ea typeface="ＭＳ Ｐゴシック" pitchFamily="-111" charset="-128"/>
                <a:cs typeface="Arial"/>
              </a:rPr>
              <a:t>synchronize the date/time</a:t>
            </a:r>
          </a:p>
          <a:p>
            <a:pPr marL="742950" lvl="1" indent="-285750" eaLnBrk="1" hangingPunct="1">
              <a:lnSpc>
                <a:spcPct val="90000"/>
              </a:lnSpc>
              <a:spcBef>
                <a:spcPts val="1013"/>
              </a:spcBef>
              <a:buClr>
                <a:srgbClr val="0087D6"/>
              </a:buClr>
              <a:buFont typeface="Lucida Grande"/>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GB" sz="2000" kern="0" dirty="0">
              <a:latin typeface="Arial"/>
              <a:ea typeface="ＭＳ Ｐゴシック" pitchFamily="-111" charset="-128"/>
              <a:cs typeface="Arial"/>
            </a:endParaRPr>
          </a:p>
          <a:p>
            <a:pPr marL="342900" indent="-342900">
              <a:spcBef>
                <a:spcPct val="20000"/>
              </a:spcBef>
              <a:buClr>
                <a:srgbClr val="439539"/>
              </a:buClr>
              <a:buFont typeface="Wingdings"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US" sz="2400" kern="0" dirty="0">
              <a:latin typeface="Arial"/>
              <a:ea typeface="ＭＳ Ｐゴシック" pitchFamily="-111" charset="-128"/>
              <a:cs typeface="Arial"/>
            </a:endParaRPr>
          </a:p>
        </p:txBody>
      </p:sp>
      <p:pic>
        <p:nvPicPr>
          <p:cNvPr id="116740" name="Picture 5">
            <a:extLst>
              <a:ext uri="{FF2B5EF4-FFF2-40B4-BE49-F238E27FC236}">
                <a16:creationId xmlns:a16="http://schemas.microsoft.com/office/drawing/2014/main" id="{3648CB6E-5E78-4827-9916-76B88A253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413" y="2465388"/>
            <a:ext cx="4848225"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FEE7B6-4F72-418B-980A-C2AE103211FF}"/>
              </a:ext>
            </a:extLst>
          </p:cNvPr>
          <p:cNvSpPr>
            <a:spLocks noGrp="1"/>
          </p:cNvSpPr>
          <p:nvPr>
            <p:ph type="title"/>
          </p:nvPr>
        </p:nvSpPr>
        <p:spPr/>
        <p:txBody>
          <a:bodyPr/>
          <a:lstStyle/>
          <a:p>
            <a:pPr>
              <a:defRPr/>
            </a:pPr>
            <a:r>
              <a:rPr lang="en-US" dirty="0"/>
              <a:t>Adding NTP Servers</a:t>
            </a:r>
          </a:p>
        </p:txBody>
      </p:sp>
      <p:sp>
        <p:nvSpPr>
          <p:cNvPr id="4" name="Text Placeholder 9">
            <a:extLst>
              <a:ext uri="{FF2B5EF4-FFF2-40B4-BE49-F238E27FC236}">
                <a16:creationId xmlns:a16="http://schemas.microsoft.com/office/drawing/2014/main" id="{5D1E3BF2-D686-4707-ADED-C2C4F5703680}"/>
              </a:ext>
            </a:extLst>
          </p:cNvPr>
          <p:cNvSpPr txBox="1">
            <a:spLocks/>
          </p:cNvSpPr>
          <p:nvPr/>
        </p:nvSpPr>
        <p:spPr>
          <a:xfrm>
            <a:off x="19050" y="971550"/>
            <a:ext cx="4457700" cy="3379788"/>
          </a:xfrm>
          <a:prstGeom prst="rect">
            <a:avLst/>
          </a:prstGeom>
        </p:spPr>
        <p:txBody>
          <a:bodyPr/>
          <a:lstStyle/>
          <a:p>
            <a:pPr marL="342900" indent="-342900" eaLnBrk="1" hangingPunct="1">
              <a:spcBef>
                <a:spcPct val="20000"/>
              </a:spcBef>
              <a:buClr>
                <a:srgbClr val="439539"/>
              </a:buClr>
              <a:buFont typeface="Wingdings"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800" kern="0" dirty="0">
                <a:latin typeface="Arial"/>
                <a:ea typeface="ＭＳ Ｐゴシック" pitchFamily="-111" charset="-128"/>
                <a:cs typeface="Arial"/>
              </a:rPr>
              <a:t>Provisioning NTP server(s) allows the DSC 8000 to synchronize time with external NTP server(s)</a:t>
            </a:r>
          </a:p>
          <a:p>
            <a:pPr marL="800100" lvl="1" indent="-342900" eaLnBrk="1" hangingPunct="1">
              <a:spcBef>
                <a:spcPct val="20000"/>
              </a:spcBef>
              <a:buClr>
                <a:srgbClr val="00B0F0"/>
              </a:buClr>
              <a:buFont typeface="Arial"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sz="1800" b="0" kern="0" dirty="0">
                <a:latin typeface="Arial"/>
                <a:ea typeface="ＭＳ Ｐゴシック" pitchFamily="-111" charset="-128"/>
                <a:cs typeface="Arial"/>
              </a:rPr>
              <a:t>From the Main Menu, click Date/Time.</a:t>
            </a:r>
          </a:p>
          <a:p>
            <a:pPr marL="800100" lvl="1" indent="-342900" eaLnBrk="1" hangingPunct="1">
              <a:spcBef>
                <a:spcPct val="20000"/>
              </a:spcBef>
              <a:buClr>
                <a:srgbClr val="00B0F0"/>
              </a:buClr>
              <a:buFont typeface="Arial"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sz="1800" b="0" kern="0" dirty="0">
                <a:latin typeface="Arial"/>
                <a:ea typeface="ＭＳ Ｐゴシック" pitchFamily="-111" charset="-128"/>
                <a:cs typeface="Arial"/>
              </a:rPr>
              <a:t>Click NTP.</a:t>
            </a:r>
          </a:p>
          <a:p>
            <a:pPr marL="800100" lvl="1" indent="-342900" eaLnBrk="1" hangingPunct="1">
              <a:spcBef>
                <a:spcPct val="20000"/>
              </a:spcBef>
              <a:buClr>
                <a:srgbClr val="00B0F0"/>
              </a:buClr>
              <a:buFont typeface="Arial"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sz="1800" b="0" kern="0" dirty="0">
                <a:latin typeface="Arial"/>
                <a:ea typeface="ＭＳ Ｐゴシック" pitchFamily="-111" charset="-128"/>
                <a:cs typeface="Arial"/>
              </a:rPr>
              <a:t>Enter the NTP server’s IP address in the hostname or IP text box, and then click Continue.</a:t>
            </a:r>
          </a:p>
          <a:p>
            <a:pPr marL="800100" lvl="1" indent="-342900" eaLnBrk="1" hangingPunct="1">
              <a:spcBef>
                <a:spcPct val="20000"/>
              </a:spcBef>
              <a:buClr>
                <a:srgbClr val="00B0F0"/>
              </a:buClr>
              <a:buFont typeface="Arial"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sz="1800" b="0" kern="0" dirty="0">
                <a:latin typeface="Arial"/>
                <a:ea typeface="ＭＳ Ｐゴシック" pitchFamily="-111" charset="-128"/>
                <a:cs typeface="Arial"/>
              </a:rPr>
              <a:t>Click Restart NTP.</a:t>
            </a:r>
            <a:endParaRPr lang="en-GB" sz="1800" b="0" kern="0" dirty="0">
              <a:latin typeface="Arial"/>
              <a:ea typeface="ＭＳ Ｐゴシック" pitchFamily="-111" charset="-128"/>
              <a:cs typeface="Arial"/>
            </a:endParaRPr>
          </a:p>
          <a:p>
            <a:pPr marL="342900" indent="-342900">
              <a:spcBef>
                <a:spcPct val="20000"/>
              </a:spcBef>
              <a:buClr>
                <a:srgbClr val="439539"/>
              </a:buClr>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US" sz="2200" kern="0" dirty="0">
              <a:latin typeface="Arial"/>
              <a:ea typeface="ＭＳ Ｐゴシック" pitchFamily="-111" charset="-128"/>
              <a:cs typeface="Arial"/>
            </a:endParaRPr>
          </a:p>
        </p:txBody>
      </p:sp>
      <p:pic>
        <p:nvPicPr>
          <p:cNvPr id="117764" name="Picture 5">
            <a:extLst>
              <a:ext uri="{FF2B5EF4-FFF2-40B4-BE49-F238E27FC236}">
                <a16:creationId xmlns:a16="http://schemas.microsoft.com/office/drawing/2014/main" id="{A2DE8F9D-9314-4875-B48A-6F4DB192D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075" y="2433638"/>
            <a:ext cx="4660900" cy="346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C7937B-8C5C-4EAD-A3EC-AAB3D6AC877D}"/>
              </a:ext>
            </a:extLst>
          </p:cNvPr>
          <p:cNvSpPr>
            <a:spLocks noGrp="1"/>
          </p:cNvSpPr>
          <p:nvPr>
            <p:ph type="title"/>
          </p:nvPr>
        </p:nvSpPr>
        <p:spPr/>
        <p:txBody>
          <a:bodyPr/>
          <a:lstStyle/>
          <a:p>
            <a:pPr>
              <a:defRPr/>
            </a:pPr>
            <a:r>
              <a:rPr lang="en-US" dirty="0"/>
              <a:t>Managing Users and Passwords</a:t>
            </a:r>
          </a:p>
        </p:txBody>
      </p:sp>
      <p:sp>
        <p:nvSpPr>
          <p:cNvPr id="118787" name="Rectangle 3">
            <a:extLst>
              <a:ext uri="{FF2B5EF4-FFF2-40B4-BE49-F238E27FC236}">
                <a16:creationId xmlns:a16="http://schemas.microsoft.com/office/drawing/2014/main" id="{1B3CA15B-D314-4642-A523-B0C53A4A7467}"/>
              </a:ext>
            </a:extLst>
          </p:cNvPr>
          <p:cNvSpPr>
            <a:spLocks noGrp="1" noChangeArrowheads="1"/>
          </p:cNvSpPr>
          <p:nvPr>
            <p:ph idx="4294967295"/>
          </p:nvPr>
        </p:nvSpPr>
        <p:spPr>
          <a:xfrm>
            <a:off x="484188" y="982663"/>
            <a:ext cx="8229600" cy="5041900"/>
          </a:xfrm>
        </p:spPr>
        <p:txBody>
          <a:bodyPr/>
          <a:lstStyle/>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New users are forced to change password on first login </a:t>
            </a:r>
            <a:br>
              <a:rPr lang="en-US" altLang="en-US" sz="2000">
                <a:latin typeface="Arial" panose="020B0604020202020204" pitchFamily="34" charset="0"/>
                <a:ea typeface="ＭＳ Ｐゴシック" panose="020B0600070205080204" pitchFamily="34" charset="-128"/>
                <a:cs typeface="Arial" panose="020B0604020202020204" pitchFamily="34" charset="0"/>
              </a:rPr>
            </a:br>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Passwords should have at least one character of each class type</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The 4 classes are Lower Alpha, Upper Alpha, Numeric, and special characters</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Min of 8 characters required if all 4 types are used</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Min of 10 characters required if 3 types are used</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Min of 14 characters required if 2 types are used</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Example valid password: DSC123_lab!</a:t>
            </a:r>
            <a:br>
              <a:rPr lang="en-US" altLang="en-US" sz="2000">
                <a:latin typeface="Arial" panose="020B0604020202020204" pitchFamily="34" charset="0"/>
                <a:ea typeface="ＭＳ Ｐゴシック" panose="020B0600070205080204" pitchFamily="34" charset="-128"/>
                <a:cs typeface="Arial" panose="020B0604020202020204" pitchFamily="34" charset="0"/>
              </a:rPr>
            </a:br>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Newly created users default in profile UNPROFILED</a:t>
            </a:r>
          </a:p>
        </p:txBody>
      </p:sp>
    </p:spTree>
  </p:cSld>
  <p:clrMapOvr>
    <a:masterClrMapping/>
  </p:clrMapOvr>
  <p:transition>
    <p:strips dir="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E2708-AE6D-46F2-929C-5BCC558C61E7}"/>
              </a:ext>
            </a:extLst>
          </p:cNvPr>
          <p:cNvSpPr>
            <a:spLocks noGrp="1"/>
          </p:cNvSpPr>
          <p:nvPr>
            <p:ph type="title"/>
          </p:nvPr>
        </p:nvSpPr>
        <p:spPr/>
        <p:txBody>
          <a:bodyPr/>
          <a:lstStyle/>
          <a:p>
            <a:pPr>
              <a:defRPr/>
            </a:pPr>
            <a:r>
              <a:rPr lang="en-US" dirty="0"/>
              <a:t>Managing Users and Passwords</a:t>
            </a:r>
          </a:p>
        </p:txBody>
      </p:sp>
      <p:sp>
        <p:nvSpPr>
          <p:cNvPr id="119811" name="Rectangle 1027">
            <a:extLst>
              <a:ext uri="{FF2B5EF4-FFF2-40B4-BE49-F238E27FC236}">
                <a16:creationId xmlns:a16="http://schemas.microsoft.com/office/drawing/2014/main" id="{C0C34C35-9FE4-46D8-84E0-86049F26B2B3}"/>
              </a:ext>
            </a:extLst>
          </p:cNvPr>
          <p:cNvSpPr>
            <a:spLocks noGrp="1" noChangeArrowheads="1"/>
          </p:cNvSpPr>
          <p:nvPr>
            <p:ph idx="4294967295"/>
          </p:nvPr>
        </p:nvSpPr>
        <p:spPr>
          <a:xfrm>
            <a:off x="0" y="863600"/>
            <a:ext cx="4371975" cy="4800600"/>
          </a:xfrm>
        </p:spPr>
        <p:txBody>
          <a:bodyPr/>
          <a:lstStyle/>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From the Main Menu, click Users</a:t>
            </a:r>
          </a:p>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Click Change password</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From the User drop-down list, select the user type (root, ss7user, or tl1).</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Enter the new password as required, confirm the new password by re-entering it, and then click Continue. </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Click Continue.</a:t>
            </a:r>
          </a:p>
        </p:txBody>
      </p:sp>
      <p:pic>
        <p:nvPicPr>
          <p:cNvPr id="119812" name="Picture 2">
            <a:extLst>
              <a:ext uri="{FF2B5EF4-FFF2-40B4-BE49-F238E27FC236}">
                <a16:creationId xmlns:a16="http://schemas.microsoft.com/office/drawing/2014/main" id="{681499F7-9C3A-4D85-B2FB-1AB0859FF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463" y="1909763"/>
            <a:ext cx="4830762"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5AECBB-9A8F-4908-8FA9-6C0ACACB47A3}"/>
              </a:ext>
            </a:extLst>
          </p:cNvPr>
          <p:cNvSpPr>
            <a:spLocks noGrp="1"/>
          </p:cNvSpPr>
          <p:nvPr>
            <p:ph type="title"/>
          </p:nvPr>
        </p:nvSpPr>
        <p:spPr/>
        <p:txBody>
          <a:bodyPr/>
          <a:lstStyle/>
          <a:p>
            <a:pPr>
              <a:defRPr/>
            </a:pPr>
            <a:r>
              <a:rPr lang="en-US" dirty="0"/>
              <a:t>Managing Users and Passwords</a:t>
            </a:r>
          </a:p>
        </p:txBody>
      </p:sp>
      <p:sp>
        <p:nvSpPr>
          <p:cNvPr id="120835" name="Content Placeholder 1">
            <a:extLst>
              <a:ext uri="{FF2B5EF4-FFF2-40B4-BE49-F238E27FC236}">
                <a16:creationId xmlns:a16="http://schemas.microsoft.com/office/drawing/2014/main" id="{613817F7-46B6-43C6-9327-AE7BD1682E39}"/>
              </a:ext>
            </a:extLst>
          </p:cNvPr>
          <p:cNvSpPr>
            <a:spLocks noGrp="1" noChangeArrowheads="1"/>
          </p:cNvSpPr>
          <p:nvPr>
            <p:ph sz="quarter" idx="12"/>
          </p:nvPr>
        </p:nvSpPr>
        <p:spPr/>
        <p:txBody>
          <a:bodyPr/>
          <a:lstStyle/>
          <a:p>
            <a:r>
              <a:rPr lang="en-US" altLang="en-US" sz="2800">
                <a:latin typeface="Arial" panose="020B0604020202020204" pitchFamily="34" charset="0"/>
                <a:ea typeface="ＭＳ Ｐゴシック" panose="020B0600070205080204" pitchFamily="34" charset="-128"/>
                <a:cs typeface="Arial" panose="020B0604020202020204" pitchFamily="34" charset="0"/>
              </a:rPr>
              <a:t>Only the root user can add or delete system users</a:t>
            </a:r>
            <a:br>
              <a:rPr lang="en-US" altLang="en-US" sz="2800">
                <a:latin typeface="Arial" panose="020B0604020202020204" pitchFamily="34" charset="0"/>
                <a:ea typeface="ＭＳ Ｐゴシック" panose="020B0600070205080204" pitchFamily="34" charset="-128"/>
                <a:cs typeface="Arial" panose="020B0604020202020204" pitchFamily="34" charset="0"/>
              </a:rPr>
            </a:br>
            <a:endParaRPr lang="en-US" altLang="en-US" sz="2800">
              <a:latin typeface="Arial" panose="020B0604020202020204" pitchFamily="34" charset="0"/>
              <a:ea typeface="ＭＳ Ｐゴシック" panose="020B0600070205080204" pitchFamily="34" charset="-128"/>
              <a:cs typeface="Arial" panose="020B0604020202020204" pitchFamily="34" charset="0"/>
            </a:endParaRPr>
          </a:p>
          <a:p>
            <a:r>
              <a:rPr lang="en-US" altLang="en-US" sz="2800">
                <a:latin typeface="Arial" panose="020B0604020202020204" pitchFamily="34" charset="0"/>
                <a:ea typeface="ＭＳ Ｐゴシック" panose="020B0600070205080204" pitchFamily="34" charset="-128"/>
                <a:cs typeface="Arial" panose="020B0604020202020204" pitchFamily="34" charset="0"/>
              </a:rPr>
              <a:t>Any new system users that are created (added) are assigned (UNPROFILED, RO)</a:t>
            </a:r>
            <a:br>
              <a:rPr lang="en-US" altLang="en-US" sz="2800">
                <a:latin typeface="Arial" panose="020B0604020202020204" pitchFamily="34" charset="0"/>
                <a:ea typeface="ＭＳ Ｐゴシック" panose="020B0600070205080204" pitchFamily="34" charset="-128"/>
                <a:cs typeface="Arial" panose="020B0604020202020204" pitchFamily="34" charset="0"/>
              </a:rPr>
            </a:br>
            <a:endParaRPr lang="en-US" altLang="en-US" sz="2800">
              <a:latin typeface="Arial" panose="020B0604020202020204" pitchFamily="34" charset="0"/>
              <a:ea typeface="ＭＳ Ｐゴシック" panose="020B0600070205080204" pitchFamily="34" charset="-128"/>
              <a:cs typeface="Arial" panose="020B0604020202020204" pitchFamily="34" charset="0"/>
            </a:endParaRPr>
          </a:p>
          <a:p>
            <a:r>
              <a:rPr lang="en-US" altLang="en-US" sz="2800">
                <a:latin typeface="Arial" panose="020B0604020202020204" pitchFamily="34" charset="0"/>
                <a:ea typeface="ＭＳ Ｐゴシック" panose="020B0600070205080204" pitchFamily="34" charset="-128"/>
                <a:cs typeface="Arial" panose="020B0604020202020204" pitchFamily="34" charset="0"/>
              </a:rPr>
              <a:t>To add a user</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Add a user</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Assign user profile</a:t>
            </a:r>
          </a:p>
        </p:txBody>
      </p:sp>
    </p:spTree>
  </p:cSld>
  <p:clrMapOvr>
    <a:masterClrMapping/>
  </p:clrMapOvr>
  <p:transition>
    <p:strips dir="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407DE-5865-44F3-BC44-B0D374947F07}"/>
              </a:ext>
            </a:extLst>
          </p:cNvPr>
          <p:cNvSpPr>
            <a:spLocks noGrp="1"/>
          </p:cNvSpPr>
          <p:nvPr>
            <p:ph type="title"/>
          </p:nvPr>
        </p:nvSpPr>
        <p:spPr/>
        <p:txBody>
          <a:bodyPr/>
          <a:lstStyle/>
          <a:p>
            <a:pPr>
              <a:defRPr/>
            </a:pPr>
            <a:r>
              <a:rPr lang="en-US" dirty="0"/>
              <a:t>Managing Users and Passwords</a:t>
            </a:r>
          </a:p>
        </p:txBody>
      </p:sp>
      <p:sp>
        <p:nvSpPr>
          <p:cNvPr id="121859" name="Content Placeholder 1">
            <a:extLst>
              <a:ext uri="{FF2B5EF4-FFF2-40B4-BE49-F238E27FC236}">
                <a16:creationId xmlns:a16="http://schemas.microsoft.com/office/drawing/2014/main" id="{DC7827AF-D2FA-40A3-AA63-986BEC5535ED}"/>
              </a:ext>
            </a:extLst>
          </p:cNvPr>
          <p:cNvSpPr>
            <a:spLocks noGrp="1" noChangeArrowheads="1"/>
          </p:cNvSpPr>
          <p:nvPr>
            <p:ph idx="4294967295"/>
          </p:nvPr>
        </p:nvSpPr>
        <p:spPr>
          <a:xfrm>
            <a:off x="117475" y="1063625"/>
            <a:ext cx="4419600" cy="4525963"/>
          </a:xfrm>
        </p:spPr>
        <p:txBody>
          <a:bodyPr/>
          <a:lstStyle/>
          <a:p>
            <a:pPr>
              <a:buFont typeface="Wingdings" panose="05000000000000000000" pitchFamily="2" charset="2"/>
              <a:buNone/>
            </a:pPr>
            <a:r>
              <a:rPr lang="en-US" altLang="en-US" sz="2000">
                <a:latin typeface="Arial" panose="020B0604020202020204" pitchFamily="34" charset="0"/>
                <a:ea typeface="ＭＳ Ｐゴシック" panose="020B0600070205080204" pitchFamily="34" charset="-128"/>
                <a:cs typeface="Arial" panose="020B0604020202020204" pitchFamily="34" charset="0"/>
              </a:rPr>
              <a:t>Adding a User</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From the Main Menu, click Users</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Click Add User</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Click User Profiles</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Click the required user profile</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Click Create User</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Enter the name of the user you just created.</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Click Create.</a:t>
            </a:r>
          </a:p>
        </p:txBody>
      </p:sp>
      <p:pic>
        <p:nvPicPr>
          <p:cNvPr id="121860" name="Picture 2">
            <a:extLst>
              <a:ext uri="{FF2B5EF4-FFF2-40B4-BE49-F238E27FC236}">
                <a16:creationId xmlns:a16="http://schemas.microsoft.com/office/drawing/2014/main" id="{F22D5AC1-F996-48ED-AE05-AF8561188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263" y="871538"/>
            <a:ext cx="3038475"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1" name="Picture 3">
            <a:extLst>
              <a:ext uri="{FF2B5EF4-FFF2-40B4-BE49-F238E27FC236}">
                <a16:creationId xmlns:a16="http://schemas.microsoft.com/office/drawing/2014/main" id="{1AE2C2D0-520F-4CC7-A611-716AC0355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506788"/>
            <a:ext cx="3008313"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E57B76-E6EA-4A4E-8A58-2D87698F3569}"/>
              </a:ext>
            </a:extLst>
          </p:cNvPr>
          <p:cNvSpPr>
            <a:spLocks noGrp="1"/>
          </p:cNvSpPr>
          <p:nvPr>
            <p:ph type="title"/>
          </p:nvPr>
        </p:nvSpPr>
        <p:spPr/>
        <p:txBody>
          <a:bodyPr/>
          <a:lstStyle/>
          <a:p>
            <a:pPr>
              <a:defRPr/>
            </a:pPr>
            <a:r>
              <a:rPr lang="en-US" dirty="0"/>
              <a:t>Configuring RADIUS</a:t>
            </a:r>
          </a:p>
        </p:txBody>
      </p:sp>
      <p:sp>
        <p:nvSpPr>
          <p:cNvPr id="122883" name="Content Placeholder 1">
            <a:extLst>
              <a:ext uri="{FF2B5EF4-FFF2-40B4-BE49-F238E27FC236}">
                <a16:creationId xmlns:a16="http://schemas.microsoft.com/office/drawing/2014/main" id="{22953018-328C-4B63-B567-6ACCDA276ECA}"/>
              </a:ext>
            </a:extLst>
          </p:cNvPr>
          <p:cNvSpPr>
            <a:spLocks noGrp="1" noChangeArrowheads="1"/>
          </p:cNvSpPr>
          <p:nvPr>
            <p:ph sz="quarter" idx="12"/>
          </p:nvPr>
        </p:nvSpPr>
        <p:spPr>
          <a:xfrm>
            <a:off x="714375" y="966788"/>
            <a:ext cx="7924800" cy="5087937"/>
          </a:xfrm>
        </p:spPr>
        <p:txBody>
          <a:bodyPr/>
          <a:lstStyle/>
          <a:p>
            <a:r>
              <a:rPr lang="en-US" altLang="en-US" sz="2400" dirty="0">
                <a:latin typeface="Arial" panose="020B0604020202020204" pitchFamily="34" charset="0"/>
                <a:ea typeface="ＭＳ Ｐゴシック" panose="020B0600070205080204" pitchFamily="34" charset="-128"/>
                <a:cs typeface="Arial" panose="020B0604020202020204" pitchFamily="34" charset="0"/>
              </a:rPr>
              <a:t>RADIUS (Remote Authentication Dial-In User Service) allows an external server to provide centralized Authentication, Authorization and Accounting (AAA) to multiple clients. </a:t>
            </a:r>
            <a:br>
              <a:rPr lang="en-US" altLang="en-US" sz="2400" dirty="0">
                <a:latin typeface="Arial" panose="020B0604020202020204" pitchFamily="34" charset="0"/>
                <a:ea typeface="ＭＳ Ｐゴシック" panose="020B0600070205080204" pitchFamily="34" charset="-128"/>
                <a:cs typeface="Arial" panose="020B0604020202020204" pitchFamily="34" charset="0"/>
              </a:rPr>
            </a:b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sz="2400" dirty="0">
                <a:latin typeface="Arial" panose="020B0604020202020204" pitchFamily="34" charset="0"/>
                <a:ea typeface="ＭＳ Ｐゴシック" panose="020B0600070205080204" pitchFamily="34" charset="-128"/>
                <a:cs typeface="Arial" panose="020B0604020202020204" pitchFamily="34" charset="0"/>
              </a:rPr>
              <a:t>Runs on the application layer using the User Datagram Protocol (UDP) transport.</a:t>
            </a:r>
            <a:br>
              <a:rPr lang="en-US" altLang="en-US" sz="2400" dirty="0">
                <a:latin typeface="Arial" panose="020B0604020202020204" pitchFamily="34" charset="0"/>
                <a:ea typeface="ＭＳ Ｐゴシック" panose="020B0600070205080204" pitchFamily="34" charset="-128"/>
                <a:cs typeface="Arial" panose="020B0604020202020204" pitchFamily="34" charset="0"/>
              </a:rPr>
            </a:b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sz="2400" dirty="0">
                <a:latin typeface="Arial" panose="020B0604020202020204" pitchFamily="34" charset="0"/>
                <a:ea typeface="ＭＳ Ｐゴシック" panose="020B0600070205080204" pitchFamily="34" charset="-128"/>
                <a:cs typeface="Arial" panose="020B0604020202020204" pitchFamily="34" charset="0"/>
              </a:rPr>
              <a:t>If RADIUS is enabled on the system and the user exists on the RADIUS server, the credentials configured for the user on this server are used instead of UPP</a:t>
            </a:r>
          </a:p>
        </p:txBody>
      </p:sp>
    </p:spTree>
  </p:cSld>
  <p:clrMapOvr>
    <a:masterClrMapping/>
  </p:clrMapOvr>
  <p:transition>
    <p:strips dir="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a:extLst>
              <a:ext uri="{FF2B5EF4-FFF2-40B4-BE49-F238E27FC236}">
                <a16:creationId xmlns:a16="http://schemas.microsoft.com/office/drawing/2014/main" id="{37E6446C-7E4C-4A56-B58E-C32C6B10B306}"/>
              </a:ext>
            </a:extLst>
          </p:cNvPr>
          <p:cNvSpPr>
            <a:spLocks noGrp="1"/>
          </p:cNvSpPr>
          <p:nvPr>
            <p:ph sz="quarter" idx="12"/>
          </p:nvPr>
        </p:nvSpPr>
        <p:spPr>
          <a:xfrm>
            <a:off x="265113" y="1114425"/>
            <a:ext cx="8664575" cy="4533900"/>
          </a:xfrm>
        </p:spPr>
        <p:txBody>
          <a:bodyPr>
            <a:normAutofit fontScale="92500"/>
          </a:bodyPr>
          <a:lstStyle/>
          <a:p>
            <a:pPr eaLnBrk="1" hangingPunct="1">
              <a:buFont typeface="Wingdings" panose="05000000000000000000" pitchFamily="2" charset="2"/>
              <a:buNone/>
              <a:defRPr/>
            </a:pPr>
            <a:r>
              <a:rPr lang="en-GB" sz="2800" dirty="0">
                <a:latin typeface="Arial" pitchFamily="34" charset="0"/>
                <a:ea typeface="ＭＳ Ｐゴシック" pitchFamily="34" charset="-128"/>
                <a:cs typeface="Arial" pitchFamily="34" charset="0"/>
              </a:rPr>
              <a:t>Engaging the Sonus Global Support portal and TAC</a:t>
            </a:r>
            <a:br>
              <a:rPr lang="en-GB" sz="2800" dirty="0">
                <a:latin typeface="Arial" pitchFamily="34" charset="0"/>
                <a:ea typeface="ＭＳ Ｐゴシック" pitchFamily="34" charset="-128"/>
                <a:cs typeface="Arial" pitchFamily="34" charset="0"/>
              </a:rPr>
            </a:br>
            <a:endParaRPr lang="en-GB" sz="2800" dirty="0">
              <a:latin typeface="Arial" pitchFamily="34" charset="0"/>
              <a:ea typeface="ＭＳ Ｐゴシック" pitchFamily="34" charset="-128"/>
              <a:cs typeface="Arial" pitchFamily="34" charset="0"/>
            </a:endParaRPr>
          </a:p>
          <a:p>
            <a:pPr eaLnBrk="1" hangingPunct="1">
              <a:defRPr/>
            </a:pPr>
            <a:r>
              <a:rPr lang="en-GB" dirty="0">
                <a:latin typeface="Arial" pitchFamily="34" charset="0"/>
                <a:ea typeface="ＭＳ Ｐゴシック" pitchFamily="34" charset="-128"/>
                <a:cs typeface="Arial" pitchFamily="34" charset="0"/>
              </a:rPr>
              <a:t>Open a TAC case via your SGS portal account</a:t>
            </a:r>
          </a:p>
          <a:p>
            <a:pPr lvl="1" eaLnBrk="1" hangingPunct="1">
              <a:defRPr/>
            </a:pPr>
            <a:r>
              <a:rPr lang="en-GB" dirty="0">
                <a:latin typeface="Arial" pitchFamily="34" charset="0"/>
                <a:ea typeface="ＭＳ Ｐゴシック" pitchFamily="34" charset="-128"/>
                <a:cs typeface="Arial" pitchFamily="34" charset="0"/>
              </a:rPr>
              <a:t>http://support.sonus.net</a:t>
            </a:r>
          </a:p>
          <a:p>
            <a:pPr lvl="1" eaLnBrk="1" hangingPunct="1">
              <a:defRPr/>
            </a:pPr>
            <a:r>
              <a:rPr lang="en-GB" dirty="0">
                <a:latin typeface="Arial" pitchFamily="34" charset="0"/>
                <a:ea typeface="ＭＳ Ｐゴシック" pitchFamily="34" charset="-128"/>
                <a:cs typeface="Arial" pitchFamily="34" charset="0"/>
              </a:rPr>
              <a:t>Call 1-855-GO-SONUS</a:t>
            </a:r>
          </a:p>
          <a:p>
            <a:pPr lvl="2" eaLnBrk="1" hangingPunct="1">
              <a:defRPr/>
            </a:pPr>
            <a:r>
              <a:rPr lang="en-GB" dirty="0">
                <a:latin typeface="Arial" pitchFamily="34" charset="0"/>
                <a:ea typeface="ＭＳ Ｐゴシック" pitchFamily="34" charset="-128"/>
                <a:cs typeface="Arial" pitchFamily="34" charset="0"/>
              </a:rPr>
              <a:t>Must have system serial number ready for SLA verification</a:t>
            </a:r>
          </a:p>
          <a:p>
            <a:pPr lvl="1" eaLnBrk="1" hangingPunct="1">
              <a:buFont typeface="Arial" pitchFamily="34" charset="0"/>
              <a:buChar char="–"/>
              <a:defRPr/>
            </a:pPr>
            <a:r>
              <a:rPr lang="en-GB" dirty="0">
                <a:latin typeface="Arial" pitchFamily="34" charset="0"/>
                <a:ea typeface="ＭＳ Ｐゴシック" pitchFamily="34" charset="-128"/>
                <a:cs typeface="Arial" pitchFamily="34" charset="0"/>
              </a:rPr>
              <a:t>8:00 AM to 5:00 PM regular business hours (GMT-5) support</a:t>
            </a:r>
          </a:p>
          <a:p>
            <a:pPr lvl="1" eaLnBrk="1" hangingPunct="1">
              <a:buFont typeface="Arial" pitchFamily="34" charset="0"/>
              <a:buChar char="–"/>
              <a:defRPr/>
            </a:pPr>
            <a:r>
              <a:rPr lang="en-GB" dirty="0">
                <a:latin typeface="Arial" pitchFamily="34" charset="0"/>
                <a:ea typeface="ＭＳ Ｐゴシック" pitchFamily="34" charset="-128"/>
                <a:cs typeface="Arial" pitchFamily="34" charset="0"/>
              </a:rPr>
              <a:t>Case is assigned to a TAC engineer and email confirmation sent</a:t>
            </a:r>
          </a:p>
          <a:p>
            <a:pPr eaLnBrk="1" hangingPunct="1">
              <a:defRPr/>
            </a:pPr>
            <a:endParaRPr lang="en-GB" dirty="0">
              <a:latin typeface="Arial" pitchFamily="34" charset="0"/>
              <a:ea typeface="ＭＳ Ｐゴシック" pitchFamily="34" charset="-128"/>
              <a:cs typeface="Arial" pitchFamily="34" charset="0"/>
            </a:endParaRPr>
          </a:p>
          <a:p>
            <a:pPr eaLnBrk="1" hangingPunct="1">
              <a:defRPr/>
            </a:pPr>
            <a:r>
              <a:rPr lang="en-GB" dirty="0">
                <a:latin typeface="Arial" pitchFamily="34" charset="0"/>
                <a:ea typeface="ＭＳ Ｐゴシック" pitchFamily="34" charset="-128"/>
                <a:cs typeface="Arial" pitchFamily="34" charset="0"/>
              </a:rPr>
              <a:t>After hours 24/7 support for end customer service affecting (live) issues ONLY</a:t>
            </a:r>
          </a:p>
          <a:p>
            <a:pPr lvl="1" eaLnBrk="1" hangingPunct="1">
              <a:defRPr/>
            </a:pPr>
            <a:r>
              <a:rPr lang="en-GB" dirty="0">
                <a:latin typeface="Arial" pitchFamily="34" charset="0"/>
                <a:ea typeface="ＭＳ Ｐゴシック" pitchFamily="34" charset="-128"/>
                <a:cs typeface="Arial" pitchFamily="34" charset="0"/>
              </a:rPr>
              <a:t>Call 1-855-GO-SONUS</a:t>
            </a:r>
          </a:p>
          <a:p>
            <a:pPr>
              <a:defRPr/>
            </a:pPr>
            <a:endParaRPr lang="en-US" dirty="0">
              <a:latin typeface="Arial" pitchFamily="34" charset="0"/>
              <a:ea typeface="ＭＳ Ｐゴシック" pitchFamily="34" charset="-128"/>
              <a:cs typeface="Arial" pitchFamily="34" charset="0"/>
            </a:endParaRPr>
          </a:p>
        </p:txBody>
      </p:sp>
      <p:sp>
        <p:nvSpPr>
          <p:cNvPr id="3" name="Title 2">
            <a:extLst>
              <a:ext uri="{FF2B5EF4-FFF2-40B4-BE49-F238E27FC236}">
                <a16:creationId xmlns:a16="http://schemas.microsoft.com/office/drawing/2014/main" id="{7C129285-5CCD-4866-A6DC-39E3F483ACCF}"/>
              </a:ext>
            </a:extLst>
          </p:cNvPr>
          <p:cNvSpPr>
            <a:spLocks noGrp="1"/>
          </p:cNvSpPr>
          <p:nvPr>
            <p:ph type="title"/>
          </p:nvPr>
        </p:nvSpPr>
        <p:spPr/>
        <p:txBody>
          <a:bodyPr/>
          <a:lstStyle/>
          <a:p>
            <a:pPr>
              <a:defRPr/>
            </a:pPr>
            <a:r>
              <a:rPr lang="en-US" dirty="0"/>
              <a:t>Customer Support</a:t>
            </a:r>
          </a:p>
        </p:txBody>
      </p:sp>
    </p:spTree>
  </p:cSld>
  <p:clrMapOvr>
    <a:masterClrMapping/>
  </p:clrMapOvr>
  <p:transition>
    <p:strips dir="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62D73-480C-4AE1-A44F-7B3F37295693}"/>
              </a:ext>
            </a:extLst>
          </p:cNvPr>
          <p:cNvSpPr>
            <a:spLocks noGrp="1"/>
          </p:cNvSpPr>
          <p:nvPr>
            <p:ph type="title"/>
          </p:nvPr>
        </p:nvSpPr>
        <p:spPr/>
        <p:txBody>
          <a:bodyPr/>
          <a:lstStyle/>
          <a:p>
            <a:pPr>
              <a:defRPr/>
            </a:pPr>
            <a:r>
              <a:rPr lang="en-US" dirty="0"/>
              <a:t>Configuring Radius</a:t>
            </a:r>
          </a:p>
        </p:txBody>
      </p:sp>
      <p:sp>
        <p:nvSpPr>
          <p:cNvPr id="123907" name="Content Placeholder 1">
            <a:extLst>
              <a:ext uri="{FF2B5EF4-FFF2-40B4-BE49-F238E27FC236}">
                <a16:creationId xmlns:a16="http://schemas.microsoft.com/office/drawing/2014/main" id="{90235261-7046-4FEA-95EC-7EE52D15AF61}"/>
              </a:ext>
            </a:extLst>
          </p:cNvPr>
          <p:cNvSpPr>
            <a:spLocks noGrp="1" noChangeArrowheads="1"/>
          </p:cNvSpPr>
          <p:nvPr>
            <p:ph sz="quarter" idx="12"/>
          </p:nvPr>
        </p:nvSpPr>
        <p:spPr>
          <a:xfrm>
            <a:off x="714375" y="1084263"/>
            <a:ext cx="7924800" cy="4873625"/>
          </a:xfrm>
        </p:spPr>
        <p:txBody>
          <a:bodyPr/>
          <a:lstStyle/>
          <a:p>
            <a:r>
              <a:rPr lang="en-US" altLang="en-US" sz="2000">
                <a:latin typeface="Arial" panose="020B0604020202020204" pitchFamily="34" charset="0"/>
                <a:ea typeface="ＭＳ Ｐゴシック" panose="020B0600070205080204" pitchFamily="34" charset="-128"/>
                <a:cs typeface="Arial" panose="020B0604020202020204" pitchFamily="34" charset="0"/>
              </a:rPr>
              <a:t>The Radius server must be configured prior to  connecting to the DSC 8000 system</a:t>
            </a:r>
            <a:br>
              <a:rPr lang="en-US" altLang="en-US" sz="2000">
                <a:latin typeface="Arial" panose="020B0604020202020204" pitchFamily="34" charset="0"/>
                <a:ea typeface="ＭＳ Ｐゴシック" panose="020B0600070205080204" pitchFamily="34" charset="-128"/>
                <a:cs typeface="Arial" panose="020B0604020202020204" pitchFamily="34" charset="0"/>
              </a:rPr>
            </a:br>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a:p>
            <a:r>
              <a:rPr lang="en-US" altLang="en-US" sz="2000">
                <a:latin typeface="Arial" panose="020B0604020202020204" pitchFamily="34" charset="0"/>
                <a:ea typeface="ＭＳ Ｐゴシック" panose="020B0600070205080204" pitchFamily="34" charset="-128"/>
                <a:cs typeface="Arial" panose="020B0604020202020204" pitchFamily="34" charset="0"/>
              </a:rPr>
              <a:t>root user can enable Radius on the DSC 8000 system</a:t>
            </a:r>
            <a:br>
              <a:rPr lang="en-US" altLang="en-US" sz="2000">
                <a:latin typeface="Arial" panose="020B0604020202020204" pitchFamily="34" charset="0"/>
                <a:ea typeface="ＭＳ Ｐゴシック" panose="020B0600070205080204" pitchFamily="34" charset="-128"/>
                <a:cs typeface="Arial" panose="020B0604020202020204" pitchFamily="34" charset="0"/>
              </a:rPr>
            </a:br>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a:p>
            <a:r>
              <a:rPr lang="en-US" altLang="en-US" sz="2000">
                <a:latin typeface="Arial" panose="020B0604020202020204" pitchFamily="34" charset="0"/>
                <a:ea typeface="ＭＳ Ｐゴシック" panose="020B0600070205080204" pitchFamily="34" charset="-128"/>
                <a:cs typeface="Arial" panose="020B0604020202020204" pitchFamily="34" charset="0"/>
              </a:rPr>
              <a:t>The RADIUS server configuration is retained across system restarts and loss of power</a:t>
            </a:r>
            <a:br>
              <a:rPr lang="en-US" altLang="en-US" sz="2000">
                <a:latin typeface="Arial" panose="020B0604020202020204" pitchFamily="34" charset="0"/>
                <a:ea typeface="ＭＳ Ｐゴシック" panose="020B0600070205080204" pitchFamily="34" charset="-128"/>
                <a:cs typeface="Arial" panose="020B0604020202020204" pitchFamily="34" charset="0"/>
              </a:rPr>
            </a:br>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a:p>
            <a:r>
              <a:rPr lang="en-US" altLang="en-US" sz="2000">
                <a:latin typeface="Arial" panose="020B0604020202020204" pitchFamily="34" charset="0"/>
                <a:ea typeface="ＭＳ Ｐゴシック" panose="020B0600070205080204" pitchFamily="34" charset="-128"/>
                <a:cs typeface="Arial" panose="020B0604020202020204" pitchFamily="34" charset="0"/>
              </a:rPr>
              <a:t>An alarm is raised if one or more of the RADIUS servers has/have become unavailable.</a:t>
            </a:r>
            <a:br>
              <a:rPr lang="en-US" altLang="en-US" sz="2000">
                <a:latin typeface="Arial" panose="020B0604020202020204" pitchFamily="34" charset="0"/>
                <a:ea typeface="ＭＳ Ｐゴシック" panose="020B0600070205080204" pitchFamily="34" charset="-128"/>
                <a:cs typeface="Arial" panose="020B0604020202020204" pitchFamily="34" charset="0"/>
              </a:rPr>
            </a:br>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a:p>
            <a:r>
              <a:rPr lang="en-US" altLang="en-US" sz="2000">
                <a:latin typeface="Arial" panose="020B0604020202020204" pitchFamily="34" charset="0"/>
                <a:ea typeface="ＭＳ Ｐゴシック" panose="020B0600070205080204" pitchFamily="34" charset="-128"/>
                <a:cs typeface="Arial" panose="020B0604020202020204" pitchFamily="34" charset="0"/>
              </a:rPr>
              <a:t>The alarm is cleared when the server(s) become(s) available again.</a:t>
            </a:r>
            <a:br>
              <a:rPr lang="en-US" altLang="en-US" sz="2000">
                <a:latin typeface="Arial" panose="020B0604020202020204" pitchFamily="34" charset="0"/>
                <a:ea typeface="ＭＳ Ｐゴシック" panose="020B0600070205080204" pitchFamily="34" charset="-128"/>
                <a:cs typeface="Arial" panose="020B0604020202020204" pitchFamily="34" charset="0"/>
              </a:rPr>
            </a:br>
            <a:endParaRPr lang="en-US" altLang="en-US" sz="1800" i="1">
              <a:latin typeface="Arial" panose="020B0604020202020204" pitchFamily="34" charset="0"/>
              <a:ea typeface="ＭＳ Ｐゴシック" panose="020B0600070205080204" pitchFamily="34" charset="-128"/>
              <a:cs typeface="Arial" panose="020B0604020202020204" pitchFamily="34" charset="0"/>
            </a:endParaRPr>
          </a:p>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EC13D1-5190-4410-B88E-76228D2A5E06}"/>
              </a:ext>
            </a:extLst>
          </p:cNvPr>
          <p:cNvSpPr>
            <a:spLocks noGrp="1"/>
          </p:cNvSpPr>
          <p:nvPr>
            <p:ph type="title"/>
          </p:nvPr>
        </p:nvSpPr>
        <p:spPr/>
        <p:txBody>
          <a:bodyPr/>
          <a:lstStyle/>
          <a:p>
            <a:pPr>
              <a:defRPr/>
            </a:pPr>
            <a:r>
              <a:rPr lang="en-US" dirty="0"/>
              <a:t>Configuring RADIUS</a:t>
            </a:r>
          </a:p>
        </p:txBody>
      </p:sp>
      <p:sp>
        <p:nvSpPr>
          <p:cNvPr id="124931" name="Content Placeholder 1">
            <a:extLst>
              <a:ext uri="{FF2B5EF4-FFF2-40B4-BE49-F238E27FC236}">
                <a16:creationId xmlns:a16="http://schemas.microsoft.com/office/drawing/2014/main" id="{DFD65826-2249-44FE-8685-B24AC0DC83AE}"/>
              </a:ext>
            </a:extLst>
          </p:cNvPr>
          <p:cNvSpPr>
            <a:spLocks noGrp="1" noChangeArrowheads="1"/>
          </p:cNvSpPr>
          <p:nvPr>
            <p:ph idx="4294967295"/>
          </p:nvPr>
        </p:nvSpPr>
        <p:spPr>
          <a:xfrm>
            <a:off x="266700" y="1341438"/>
            <a:ext cx="4503738" cy="3481387"/>
          </a:xfrm>
        </p:spPr>
        <p:txBody>
          <a:bodyPr/>
          <a:lstStyle/>
          <a:p>
            <a:r>
              <a:rPr lang="en-US" altLang="en-US" sz="2000">
                <a:latin typeface="Arial" panose="020B0604020202020204" pitchFamily="34" charset="0"/>
                <a:ea typeface="ＭＳ Ｐゴシック" panose="020B0600070205080204" pitchFamily="34" charset="-128"/>
                <a:cs typeface="Arial" panose="020B0604020202020204" pitchFamily="34" charset="0"/>
              </a:rPr>
              <a:t>From the Main Menu, click Users</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Click </a:t>
            </a:r>
            <a:r>
              <a:rPr lang="en-US" altLang="en-US" sz="1800" b="1">
                <a:latin typeface="Arial" panose="020B0604020202020204" pitchFamily="34" charset="0"/>
                <a:ea typeface="ＭＳ Ｐゴシック" panose="020B0600070205080204" pitchFamily="34" charset="-128"/>
                <a:cs typeface="Arial" panose="020B0604020202020204" pitchFamily="34" charset="0"/>
              </a:rPr>
              <a:t>RADIUS</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Click </a:t>
            </a:r>
            <a:r>
              <a:rPr lang="en-US" altLang="en-US" b="1">
                <a:latin typeface="Arial" panose="020B0604020202020204" pitchFamily="34" charset="0"/>
                <a:ea typeface="ＭＳ Ｐゴシック" panose="020B0600070205080204" pitchFamily="34" charset="-128"/>
                <a:cs typeface="Arial" panose="020B0604020202020204" pitchFamily="34" charset="0"/>
              </a:rPr>
              <a:t>Create RADIUS </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Click </a:t>
            </a:r>
            <a:r>
              <a:rPr lang="en-US" altLang="en-US" b="1">
                <a:latin typeface="Arial" panose="020B0604020202020204" pitchFamily="34" charset="0"/>
                <a:ea typeface="ＭＳ Ｐゴシック" panose="020B0600070205080204" pitchFamily="34" charset="-128"/>
                <a:cs typeface="Arial" panose="020B0604020202020204" pitchFamily="34" charset="0"/>
              </a:rPr>
              <a:t>Create</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Click </a:t>
            </a:r>
            <a:r>
              <a:rPr lang="en-US" altLang="en-US" b="1">
                <a:latin typeface="Arial" panose="020B0604020202020204" pitchFamily="34" charset="0"/>
                <a:ea typeface="ＭＳ Ｐゴシック" panose="020B0600070205080204" pitchFamily="34" charset="-128"/>
                <a:cs typeface="Arial" panose="020B0604020202020204" pitchFamily="34" charset="0"/>
              </a:rPr>
              <a:t>Enable</a:t>
            </a:r>
          </a:p>
        </p:txBody>
      </p:sp>
      <p:pic>
        <p:nvPicPr>
          <p:cNvPr id="124932" name="Picture 2">
            <a:extLst>
              <a:ext uri="{FF2B5EF4-FFF2-40B4-BE49-F238E27FC236}">
                <a16:creationId xmlns:a16="http://schemas.microsoft.com/office/drawing/2014/main" id="{0BDB9C03-5935-41E5-9E70-FE9CA06F2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700" y="1731963"/>
            <a:ext cx="5062538"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7E8AC6C2-28CC-4850-AE23-10133FE2B6A3}"/>
              </a:ext>
            </a:extLst>
          </p:cNvPr>
          <p:cNvSpPr>
            <a:spLocks noGrp="1"/>
          </p:cNvSpPr>
          <p:nvPr>
            <p:ph type="ctrTitle"/>
          </p:nvPr>
        </p:nvSpPr>
        <p:spPr/>
        <p:txBody>
          <a:bodyPr/>
          <a:lstStyle/>
          <a:p>
            <a:pPr>
              <a:defRPr/>
            </a:pPr>
            <a:r>
              <a:rPr>
                <a:solidFill>
                  <a:srgbClr val="02326D"/>
                </a:solidFill>
              </a:rPr>
              <a:t>Operation and Maintenance</a:t>
            </a:r>
            <a:br>
              <a:rPr>
                <a:solidFill>
                  <a:srgbClr val="02326D"/>
                </a:solidFill>
              </a:rPr>
            </a:br>
            <a:endParaRPr sz="1000">
              <a:solidFill>
                <a:srgbClr val="02326D"/>
              </a:solidFill>
            </a:endParaRPr>
          </a:p>
        </p:txBody>
      </p:sp>
    </p:spTree>
  </p:cSld>
  <p:clrMapOvr>
    <a:masterClrMapping/>
  </p:clrMapOvr>
  <p:transition>
    <p:strips dir="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81A31-BD8B-45D2-870E-FABE9A320A25}"/>
              </a:ext>
            </a:extLst>
          </p:cNvPr>
          <p:cNvSpPr>
            <a:spLocks noGrp="1"/>
          </p:cNvSpPr>
          <p:nvPr>
            <p:ph type="title"/>
          </p:nvPr>
        </p:nvSpPr>
        <p:spPr/>
        <p:txBody>
          <a:bodyPr/>
          <a:lstStyle/>
          <a:p>
            <a:pPr>
              <a:defRPr/>
            </a:pPr>
            <a:r>
              <a:rPr lang="en-US" dirty="0"/>
              <a:t>Operation and Maintenance</a:t>
            </a:r>
          </a:p>
        </p:txBody>
      </p:sp>
      <p:sp>
        <p:nvSpPr>
          <p:cNvPr id="126979" name="Rectangle 3">
            <a:extLst>
              <a:ext uri="{FF2B5EF4-FFF2-40B4-BE49-F238E27FC236}">
                <a16:creationId xmlns:a16="http://schemas.microsoft.com/office/drawing/2014/main" id="{A8F4C187-D874-4A7C-9BFB-33B7C16A469B}"/>
              </a:ext>
            </a:extLst>
          </p:cNvPr>
          <p:cNvSpPr>
            <a:spLocks noGrp="1" noChangeArrowheads="1"/>
          </p:cNvSpPr>
          <p:nvPr>
            <p:ph idx="4294967295"/>
          </p:nvPr>
        </p:nvSpPr>
        <p:spPr>
          <a:xfrm>
            <a:off x="457200" y="1246188"/>
            <a:ext cx="8229600" cy="4525962"/>
          </a:xfrm>
        </p:spPr>
        <p:txBody>
          <a:bodyPr/>
          <a:lstStyle/>
          <a:p>
            <a:pPr eaLnBrk="1" hangingPunct="1"/>
            <a:r>
              <a:rPr lang="en-GB" altLang="en-US" sz="3200">
                <a:latin typeface="Arial" panose="020B0604020202020204" pitchFamily="34" charset="0"/>
                <a:ea typeface="ＭＳ Ｐゴシック" panose="020B0600070205080204" pitchFamily="34" charset="-128"/>
                <a:cs typeface="Arial" panose="020B0604020202020204" pitchFamily="34" charset="0"/>
              </a:rPr>
              <a:t>System Monitoring</a:t>
            </a:r>
          </a:p>
          <a:p>
            <a:pPr eaLnBrk="1" hangingPunct="1"/>
            <a:r>
              <a:rPr lang="en-GB" altLang="en-US" sz="3200">
                <a:solidFill>
                  <a:srgbClr val="000000"/>
                </a:solidFill>
                <a:latin typeface="Arial" panose="020B0604020202020204" pitchFamily="34" charset="0"/>
                <a:ea typeface="ＭＳ Ｐゴシック" panose="020B0600070205080204" pitchFamily="34" charset="-128"/>
                <a:cs typeface="Arial" panose="020B0604020202020204" pitchFamily="34" charset="0"/>
              </a:rPr>
              <a:t>Access Security</a:t>
            </a:r>
          </a:p>
          <a:p>
            <a:pPr eaLnBrk="1" hangingPunct="1"/>
            <a:r>
              <a:rPr lang="en-GB" altLang="en-US" sz="3200">
                <a:solidFill>
                  <a:srgbClr val="000000"/>
                </a:solidFill>
                <a:latin typeface="Arial" panose="020B0604020202020204" pitchFamily="34" charset="0"/>
                <a:ea typeface="ＭＳ Ｐゴシック" panose="020B0600070205080204" pitchFamily="34" charset="-128"/>
                <a:cs typeface="Arial" panose="020B0604020202020204" pitchFamily="34" charset="0"/>
              </a:rPr>
              <a:t>Data Measurements</a:t>
            </a:r>
          </a:p>
          <a:p>
            <a:pPr eaLnBrk="1" hangingPunct="1"/>
            <a:r>
              <a:rPr lang="en-GB" altLang="en-US" sz="3200">
                <a:solidFill>
                  <a:srgbClr val="000000"/>
                </a:solidFill>
                <a:latin typeface="Arial" panose="020B0604020202020204" pitchFamily="34" charset="0"/>
                <a:ea typeface="ＭＳ Ｐゴシック" panose="020B0600070205080204" pitchFamily="34" charset="-128"/>
                <a:cs typeface="Arial" panose="020B0604020202020204" pitchFamily="34" charset="0"/>
              </a:rPr>
              <a:t>Configuration Backup and Restore</a:t>
            </a:r>
          </a:p>
          <a:p>
            <a:pPr eaLnBrk="1" hangingPunct="1"/>
            <a:r>
              <a:rPr lang="en-GB" altLang="en-US" sz="3200">
                <a:solidFill>
                  <a:srgbClr val="000000"/>
                </a:solidFill>
                <a:latin typeface="Arial" panose="020B0604020202020204" pitchFamily="34" charset="0"/>
                <a:ea typeface="ＭＳ Ｐゴシック" panose="020B0600070205080204" pitchFamily="34" charset="-128"/>
                <a:cs typeface="Arial" panose="020B0604020202020204" pitchFamily="34" charset="0"/>
              </a:rPr>
              <a:t>Software Version</a:t>
            </a:r>
          </a:p>
        </p:txBody>
      </p:sp>
    </p:spTree>
  </p:cSld>
  <p:clrMapOvr>
    <a:masterClrMapping/>
  </p:clrMapOvr>
  <p:transition>
    <p:strips dir="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971A0-7023-4F1C-B120-B385798D0779}"/>
              </a:ext>
            </a:extLst>
          </p:cNvPr>
          <p:cNvSpPr>
            <a:spLocks noGrp="1"/>
          </p:cNvSpPr>
          <p:nvPr>
            <p:ph type="title"/>
          </p:nvPr>
        </p:nvSpPr>
        <p:spPr/>
        <p:txBody>
          <a:bodyPr/>
          <a:lstStyle/>
          <a:p>
            <a:pPr>
              <a:defRPr/>
            </a:pPr>
            <a:r>
              <a:rPr lang="en-US" dirty="0"/>
              <a:t>System Monitoring</a:t>
            </a:r>
          </a:p>
        </p:txBody>
      </p:sp>
      <p:sp>
        <p:nvSpPr>
          <p:cNvPr id="128003" name="Rectangle 3">
            <a:extLst>
              <a:ext uri="{FF2B5EF4-FFF2-40B4-BE49-F238E27FC236}">
                <a16:creationId xmlns:a16="http://schemas.microsoft.com/office/drawing/2014/main" id="{1968BCE8-C32D-4389-A47B-9C3A031433BD}"/>
              </a:ext>
            </a:extLst>
          </p:cNvPr>
          <p:cNvSpPr>
            <a:spLocks noGrp="1" noChangeArrowheads="1"/>
          </p:cNvSpPr>
          <p:nvPr>
            <p:ph idx="4294967295"/>
          </p:nvPr>
        </p:nvSpPr>
        <p:spPr>
          <a:xfrm>
            <a:off x="892175" y="1304925"/>
            <a:ext cx="7535863" cy="4292600"/>
          </a:xfrm>
        </p:spPr>
        <p:txBody>
          <a:bodyPr/>
          <a:lstStyle/>
          <a:p>
            <a:pPr eaLnBrk="1" hangingPunct="1"/>
            <a:r>
              <a:rPr lang="en-GB" altLang="en-US" sz="3200">
                <a:latin typeface="Arial" panose="020B0604020202020204" pitchFamily="34" charset="0"/>
                <a:ea typeface="ＭＳ Ｐゴシック" panose="020B0600070205080204" pitchFamily="34" charset="-128"/>
                <a:cs typeface="Arial" panose="020B0604020202020204" pitchFamily="34" charset="0"/>
              </a:rPr>
              <a:t>Alarm Dashboard and MSAC</a:t>
            </a:r>
            <a:endParaRPr lang="en-US" altLang="en-US" sz="320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SNMP</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System Logs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Integrated Monitoring Feed (IMF)</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Processes</a:t>
            </a:r>
          </a:p>
        </p:txBody>
      </p:sp>
    </p:spTree>
  </p:cSld>
  <p:clrMapOvr>
    <a:masterClrMapping/>
  </p:clrMapOvr>
  <p:transition>
    <p:strips dir="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0F5B36-F55B-4044-8B11-6D9C93BE6461}"/>
              </a:ext>
            </a:extLst>
          </p:cNvPr>
          <p:cNvSpPr>
            <a:spLocks noGrp="1"/>
          </p:cNvSpPr>
          <p:nvPr>
            <p:ph type="title"/>
          </p:nvPr>
        </p:nvSpPr>
        <p:spPr/>
        <p:txBody>
          <a:bodyPr/>
          <a:lstStyle/>
          <a:p>
            <a:pPr>
              <a:defRPr/>
            </a:pPr>
            <a:r>
              <a:rPr lang="en-US" dirty="0"/>
              <a:t>System Monitoring - Alarm Dashboard</a:t>
            </a:r>
          </a:p>
        </p:txBody>
      </p:sp>
      <p:sp>
        <p:nvSpPr>
          <p:cNvPr id="4" name="Text Placeholder 11">
            <a:extLst>
              <a:ext uri="{FF2B5EF4-FFF2-40B4-BE49-F238E27FC236}">
                <a16:creationId xmlns:a16="http://schemas.microsoft.com/office/drawing/2014/main" id="{20A64379-D50A-4503-80D5-43B824925F9E}"/>
              </a:ext>
            </a:extLst>
          </p:cNvPr>
          <p:cNvSpPr txBox="1">
            <a:spLocks/>
          </p:cNvSpPr>
          <p:nvPr/>
        </p:nvSpPr>
        <p:spPr>
          <a:xfrm>
            <a:off x="120650" y="930275"/>
            <a:ext cx="4133850" cy="37338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Alarms raised on the system appear on the Dashboard</a:t>
            </a: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Readily available at the top of each screen</a:t>
            </a: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Click severity button to obtain a list of active alarms</a:t>
            </a:r>
          </a:p>
        </p:txBody>
      </p:sp>
      <p:pic>
        <p:nvPicPr>
          <p:cNvPr id="129028" name="Picture 2">
            <a:extLst>
              <a:ext uri="{FF2B5EF4-FFF2-40B4-BE49-F238E27FC236}">
                <a16:creationId xmlns:a16="http://schemas.microsoft.com/office/drawing/2014/main" id="{7CC05A74-AB26-4133-AE4F-D6A8B27E2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88" y="3108325"/>
            <a:ext cx="7732712"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0C60BBCE-9E18-4F3E-B2F1-1E6150454178}"/>
              </a:ext>
            </a:extLst>
          </p:cNvPr>
          <p:cNvSpPr/>
          <p:nvPr/>
        </p:nvSpPr>
        <p:spPr>
          <a:xfrm>
            <a:off x="2092325" y="3065463"/>
            <a:ext cx="4256088" cy="4937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spTree>
  </p:cSld>
  <p:clrMapOvr>
    <a:masterClrMapping/>
  </p:clrMapOvr>
  <p:transition>
    <p:strips dir="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E808E-AEC9-4AF3-83DD-6120BE731C87}"/>
              </a:ext>
            </a:extLst>
          </p:cNvPr>
          <p:cNvSpPr>
            <a:spLocks noGrp="1"/>
          </p:cNvSpPr>
          <p:nvPr>
            <p:ph type="title"/>
          </p:nvPr>
        </p:nvSpPr>
        <p:spPr/>
        <p:txBody>
          <a:bodyPr/>
          <a:lstStyle/>
          <a:p>
            <a:pPr>
              <a:defRPr/>
            </a:pPr>
            <a:r>
              <a:rPr lang="en-US" dirty="0"/>
              <a:t>System Monitoring - Alarm Dashboard</a:t>
            </a:r>
          </a:p>
        </p:txBody>
      </p:sp>
      <p:sp>
        <p:nvSpPr>
          <p:cNvPr id="4" name="Text Placeholder 11">
            <a:extLst>
              <a:ext uri="{FF2B5EF4-FFF2-40B4-BE49-F238E27FC236}">
                <a16:creationId xmlns:a16="http://schemas.microsoft.com/office/drawing/2014/main" id="{984B2697-AC45-431B-A373-D12CEEB0C4BF}"/>
              </a:ext>
            </a:extLst>
          </p:cNvPr>
          <p:cNvSpPr txBox="1">
            <a:spLocks/>
          </p:cNvSpPr>
          <p:nvPr/>
        </p:nvSpPr>
        <p:spPr>
          <a:xfrm>
            <a:off x="193675" y="990600"/>
            <a:ext cx="5324475" cy="39243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400" kern="0" dirty="0">
                <a:latin typeface="Arial"/>
                <a:ea typeface="ＭＳ Ｐゴシック" pitchFamily="-111" charset="-128"/>
                <a:cs typeface="Arial"/>
              </a:rPr>
              <a:t>Click Event ID and then alarm date for more details</a:t>
            </a:r>
          </a:p>
          <a:p>
            <a:pPr marL="342900" indent="-342900" eaLnBrk="1" hangingPunct="1">
              <a:spcBef>
                <a:spcPct val="20000"/>
              </a:spcBef>
              <a:buClr>
                <a:srgbClr val="439539"/>
              </a:buClr>
              <a:buFont typeface="Wingdings" pitchFamily="2" charset="2"/>
              <a:buChar char="§"/>
              <a:defRPr/>
            </a:pPr>
            <a:r>
              <a:rPr lang="en-US" sz="2400" kern="0" dirty="0">
                <a:latin typeface="Arial"/>
                <a:ea typeface="ＭＳ Ｐゴシック" pitchFamily="-111" charset="-128"/>
                <a:cs typeface="Arial"/>
              </a:rPr>
              <a:t>Alarm can be manually acknowledged (still active) and/or cleared</a:t>
            </a:r>
          </a:p>
          <a:p>
            <a:pPr marL="342900" indent="-342900" eaLnBrk="1" hangingPunct="1">
              <a:spcBef>
                <a:spcPct val="20000"/>
              </a:spcBef>
              <a:buClr>
                <a:srgbClr val="439539"/>
              </a:buClr>
              <a:buFont typeface="Wingdings" pitchFamily="2" charset="2"/>
              <a:buChar char="§"/>
              <a:defRPr/>
            </a:pPr>
            <a:r>
              <a:rPr lang="en-US" sz="2400" kern="0" dirty="0">
                <a:latin typeface="Arial"/>
                <a:ea typeface="ＭＳ Ｐゴシック" pitchFamily="-111" charset="-128"/>
                <a:cs typeface="Arial"/>
              </a:rPr>
              <a:t>Navigate directly to affected component</a:t>
            </a:r>
          </a:p>
        </p:txBody>
      </p:sp>
      <p:sp>
        <p:nvSpPr>
          <p:cNvPr id="5" name="Oval 4">
            <a:extLst>
              <a:ext uri="{FF2B5EF4-FFF2-40B4-BE49-F238E27FC236}">
                <a16:creationId xmlns:a16="http://schemas.microsoft.com/office/drawing/2014/main" id="{1F58AB95-3DB1-4536-8F61-43AFFE285D31}"/>
              </a:ext>
            </a:extLst>
          </p:cNvPr>
          <p:cNvSpPr/>
          <p:nvPr/>
        </p:nvSpPr>
        <p:spPr>
          <a:xfrm>
            <a:off x="5041900" y="5002213"/>
            <a:ext cx="1162050" cy="2270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pic>
        <p:nvPicPr>
          <p:cNvPr id="130053" name="Picture 2">
            <a:extLst>
              <a:ext uri="{FF2B5EF4-FFF2-40B4-BE49-F238E27FC236}">
                <a16:creationId xmlns:a16="http://schemas.microsoft.com/office/drawing/2014/main" id="{301272A1-F836-4AFD-BD50-2F1137AB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43" t="24847" r="33102" b="32735"/>
          <a:stretch>
            <a:fillRect/>
          </a:stretch>
        </p:blipFill>
        <p:spPr bwMode="auto">
          <a:xfrm>
            <a:off x="4835525" y="2846388"/>
            <a:ext cx="4205288"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0555D-3D61-44BE-B194-F604A2701DB1}"/>
              </a:ext>
            </a:extLst>
          </p:cNvPr>
          <p:cNvSpPr>
            <a:spLocks noGrp="1"/>
          </p:cNvSpPr>
          <p:nvPr>
            <p:ph sz="quarter" idx="12"/>
          </p:nvPr>
        </p:nvSpPr>
        <p:spPr>
          <a:xfrm>
            <a:off x="180975" y="942681"/>
            <a:ext cx="8782050" cy="5147034"/>
          </a:xfrm>
          <a:extLst/>
        </p:spPr>
        <p:txBody>
          <a:bodyPr>
            <a:normAutofit fontScale="92500" lnSpcReduction="10000"/>
          </a:bodyPr>
          <a:lstStyle/>
          <a:p>
            <a:pPr>
              <a:defRPr/>
            </a:pPr>
            <a:r>
              <a:rPr lang="en-US" dirty="0"/>
              <a:t>New important alarms have been added to alert the user the USB key is inserted into to intended SLOT to be REBOOTED – it is important to check the Alarm Dashboard before Rebooting.</a:t>
            </a:r>
          </a:p>
          <a:p>
            <a:pPr>
              <a:defRPr/>
            </a:pPr>
            <a:endParaRPr lang="en-US" dirty="0"/>
          </a:p>
          <a:p>
            <a:pPr>
              <a:defRPr/>
            </a:pPr>
            <a:r>
              <a:rPr lang="en-US" dirty="0"/>
              <a:t>The alarm and events id are: </a:t>
            </a:r>
            <a:r>
              <a:rPr lang="en-US" dirty="0">
                <a:highlight>
                  <a:srgbClr val="FFFF00"/>
                </a:highlight>
              </a:rPr>
              <a:t>3154 and 3155 </a:t>
            </a:r>
            <a:r>
              <a:rPr lang="en-US" dirty="0"/>
              <a:t>for setting and clearing.</a:t>
            </a:r>
          </a:p>
          <a:p>
            <a:pPr marL="0" indent="0">
              <a:buFont typeface="Wingdings" panose="05000000000000000000" pitchFamily="2" charset="2"/>
              <a:buNone/>
              <a:defRPr/>
            </a:pPr>
            <a:endParaRPr lang="en-US" dirty="0"/>
          </a:p>
          <a:p>
            <a:pPr>
              <a:defRPr/>
            </a:pPr>
            <a:r>
              <a:rPr lang="en-US" dirty="0"/>
              <a:t>Leaving a USB device plugged into a CPU card by accident could result in an extended service outage during maintenance activities where card reboots are performed as a part of a normal procedure.  It could also prevent a CPU card from recovering from a fault that triggers a card reboot.</a:t>
            </a:r>
          </a:p>
          <a:p>
            <a:pPr marL="0" indent="0">
              <a:buFont typeface="Wingdings" panose="05000000000000000000" pitchFamily="2" charset="2"/>
              <a:buNone/>
              <a:defRPr/>
            </a:pPr>
            <a:endParaRPr lang="en-US" dirty="0"/>
          </a:p>
          <a:p>
            <a:pPr>
              <a:defRPr/>
            </a:pPr>
            <a:r>
              <a:rPr lang="en-US" dirty="0"/>
              <a:t>Support staff may only have terminal access to the system, thus there should be a procedure to query the alarm state from the command line.  For example, if a USB device had been inserted in a card several days prior, there should be a way to check for any currently raised alarms</a:t>
            </a:r>
          </a:p>
          <a:p>
            <a:pPr>
              <a:defRPr/>
            </a:pPr>
            <a:endParaRPr lang="en-US" dirty="0"/>
          </a:p>
        </p:txBody>
      </p:sp>
      <p:sp>
        <p:nvSpPr>
          <p:cNvPr id="3" name="Title 2">
            <a:extLst>
              <a:ext uri="{FF2B5EF4-FFF2-40B4-BE49-F238E27FC236}">
                <a16:creationId xmlns:a16="http://schemas.microsoft.com/office/drawing/2014/main" id="{875AD0C4-0D09-42A2-8028-EF03F1CA92B4}"/>
              </a:ext>
            </a:extLst>
          </p:cNvPr>
          <p:cNvSpPr>
            <a:spLocks noGrp="1"/>
          </p:cNvSpPr>
          <p:nvPr>
            <p:ph type="title"/>
          </p:nvPr>
        </p:nvSpPr>
        <p:spPr/>
        <p:txBody>
          <a:bodyPr/>
          <a:lstStyle/>
          <a:p>
            <a:pPr>
              <a:defRPr/>
            </a:pPr>
            <a:r>
              <a:rPr lang="en-US" dirty="0"/>
              <a:t>System Monitoring - Alarm Dashboard Continue</a:t>
            </a:r>
          </a:p>
        </p:txBody>
      </p:sp>
    </p:spTree>
  </p:cSld>
  <p:clrMapOvr>
    <a:masterClrMapping/>
  </p:clrMapOvr>
  <p:transition>
    <p:strips dir="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DC0A9-F7FB-4ACB-9722-620AFAB3EC90}"/>
              </a:ext>
            </a:extLst>
          </p:cNvPr>
          <p:cNvSpPr>
            <a:spLocks noGrp="1"/>
          </p:cNvSpPr>
          <p:nvPr>
            <p:ph type="title"/>
          </p:nvPr>
        </p:nvSpPr>
        <p:spPr/>
        <p:txBody>
          <a:bodyPr/>
          <a:lstStyle/>
          <a:p>
            <a:pPr>
              <a:defRPr/>
            </a:pPr>
            <a:r>
              <a:rPr lang="en-US" dirty="0"/>
              <a:t>System Monitoring - Memory Space Accounting</a:t>
            </a:r>
          </a:p>
        </p:txBody>
      </p:sp>
      <p:sp>
        <p:nvSpPr>
          <p:cNvPr id="4" name="Content Placeholder 1">
            <a:extLst>
              <a:ext uri="{FF2B5EF4-FFF2-40B4-BE49-F238E27FC236}">
                <a16:creationId xmlns:a16="http://schemas.microsoft.com/office/drawing/2014/main" id="{8B2A78E3-637D-4CC6-9ECE-6617368B95FA}"/>
              </a:ext>
            </a:extLst>
          </p:cNvPr>
          <p:cNvSpPr>
            <a:spLocks noGrp="1"/>
          </p:cNvSpPr>
          <p:nvPr>
            <p:ph idx="4294967295"/>
          </p:nvPr>
        </p:nvSpPr>
        <p:spPr>
          <a:xfrm>
            <a:off x="180975" y="1021934"/>
            <a:ext cx="4314825" cy="5148262"/>
          </a:xfrm>
        </p:spPr>
        <p:txBody>
          <a:bodyPr>
            <a:normAutofit lnSpcReduction="10000"/>
          </a:bodyPr>
          <a:lstStyle/>
          <a:p>
            <a:pPr>
              <a:defRPr/>
            </a:pPr>
            <a:r>
              <a:rPr lang="en-US" sz="2000" dirty="0"/>
              <a:t>Using the Memory Space Accounting  (MSAC) provides accounting of either licensed or maximum system capacities.</a:t>
            </a:r>
            <a:br>
              <a:rPr lang="en-US" sz="2000" dirty="0"/>
            </a:br>
            <a:endParaRPr lang="en-US" sz="2000" dirty="0"/>
          </a:p>
          <a:p>
            <a:pPr>
              <a:defRPr/>
            </a:pPr>
            <a:r>
              <a:rPr lang="en-US" sz="2000" dirty="0"/>
              <a:t>You can make sure that there is enough capacity for all objects before provisioning the system</a:t>
            </a:r>
            <a:br>
              <a:rPr lang="en-US" sz="2000" dirty="0"/>
            </a:br>
            <a:endParaRPr lang="en-US" sz="2000" dirty="0"/>
          </a:p>
          <a:p>
            <a:pPr>
              <a:defRPr/>
            </a:pPr>
            <a:r>
              <a:rPr lang="en-US" sz="2000" dirty="0"/>
              <a:t>You to monitor these objects during system operation.</a:t>
            </a:r>
          </a:p>
          <a:p>
            <a:pPr lvl="1">
              <a:defRPr/>
            </a:pPr>
            <a:r>
              <a:rPr lang="en-US" sz="1800" dirty="0"/>
              <a:t>From the Main Menu, click DSC</a:t>
            </a:r>
          </a:p>
          <a:p>
            <a:pPr lvl="1">
              <a:defRPr/>
            </a:pPr>
            <a:r>
              <a:rPr lang="en-US" sz="1800" dirty="0"/>
              <a:t>Click MSAC</a:t>
            </a:r>
          </a:p>
          <a:p>
            <a:pPr lvl="1">
              <a:defRPr/>
            </a:pPr>
            <a:r>
              <a:rPr lang="en-US" sz="1800" dirty="0"/>
              <a:t>Click the required MSA</a:t>
            </a:r>
          </a:p>
          <a:p>
            <a:pPr>
              <a:defRPr/>
            </a:pPr>
            <a:endParaRPr lang="en-US" sz="2000" dirty="0"/>
          </a:p>
        </p:txBody>
      </p:sp>
      <p:pic>
        <p:nvPicPr>
          <p:cNvPr id="132100" name="Picture 4" descr="linkset MSA.png">
            <a:extLst>
              <a:ext uri="{FF2B5EF4-FFF2-40B4-BE49-F238E27FC236}">
                <a16:creationId xmlns:a16="http://schemas.microsoft.com/office/drawing/2014/main" id="{76C08151-AA58-4F43-A556-E32CEBBF72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9063" y="4305300"/>
            <a:ext cx="3159125" cy="16684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2101" name="Picture 2">
            <a:extLst>
              <a:ext uri="{FF2B5EF4-FFF2-40B4-BE49-F238E27FC236}">
                <a16:creationId xmlns:a16="http://schemas.microsoft.com/office/drawing/2014/main" id="{AA9EAF8B-24E6-493B-AE42-57A158291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438" y="906463"/>
            <a:ext cx="4648200"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240D8-5369-4460-87AB-0C89D1385592}"/>
              </a:ext>
            </a:extLst>
          </p:cNvPr>
          <p:cNvSpPr>
            <a:spLocks noGrp="1"/>
          </p:cNvSpPr>
          <p:nvPr>
            <p:ph type="title"/>
          </p:nvPr>
        </p:nvSpPr>
        <p:spPr/>
        <p:txBody>
          <a:bodyPr/>
          <a:lstStyle/>
          <a:p>
            <a:pPr>
              <a:defRPr/>
            </a:pPr>
            <a:r>
              <a:rPr lang="en-US" dirty="0"/>
              <a:t>System Monitoring - Process Events</a:t>
            </a:r>
          </a:p>
        </p:txBody>
      </p:sp>
      <p:sp>
        <p:nvSpPr>
          <p:cNvPr id="133123" name="Content Placeholder 1">
            <a:extLst>
              <a:ext uri="{FF2B5EF4-FFF2-40B4-BE49-F238E27FC236}">
                <a16:creationId xmlns:a16="http://schemas.microsoft.com/office/drawing/2014/main" id="{D9F1F717-6918-40EB-A3BB-6C8236DB1B33}"/>
              </a:ext>
            </a:extLst>
          </p:cNvPr>
          <p:cNvSpPr>
            <a:spLocks noGrp="1" noChangeArrowheads="1"/>
          </p:cNvSpPr>
          <p:nvPr>
            <p:ph idx="4294967295"/>
          </p:nvPr>
        </p:nvSpPr>
        <p:spPr>
          <a:xfrm>
            <a:off x="0" y="1095375"/>
            <a:ext cx="4597400" cy="4819650"/>
          </a:xfrm>
        </p:spPr>
        <p:txBody>
          <a:bodyPr/>
          <a:lstStyle/>
          <a:p>
            <a:r>
              <a:rPr lang="en-US" altLang="en-US" sz="2000" dirty="0">
                <a:latin typeface="Arial" panose="020B0604020202020204" pitchFamily="34" charset="0"/>
                <a:ea typeface="ＭＳ Ｐゴシック" panose="020B0600070205080204" pitchFamily="34" charset="-128"/>
                <a:cs typeface="Arial" panose="020B0604020202020204" pitchFamily="34" charset="0"/>
              </a:rPr>
              <a:t>Process Events feature ensures that the applications in all slots function as expected</a:t>
            </a:r>
            <a:br>
              <a:rPr lang="en-US" altLang="en-US" sz="2000" dirty="0">
                <a:latin typeface="Arial" panose="020B0604020202020204" pitchFamily="34" charset="0"/>
                <a:ea typeface="ＭＳ Ｐゴシック" panose="020B0600070205080204" pitchFamily="34" charset="-128"/>
                <a:cs typeface="Arial" panose="020B0604020202020204" pitchFamily="34" charset="0"/>
              </a:rPr>
            </a:br>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sz="2000" dirty="0">
                <a:latin typeface="Arial" panose="020B0604020202020204" pitchFamily="34" charset="0"/>
                <a:ea typeface="ＭＳ Ｐゴシック" panose="020B0600070205080204" pitchFamily="34" charset="-128"/>
                <a:cs typeface="Arial" panose="020B0604020202020204" pitchFamily="34" charset="0"/>
              </a:rPr>
              <a:t>If the application and its peer does not function as expected, an alarm is raised that is visible on the alarm panel</a:t>
            </a:r>
          </a:p>
          <a:p>
            <a:pPr lvl="1"/>
            <a:r>
              <a:rPr lang="en-US" altLang="en-US" sz="1800" dirty="0">
                <a:latin typeface="Arial" panose="020B0604020202020204" pitchFamily="34" charset="0"/>
                <a:ea typeface="ＭＳ Ｐゴシック" panose="020B0600070205080204" pitchFamily="34" charset="-128"/>
                <a:cs typeface="Arial" panose="020B0604020202020204" pitchFamily="34" charset="0"/>
              </a:rPr>
              <a:t>From the Main Menu, click the required application </a:t>
            </a:r>
          </a:p>
          <a:p>
            <a:pPr lvl="1"/>
            <a:r>
              <a:rPr lang="en-US" altLang="en-US" sz="1800" dirty="0">
                <a:latin typeface="Arial" panose="020B0604020202020204" pitchFamily="34" charset="0"/>
                <a:ea typeface="ＭＳ Ｐゴシック" panose="020B0600070205080204" pitchFamily="34" charset="-128"/>
                <a:cs typeface="Arial" panose="020B0604020202020204" pitchFamily="34" charset="0"/>
              </a:rPr>
              <a:t>Click </a:t>
            </a:r>
            <a:r>
              <a:rPr lang="en-US" altLang="en-US" sz="1800" b="1" dirty="0">
                <a:latin typeface="Arial" panose="020B0604020202020204" pitchFamily="34" charset="0"/>
                <a:ea typeface="ＭＳ Ｐゴシック" panose="020B0600070205080204" pitchFamily="34" charset="-128"/>
                <a:cs typeface="Arial" panose="020B0604020202020204" pitchFamily="34" charset="0"/>
              </a:rPr>
              <a:t>Process Events </a:t>
            </a:r>
          </a:p>
          <a:p>
            <a:pPr lvl="1"/>
            <a:r>
              <a:rPr lang="en-US" altLang="en-US" sz="1800" dirty="0">
                <a:latin typeface="Arial" panose="020B0604020202020204" pitchFamily="34" charset="0"/>
                <a:ea typeface="ＭＳ Ｐゴシック" panose="020B0600070205080204" pitchFamily="34" charset="-128"/>
                <a:cs typeface="Arial" panose="020B0604020202020204" pitchFamily="34" charset="0"/>
              </a:rPr>
              <a:t>Click the required </a:t>
            </a:r>
            <a:r>
              <a:rPr lang="en-US" altLang="en-US" sz="1800" b="1" dirty="0">
                <a:latin typeface="Arial" panose="020B0604020202020204" pitchFamily="34" charset="0"/>
                <a:ea typeface="ＭＳ Ｐゴシック" panose="020B0600070205080204" pitchFamily="34" charset="-128"/>
                <a:cs typeface="Arial" panose="020B0604020202020204" pitchFamily="34" charset="0"/>
              </a:rPr>
              <a:t>Process Events</a:t>
            </a:r>
          </a:p>
          <a:p>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133124" name="Picture 3">
            <a:extLst>
              <a:ext uri="{FF2B5EF4-FFF2-40B4-BE49-F238E27FC236}">
                <a16:creationId xmlns:a16="http://schemas.microsoft.com/office/drawing/2014/main" id="{16B83099-AA08-42FE-9F99-632996ADD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75" y="922338"/>
            <a:ext cx="4608513"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Picture 4">
            <a:extLst>
              <a:ext uri="{FF2B5EF4-FFF2-40B4-BE49-F238E27FC236}">
                <a16:creationId xmlns:a16="http://schemas.microsoft.com/office/drawing/2014/main" id="{269AF861-3180-4F37-A15E-EA45DA682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400" y="3249612"/>
            <a:ext cx="5549093"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a:extLst>
              <a:ext uri="{FF2B5EF4-FFF2-40B4-BE49-F238E27FC236}">
                <a16:creationId xmlns:a16="http://schemas.microsoft.com/office/drawing/2014/main" id="{1BD492A2-3A40-4106-85A3-07806ECA3C1E}"/>
              </a:ext>
            </a:extLst>
          </p:cNvPr>
          <p:cNvSpPr>
            <a:spLocks noGrp="1" noChangeArrowheads="1"/>
          </p:cNvSpPr>
          <p:nvPr>
            <p:ph sz="quarter" idx="12"/>
          </p:nvPr>
        </p:nvSpPr>
        <p:spPr/>
        <p:txBody>
          <a:bodyPr/>
          <a:lstStyle/>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Include the following information when reporting issues to Sonus TAC Customer Support</a:t>
            </a:r>
            <a:r>
              <a:rPr lang="en-US" altLang="en-US">
                <a:latin typeface="Arial" panose="020B0604020202020204" pitchFamily="34" charset="0"/>
                <a:ea typeface="ＭＳ Ｐゴシック" panose="020B0600070205080204" pitchFamily="34" charset="-128"/>
                <a:cs typeface="Arial" panose="020B0604020202020204" pitchFamily="34" charset="0"/>
              </a:rPr>
              <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Contact name, e-mail, phone number</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Product model (e.g. DSC 8000, x401e, x401, x301, x211)</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System serial number, MAC address, and/or license key of affected system</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Software version information</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Service impact</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Detailed problem description</a:t>
            </a:r>
          </a:p>
        </p:txBody>
      </p:sp>
      <p:sp>
        <p:nvSpPr>
          <p:cNvPr id="3" name="Title 2">
            <a:extLst>
              <a:ext uri="{FF2B5EF4-FFF2-40B4-BE49-F238E27FC236}">
                <a16:creationId xmlns:a16="http://schemas.microsoft.com/office/drawing/2014/main" id="{86F263BE-23F4-4734-B630-4D1DB6DFDC73}"/>
              </a:ext>
            </a:extLst>
          </p:cNvPr>
          <p:cNvSpPr>
            <a:spLocks noGrp="1"/>
          </p:cNvSpPr>
          <p:nvPr>
            <p:ph type="title"/>
          </p:nvPr>
        </p:nvSpPr>
        <p:spPr/>
        <p:txBody>
          <a:bodyPr/>
          <a:lstStyle/>
          <a:p>
            <a:pPr>
              <a:defRPr/>
            </a:pPr>
            <a:r>
              <a:rPr lang="en-US" dirty="0"/>
              <a:t>Customer Support</a:t>
            </a:r>
          </a:p>
        </p:txBody>
      </p:sp>
    </p:spTree>
  </p:cSld>
  <p:clrMapOvr>
    <a:masterClrMapping/>
  </p:clrMapOvr>
  <p:transition>
    <p:strips dir="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AA2114-B03F-4C1D-8299-EE90348E58C2}"/>
              </a:ext>
            </a:extLst>
          </p:cNvPr>
          <p:cNvSpPr>
            <a:spLocks noGrp="1"/>
          </p:cNvSpPr>
          <p:nvPr>
            <p:ph type="title"/>
          </p:nvPr>
        </p:nvSpPr>
        <p:spPr/>
        <p:txBody>
          <a:bodyPr/>
          <a:lstStyle/>
          <a:p>
            <a:pPr>
              <a:defRPr/>
            </a:pPr>
            <a:r>
              <a:rPr lang="en-US" dirty="0"/>
              <a:t>System Monitoring - Slot Monitor</a:t>
            </a:r>
          </a:p>
        </p:txBody>
      </p:sp>
      <p:sp>
        <p:nvSpPr>
          <p:cNvPr id="4" name="Content Placeholder 1">
            <a:extLst>
              <a:ext uri="{FF2B5EF4-FFF2-40B4-BE49-F238E27FC236}">
                <a16:creationId xmlns:a16="http://schemas.microsoft.com/office/drawing/2014/main" id="{629B9282-D381-49A6-8BA6-42F0AE765522}"/>
              </a:ext>
            </a:extLst>
          </p:cNvPr>
          <p:cNvSpPr>
            <a:spLocks noGrp="1"/>
          </p:cNvSpPr>
          <p:nvPr>
            <p:ph idx="4294967295"/>
          </p:nvPr>
        </p:nvSpPr>
        <p:spPr>
          <a:xfrm>
            <a:off x="93663" y="1012825"/>
            <a:ext cx="4962525" cy="4687888"/>
          </a:xfrm>
        </p:spPr>
        <p:txBody>
          <a:bodyPr>
            <a:normAutofit fontScale="92500" lnSpcReduction="10000"/>
          </a:bodyPr>
          <a:lstStyle/>
          <a:p>
            <a:pPr>
              <a:defRPr/>
            </a:pPr>
            <a:r>
              <a:rPr lang="en-US" sz="2000" dirty="0"/>
              <a:t>The Slot Monitor</a:t>
            </a:r>
          </a:p>
          <a:p>
            <a:pPr lvl="1">
              <a:buFont typeface="Lucida Grande"/>
              <a:buNone/>
              <a:defRPr/>
            </a:pPr>
            <a:r>
              <a:rPr lang="en-US" dirty="0"/>
              <a:t>- Displays the Slot Details</a:t>
            </a:r>
          </a:p>
          <a:p>
            <a:pPr lvl="1">
              <a:buFont typeface="Lucida Grande"/>
              <a:buNone/>
              <a:defRPr/>
            </a:pPr>
            <a:r>
              <a:rPr lang="en-US" dirty="0"/>
              <a:t>- Lists the applications running on the system card in a slot</a:t>
            </a:r>
          </a:p>
          <a:p>
            <a:pPr lvl="1">
              <a:buFont typeface="Lucida Grande"/>
              <a:buNone/>
              <a:defRPr/>
            </a:pPr>
            <a:r>
              <a:rPr lang="en-US" dirty="0"/>
              <a:t>- Provides the status of the application running on a card in a slot</a:t>
            </a:r>
          </a:p>
          <a:p>
            <a:pPr lvl="1">
              <a:buFont typeface="Lucida Grande"/>
              <a:buNone/>
              <a:defRPr/>
            </a:pPr>
            <a:r>
              <a:rPr lang="en-US" dirty="0"/>
              <a:t>- Raises alarms by card state, IP configuration state, and application state</a:t>
            </a:r>
          </a:p>
          <a:p>
            <a:pPr lvl="1">
              <a:buFont typeface="Lucida Grande"/>
              <a:buNone/>
              <a:defRPr/>
            </a:pPr>
            <a:r>
              <a:rPr lang="en-US" dirty="0"/>
              <a:t>- Assists with inserting and extracting system cards</a:t>
            </a:r>
          </a:p>
          <a:p>
            <a:pPr>
              <a:defRPr/>
            </a:pPr>
            <a:r>
              <a:rPr lang="en-US" sz="2000" dirty="0"/>
              <a:t>From the Main Menu, click Slot Monitor</a:t>
            </a:r>
          </a:p>
          <a:p>
            <a:pPr>
              <a:defRPr/>
            </a:pPr>
            <a:r>
              <a:rPr lang="en-US" sz="2000" dirty="0"/>
              <a:t>Click the required slot</a:t>
            </a:r>
          </a:p>
          <a:p>
            <a:pPr>
              <a:defRPr/>
            </a:pPr>
            <a:r>
              <a:rPr lang="en-US" sz="2000" dirty="0"/>
              <a:t>Click the required application</a:t>
            </a:r>
          </a:p>
          <a:p>
            <a:pPr>
              <a:defRPr/>
            </a:pPr>
            <a:endParaRPr lang="en-US" sz="2000" dirty="0"/>
          </a:p>
        </p:txBody>
      </p:sp>
      <p:pic>
        <p:nvPicPr>
          <p:cNvPr id="134148" name="Picture 4">
            <a:extLst>
              <a:ext uri="{FF2B5EF4-FFF2-40B4-BE49-F238E27FC236}">
                <a16:creationId xmlns:a16="http://schemas.microsoft.com/office/drawing/2014/main" id="{F774FD52-6A6E-419E-893A-22A5AFAEA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774" t="20247" r="31937" b="61584"/>
          <a:stretch>
            <a:fillRect/>
          </a:stretch>
        </p:blipFill>
        <p:spPr bwMode="auto">
          <a:xfrm>
            <a:off x="5645150" y="5337175"/>
            <a:ext cx="26431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9" name="Picture 2">
            <a:extLst>
              <a:ext uri="{FF2B5EF4-FFF2-40B4-BE49-F238E27FC236}">
                <a16:creationId xmlns:a16="http://schemas.microsoft.com/office/drawing/2014/main" id="{DFE61108-5950-46CF-A56D-56D7F7602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38" y="858838"/>
            <a:ext cx="367188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0" name="Picture 3">
            <a:extLst>
              <a:ext uri="{FF2B5EF4-FFF2-40B4-BE49-F238E27FC236}">
                <a16:creationId xmlns:a16="http://schemas.microsoft.com/office/drawing/2014/main" id="{97E3A459-F7E3-4655-B62A-9B61F5341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801938"/>
            <a:ext cx="3681413"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F5E575-7EA4-4AC5-B996-10D7A4909A13}"/>
              </a:ext>
            </a:extLst>
          </p:cNvPr>
          <p:cNvSpPr>
            <a:spLocks noGrp="1"/>
          </p:cNvSpPr>
          <p:nvPr>
            <p:ph type="title"/>
          </p:nvPr>
        </p:nvSpPr>
        <p:spPr/>
        <p:txBody>
          <a:bodyPr/>
          <a:lstStyle/>
          <a:p>
            <a:pPr>
              <a:defRPr/>
            </a:pPr>
            <a:r>
              <a:rPr lang="en-US" dirty="0"/>
              <a:t>System Monitoring - Switch Monitor</a:t>
            </a:r>
          </a:p>
        </p:txBody>
      </p:sp>
      <p:sp>
        <p:nvSpPr>
          <p:cNvPr id="135171" name="Content Placeholder 1">
            <a:extLst>
              <a:ext uri="{FF2B5EF4-FFF2-40B4-BE49-F238E27FC236}">
                <a16:creationId xmlns:a16="http://schemas.microsoft.com/office/drawing/2014/main" id="{7996FFC2-D794-4219-B295-2FC429B4B78E}"/>
              </a:ext>
            </a:extLst>
          </p:cNvPr>
          <p:cNvSpPr>
            <a:spLocks noGrp="1" noChangeArrowheads="1"/>
          </p:cNvSpPr>
          <p:nvPr>
            <p:ph idx="4294967295"/>
          </p:nvPr>
        </p:nvSpPr>
        <p:spPr>
          <a:xfrm>
            <a:off x="103188" y="920750"/>
            <a:ext cx="4948237" cy="5199063"/>
          </a:xfrm>
        </p:spPr>
        <p:txBody>
          <a:bodyPr/>
          <a:lstStyle/>
          <a:p>
            <a:r>
              <a:rPr lang="en-US" altLang="en-US" sz="1800" dirty="0">
                <a:latin typeface="Arial" panose="020B0604020202020204" pitchFamily="34" charset="0"/>
                <a:ea typeface="ＭＳ Ｐゴシック" panose="020B0600070205080204" pitchFamily="34" charset="-128"/>
                <a:cs typeface="Arial" panose="020B0604020202020204" pitchFamily="34" charset="0"/>
              </a:rPr>
              <a:t>The Switch Monitor monitors the physical IP cable connections and the remote node.</a:t>
            </a:r>
          </a:p>
          <a:p>
            <a:pPr lvl="1">
              <a:buFont typeface="Lucida Grande"/>
              <a:buNone/>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 Displays the number and type of Ethernet Switches</a:t>
            </a:r>
          </a:p>
          <a:p>
            <a:pPr lvl="1">
              <a:buFont typeface="Lucida Grande"/>
              <a:buNone/>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 Shows the availability of the Ethernet Switches and their configuration</a:t>
            </a:r>
          </a:p>
          <a:p>
            <a:pPr lvl="1">
              <a:buFont typeface="Lucida Grande"/>
              <a:buNone/>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 Shows the availability of Ethernet ports and their configuration</a:t>
            </a:r>
          </a:p>
          <a:p>
            <a:pPr lvl="1">
              <a:buFont typeface="Lucida Grande"/>
              <a:buNone/>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 Allows you to enable or disable Ethernet ports</a:t>
            </a:r>
          </a:p>
          <a:p>
            <a:r>
              <a:rPr lang="en-US" altLang="en-US" sz="1800" dirty="0">
                <a:latin typeface="Arial" panose="020B0604020202020204" pitchFamily="34" charset="0"/>
                <a:ea typeface="ＭＳ Ｐゴシック" panose="020B0600070205080204" pitchFamily="34" charset="-128"/>
                <a:cs typeface="Arial" panose="020B0604020202020204" pitchFamily="34" charset="0"/>
              </a:rPr>
              <a:t>From the Main Menu, click Switch Monitor</a:t>
            </a:r>
          </a:p>
          <a:p>
            <a:r>
              <a:rPr lang="en-US" altLang="en-US" sz="1800" dirty="0">
                <a:latin typeface="Arial" panose="020B0604020202020204" pitchFamily="34" charset="0"/>
                <a:ea typeface="ＭＳ Ｐゴシック" panose="020B0600070205080204" pitchFamily="34" charset="-128"/>
                <a:cs typeface="Arial" panose="020B0604020202020204" pitchFamily="34" charset="0"/>
              </a:rPr>
              <a:t>Click the required Ethernet Switch</a:t>
            </a:r>
          </a:p>
          <a:p>
            <a:r>
              <a:rPr lang="en-US" altLang="en-US" sz="1800" dirty="0">
                <a:latin typeface="Arial" panose="020B0604020202020204" pitchFamily="34" charset="0"/>
                <a:ea typeface="ＭＳ Ｐゴシック" panose="020B0600070205080204" pitchFamily="34" charset="-128"/>
                <a:cs typeface="Arial" panose="020B0604020202020204" pitchFamily="34" charset="0"/>
              </a:rPr>
              <a:t>Click the required Port Number </a:t>
            </a:r>
          </a:p>
        </p:txBody>
      </p:sp>
      <p:pic>
        <p:nvPicPr>
          <p:cNvPr id="135172" name="Picture 5">
            <a:extLst>
              <a:ext uri="{FF2B5EF4-FFF2-40B4-BE49-F238E27FC236}">
                <a16:creationId xmlns:a16="http://schemas.microsoft.com/office/drawing/2014/main" id="{2CB1385A-C686-4256-86BE-908D614BA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757" t="19685" r="27824" b="53264"/>
          <a:stretch>
            <a:fillRect/>
          </a:stretch>
        </p:blipFill>
        <p:spPr bwMode="auto">
          <a:xfrm>
            <a:off x="5368925" y="4787900"/>
            <a:ext cx="3328988"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3" name="Picture 2">
            <a:extLst>
              <a:ext uri="{FF2B5EF4-FFF2-40B4-BE49-F238E27FC236}">
                <a16:creationId xmlns:a16="http://schemas.microsoft.com/office/drawing/2014/main" id="{D7BB07EC-C5D6-421D-BC14-8E2CDEB23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738" y="877888"/>
            <a:ext cx="3973512"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4" name="Picture 3">
            <a:extLst>
              <a:ext uri="{FF2B5EF4-FFF2-40B4-BE49-F238E27FC236}">
                <a16:creationId xmlns:a16="http://schemas.microsoft.com/office/drawing/2014/main" id="{2985F27B-F682-4DB7-93F5-1BBD4B8EB0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450" y="2706688"/>
            <a:ext cx="3989388"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1FF13-60F3-4978-8E6D-187FF29A679F}"/>
              </a:ext>
            </a:extLst>
          </p:cNvPr>
          <p:cNvSpPr>
            <a:spLocks noGrp="1"/>
          </p:cNvSpPr>
          <p:nvPr>
            <p:ph type="title"/>
          </p:nvPr>
        </p:nvSpPr>
        <p:spPr/>
        <p:txBody>
          <a:bodyPr/>
          <a:lstStyle/>
          <a:p>
            <a:pPr>
              <a:defRPr/>
            </a:pPr>
            <a:r>
              <a:rPr lang="en-US" dirty="0"/>
              <a:t>System Monitoring - SNMP</a:t>
            </a:r>
          </a:p>
        </p:txBody>
      </p:sp>
      <p:sp>
        <p:nvSpPr>
          <p:cNvPr id="4" name="Rectangle 6">
            <a:extLst>
              <a:ext uri="{FF2B5EF4-FFF2-40B4-BE49-F238E27FC236}">
                <a16:creationId xmlns:a16="http://schemas.microsoft.com/office/drawing/2014/main" id="{6E67FF12-044A-4715-B8BB-9044409E8FD3}"/>
              </a:ext>
            </a:extLst>
          </p:cNvPr>
          <p:cNvSpPr>
            <a:spLocks noGrp="1" noChangeArrowheads="1"/>
          </p:cNvSpPr>
          <p:nvPr>
            <p:ph idx="4294967295"/>
          </p:nvPr>
        </p:nvSpPr>
        <p:spPr>
          <a:xfrm>
            <a:off x="479425" y="1023938"/>
            <a:ext cx="8229600" cy="4911725"/>
          </a:xfrm>
        </p:spPr>
        <p:txBody>
          <a:bodyPr>
            <a:normAutofit fontScale="92500"/>
          </a:bodyPr>
          <a:lstStyle/>
          <a:p>
            <a:pPr>
              <a:lnSpc>
                <a:spcPct val="120000"/>
              </a:lnSpc>
              <a:defRPr/>
            </a:pPr>
            <a:r>
              <a:rPr lang="en-GB" dirty="0"/>
              <a:t>SNMP defines message packaging and transfer between a device (Agent) on the network and one or more SNMP remote monitoring Managers</a:t>
            </a:r>
          </a:p>
          <a:p>
            <a:pPr>
              <a:lnSpc>
                <a:spcPct val="120000"/>
              </a:lnSpc>
              <a:defRPr/>
            </a:pPr>
            <a:r>
              <a:rPr lang="en-GB" dirty="0"/>
              <a:t>SNMP uses Net-SNMP open source V1 RFC1157, V2c RFC1441, and V3 RFC2570</a:t>
            </a:r>
          </a:p>
          <a:p>
            <a:pPr>
              <a:lnSpc>
                <a:spcPct val="120000"/>
              </a:lnSpc>
              <a:defRPr/>
            </a:pPr>
            <a:r>
              <a:rPr lang="en-GB" dirty="0"/>
              <a:t>The DSC 8000 can send SNMP traps to up to 4 remote hosts</a:t>
            </a:r>
          </a:p>
          <a:p>
            <a:pPr>
              <a:lnSpc>
                <a:spcPct val="120000"/>
              </a:lnSpc>
              <a:defRPr/>
            </a:pPr>
            <a:r>
              <a:rPr lang="en-GB" dirty="0"/>
              <a:t>Information about SNMP agent is compiled in the Management Information Base (MIB)</a:t>
            </a:r>
          </a:p>
          <a:p>
            <a:pPr>
              <a:lnSpc>
                <a:spcPct val="120000"/>
              </a:lnSpc>
              <a:defRPr/>
            </a:pPr>
            <a:r>
              <a:rPr lang="en-GB" dirty="0"/>
              <a:t>The system supports SNMP </a:t>
            </a:r>
            <a:r>
              <a:rPr lang="en-GB" dirty="0">
                <a:solidFill>
                  <a:srgbClr val="F8971D"/>
                </a:solidFill>
              </a:rPr>
              <a:t>walks</a:t>
            </a:r>
            <a:r>
              <a:rPr lang="en-GB" dirty="0"/>
              <a:t>, </a:t>
            </a:r>
            <a:r>
              <a:rPr lang="en-GB" dirty="0">
                <a:solidFill>
                  <a:srgbClr val="F8971D"/>
                </a:solidFill>
              </a:rPr>
              <a:t>sets</a:t>
            </a:r>
            <a:r>
              <a:rPr lang="en-GB" dirty="0"/>
              <a:t> and </a:t>
            </a:r>
            <a:r>
              <a:rPr lang="en-GB" dirty="0">
                <a:solidFill>
                  <a:srgbClr val="F8971D"/>
                </a:solidFill>
              </a:rPr>
              <a:t>gets</a:t>
            </a:r>
            <a:r>
              <a:rPr lang="en-GB" dirty="0"/>
              <a:t> as an agent on the network </a:t>
            </a:r>
          </a:p>
          <a:p>
            <a:pPr lvl="1">
              <a:lnSpc>
                <a:spcPct val="120000"/>
              </a:lnSpc>
              <a:buFont typeface="Lucida Grande"/>
              <a:buNone/>
              <a:defRPr/>
            </a:pPr>
            <a:r>
              <a:rPr lang="en-GB" b="1" i="1" dirty="0"/>
              <a:t>Note</a:t>
            </a:r>
            <a:r>
              <a:rPr lang="en-GB" i="1" dirty="0"/>
              <a:t>: SNMP host must compile the MIB located in directory </a:t>
            </a:r>
            <a:r>
              <a:rPr lang="en-US" b="1" i="1" dirty="0"/>
              <a:t>/opt/cpu_ss7gw/current/mibs</a:t>
            </a:r>
          </a:p>
        </p:txBody>
      </p:sp>
    </p:spTree>
  </p:cSld>
  <p:clrMapOvr>
    <a:masterClrMapping/>
  </p:clrMapOvr>
  <p:transition>
    <p:strips dir="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6659A-38EB-43DB-B7FD-FE64F46CB80A}"/>
              </a:ext>
            </a:extLst>
          </p:cNvPr>
          <p:cNvSpPr>
            <a:spLocks noGrp="1"/>
          </p:cNvSpPr>
          <p:nvPr>
            <p:ph type="title"/>
          </p:nvPr>
        </p:nvSpPr>
        <p:spPr/>
        <p:txBody>
          <a:bodyPr/>
          <a:lstStyle/>
          <a:p>
            <a:pPr>
              <a:defRPr/>
            </a:pPr>
            <a:r>
              <a:rPr lang="en-US" dirty="0"/>
              <a:t>System Monitoring - SNMP</a:t>
            </a:r>
          </a:p>
        </p:txBody>
      </p:sp>
      <p:sp>
        <p:nvSpPr>
          <p:cNvPr id="4" name="Rectangle 8">
            <a:extLst>
              <a:ext uri="{FF2B5EF4-FFF2-40B4-BE49-F238E27FC236}">
                <a16:creationId xmlns:a16="http://schemas.microsoft.com/office/drawing/2014/main" id="{9C1C1FC2-1E52-4049-89EC-DEE587D21CDE}"/>
              </a:ext>
            </a:extLst>
          </p:cNvPr>
          <p:cNvSpPr txBox="1">
            <a:spLocks noChangeArrowheads="1"/>
          </p:cNvSpPr>
          <p:nvPr/>
        </p:nvSpPr>
        <p:spPr>
          <a:xfrm>
            <a:off x="201613" y="1101725"/>
            <a:ext cx="4581525" cy="48006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The first step to forward alarms to an external SNMP server is to provision a Trap Host  </a:t>
            </a:r>
          </a:p>
          <a:p>
            <a:pPr marL="800100" lvl="1" indent="-342900" eaLnBrk="1" hangingPunct="1">
              <a:spcBef>
                <a:spcPct val="20000"/>
              </a:spcBef>
              <a:buClr>
                <a:srgbClr val="00B0F0"/>
              </a:buClr>
              <a:buFont typeface="Arial" pitchFamily="34" charset="0"/>
              <a:buChar char="−"/>
              <a:defRPr/>
            </a:pPr>
            <a:r>
              <a:rPr lang="en-US" sz="2000" b="0" kern="0" dirty="0">
                <a:latin typeface="Arial"/>
                <a:ea typeface="ＭＳ Ｐゴシック" pitchFamily="-111" charset="-128"/>
                <a:cs typeface="Arial"/>
              </a:rPr>
              <a:t>Click SNMP from the Main Menu</a:t>
            </a:r>
          </a:p>
          <a:p>
            <a:pPr marL="800100" lvl="1" indent="-342900" eaLnBrk="1" hangingPunct="1">
              <a:spcBef>
                <a:spcPct val="20000"/>
              </a:spcBef>
              <a:buClr>
                <a:srgbClr val="00B0F0"/>
              </a:buClr>
              <a:buFont typeface="Arial" pitchFamily="34" charset="0"/>
              <a:buChar char="−"/>
              <a:defRPr/>
            </a:pPr>
            <a:r>
              <a:rPr lang="en-US" sz="2000" b="0" kern="0" dirty="0">
                <a:latin typeface="Arial"/>
                <a:ea typeface="ＭＳ Ｐゴシック" pitchFamily="-111" charset="-128"/>
                <a:cs typeface="Arial"/>
              </a:rPr>
              <a:t>Click Trap Host List</a:t>
            </a:r>
          </a:p>
          <a:p>
            <a:pPr marL="800100" lvl="1" indent="-342900" eaLnBrk="1" hangingPunct="1">
              <a:spcBef>
                <a:spcPct val="20000"/>
              </a:spcBef>
              <a:buClr>
                <a:srgbClr val="00B0F0"/>
              </a:buClr>
              <a:buFont typeface="Arial" pitchFamily="34" charset="0"/>
              <a:buChar char="−"/>
              <a:defRPr/>
            </a:pPr>
            <a:r>
              <a:rPr lang="en-US" sz="2000" b="0" kern="0" dirty="0">
                <a:latin typeface="Arial"/>
                <a:ea typeface="ＭＳ Ｐゴシック" pitchFamily="-111" charset="-128"/>
                <a:cs typeface="Arial"/>
              </a:rPr>
              <a:t>Click Create Trap Host</a:t>
            </a:r>
          </a:p>
          <a:p>
            <a:pPr marL="800100" lvl="1" indent="-342900" eaLnBrk="1" hangingPunct="1">
              <a:spcBef>
                <a:spcPct val="20000"/>
              </a:spcBef>
              <a:buClr>
                <a:srgbClr val="00B0F0"/>
              </a:buClr>
              <a:buFont typeface="Arial" pitchFamily="34" charset="0"/>
              <a:buChar char="−"/>
              <a:defRPr/>
            </a:pPr>
            <a:r>
              <a:rPr lang="en-US" sz="2000" b="0" kern="0" dirty="0">
                <a:latin typeface="Arial"/>
                <a:ea typeface="ＭＳ Ｐゴシック" pitchFamily="-111" charset="-128"/>
                <a:cs typeface="Arial"/>
              </a:rPr>
              <a:t>Enter the IP address of the SNMP server and click Continue</a:t>
            </a:r>
          </a:p>
          <a:p>
            <a:pPr marL="800100" lvl="1" indent="-342900" eaLnBrk="1" hangingPunct="1">
              <a:spcBef>
                <a:spcPct val="20000"/>
              </a:spcBef>
              <a:buClr>
                <a:srgbClr val="00B0F0"/>
              </a:buClr>
              <a:buFont typeface="Arial" pitchFamily="34" charset="0"/>
              <a:buChar char="−"/>
              <a:defRPr/>
            </a:pPr>
            <a:r>
              <a:rPr lang="en-US" sz="2000" b="0" kern="0" dirty="0">
                <a:latin typeface="Arial"/>
                <a:ea typeface="ＭＳ Ｐゴシック" pitchFamily="-111" charset="-128"/>
                <a:cs typeface="Arial"/>
              </a:rPr>
              <a:t>The new server appears on the list of trap hosts</a:t>
            </a:r>
          </a:p>
          <a:p>
            <a:pPr marL="800100" lvl="1" indent="-342900" eaLnBrk="1" hangingPunct="1">
              <a:spcBef>
                <a:spcPct val="20000"/>
              </a:spcBef>
              <a:buClr>
                <a:srgbClr val="00B0F0"/>
              </a:buClr>
              <a:buFont typeface="Arial" pitchFamily="34" charset="0"/>
              <a:buChar char="−"/>
              <a:defRPr/>
            </a:pPr>
            <a:r>
              <a:rPr lang="en-US" sz="2000" b="0" kern="0" dirty="0">
                <a:latin typeface="Arial"/>
                <a:ea typeface="ＭＳ Ｐゴシック" pitchFamily="-111" charset="-128"/>
                <a:cs typeface="Arial"/>
              </a:rPr>
              <a:t>Up to four trap hosts can be added</a:t>
            </a:r>
          </a:p>
          <a:p>
            <a:pPr marL="342900" indent="-342900" eaLnBrk="1" hangingPunct="1">
              <a:spcBef>
                <a:spcPct val="20000"/>
              </a:spcBef>
              <a:buClr>
                <a:srgbClr val="439539"/>
              </a:buClr>
              <a:buFont typeface="Wingdings" pitchFamily="2" charset="2"/>
              <a:buChar char="§"/>
              <a:defRPr/>
            </a:pPr>
            <a:endParaRPr lang="en-US" sz="2000" kern="0" dirty="0">
              <a:latin typeface="Arial"/>
              <a:ea typeface="ＭＳ Ｐゴシック" pitchFamily="-111" charset="-128"/>
              <a:cs typeface="Arial"/>
            </a:endParaRPr>
          </a:p>
        </p:txBody>
      </p:sp>
      <p:pic>
        <p:nvPicPr>
          <p:cNvPr id="138244" name="Picture 4" descr="create trap host.png">
            <a:extLst>
              <a:ext uri="{FF2B5EF4-FFF2-40B4-BE49-F238E27FC236}">
                <a16:creationId xmlns:a16="http://schemas.microsoft.com/office/drawing/2014/main" id="{42A8ACEE-22A7-457C-A4FB-0C9C58177C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48338" y="3813175"/>
            <a:ext cx="2406650" cy="827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8245" name="Picture 5" descr="trap host selection.png">
            <a:extLst>
              <a:ext uri="{FF2B5EF4-FFF2-40B4-BE49-F238E27FC236}">
                <a16:creationId xmlns:a16="http://schemas.microsoft.com/office/drawing/2014/main" id="{EB5793D2-B9CD-40DE-8ADC-13096438B7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3263" y="4772025"/>
            <a:ext cx="2325687" cy="1063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8246" name="Picture 2">
            <a:extLst>
              <a:ext uri="{FF2B5EF4-FFF2-40B4-BE49-F238E27FC236}">
                <a16:creationId xmlns:a16="http://schemas.microsoft.com/office/drawing/2014/main" id="{BF158935-7ECB-4F5A-8E0F-3A3DDD9E7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413" y="1069975"/>
            <a:ext cx="4484687"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DB3D20-9919-43D2-9948-01F0DAB15368}"/>
              </a:ext>
            </a:extLst>
          </p:cNvPr>
          <p:cNvSpPr>
            <a:spLocks noGrp="1"/>
          </p:cNvSpPr>
          <p:nvPr>
            <p:ph type="title"/>
          </p:nvPr>
        </p:nvSpPr>
        <p:spPr/>
        <p:txBody>
          <a:bodyPr/>
          <a:lstStyle/>
          <a:p>
            <a:pPr>
              <a:defRPr/>
            </a:pPr>
            <a:r>
              <a:rPr lang="en-US" dirty="0"/>
              <a:t>System Monitoring - SNMP</a:t>
            </a:r>
          </a:p>
        </p:txBody>
      </p:sp>
      <p:sp>
        <p:nvSpPr>
          <p:cNvPr id="4" name="Rectangle 3">
            <a:extLst>
              <a:ext uri="{FF2B5EF4-FFF2-40B4-BE49-F238E27FC236}">
                <a16:creationId xmlns:a16="http://schemas.microsoft.com/office/drawing/2014/main" id="{7BFE13B8-3F62-4B8F-A915-5EDB4A662134}"/>
              </a:ext>
            </a:extLst>
          </p:cNvPr>
          <p:cNvSpPr txBox="1">
            <a:spLocks noChangeArrowheads="1"/>
          </p:cNvSpPr>
          <p:nvPr/>
        </p:nvSpPr>
        <p:spPr>
          <a:xfrm>
            <a:off x="165100" y="1276350"/>
            <a:ext cx="4191000" cy="44958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The DSC 8000 keeps a buffer of up to 1000 traps </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To view past traps, from the SNMP Top Menu, click Trap Log</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Click the required trap to view trap details</a:t>
            </a:r>
          </a:p>
        </p:txBody>
      </p:sp>
      <p:pic>
        <p:nvPicPr>
          <p:cNvPr id="139268" name="Picture 2">
            <a:extLst>
              <a:ext uri="{FF2B5EF4-FFF2-40B4-BE49-F238E27FC236}">
                <a16:creationId xmlns:a16="http://schemas.microsoft.com/office/drawing/2014/main" id="{B98484EB-6004-4E74-838A-1065A8ADE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138" y="874713"/>
            <a:ext cx="4460875" cy="253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9" name="Picture 3">
            <a:extLst>
              <a:ext uri="{FF2B5EF4-FFF2-40B4-BE49-F238E27FC236}">
                <a16:creationId xmlns:a16="http://schemas.microsoft.com/office/drawing/2014/main" id="{CE4F7C75-6B80-4B50-AB6E-62EDAFAE1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3446463"/>
            <a:ext cx="44831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17F788-C658-4F65-A6FF-92177FF6141F}"/>
              </a:ext>
            </a:extLst>
          </p:cNvPr>
          <p:cNvSpPr>
            <a:spLocks noGrp="1"/>
          </p:cNvSpPr>
          <p:nvPr>
            <p:ph type="title"/>
          </p:nvPr>
        </p:nvSpPr>
        <p:spPr/>
        <p:txBody>
          <a:bodyPr/>
          <a:lstStyle/>
          <a:p>
            <a:pPr>
              <a:defRPr/>
            </a:pPr>
            <a:r>
              <a:rPr lang="en-US" dirty="0"/>
              <a:t>System Monitoring - SNMP</a:t>
            </a:r>
          </a:p>
        </p:txBody>
      </p:sp>
      <p:sp>
        <p:nvSpPr>
          <p:cNvPr id="4" name="Text Placeholder 14">
            <a:extLst>
              <a:ext uri="{FF2B5EF4-FFF2-40B4-BE49-F238E27FC236}">
                <a16:creationId xmlns:a16="http://schemas.microsoft.com/office/drawing/2014/main" id="{8F3050A3-C736-4C16-92D7-01C1F964F2A3}"/>
              </a:ext>
            </a:extLst>
          </p:cNvPr>
          <p:cNvSpPr txBox="1">
            <a:spLocks/>
          </p:cNvSpPr>
          <p:nvPr/>
        </p:nvSpPr>
        <p:spPr>
          <a:xfrm>
            <a:off x="88900" y="1120775"/>
            <a:ext cx="4191000" cy="4495800"/>
          </a:xfrm>
          <a:prstGeom prst="rect">
            <a:avLst/>
          </a:prstGeom>
        </p:spPr>
        <p:txBody>
          <a:bodyPr/>
          <a:lstStyle/>
          <a:p>
            <a:pPr marL="342900" indent="-342900">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You can suppress events from the Dashboard and/or SNMP</a:t>
            </a:r>
          </a:p>
          <a:p>
            <a:pPr marL="800100" lvl="1" indent="-342900">
              <a:spcBef>
                <a:spcPct val="20000"/>
              </a:spcBef>
              <a:buClr>
                <a:srgbClr val="00B0F0"/>
              </a:buClr>
              <a:buFont typeface="Arial" pitchFamily="34" charset="0"/>
              <a:buChar char="−"/>
              <a:defRPr/>
            </a:pPr>
            <a:r>
              <a:rPr lang="en-US" sz="2000" b="0" kern="0" dirty="0">
                <a:latin typeface="Arial"/>
                <a:ea typeface="ＭＳ Ｐゴシック" pitchFamily="-111" charset="-128"/>
                <a:cs typeface="Arial"/>
              </a:rPr>
              <a:t>From SNMP Top Menu, click Event Type List to list all system events </a:t>
            </a:r>
          </a:p>
          <a:p>
            <a:pPr marL="800100" lvl="1" indent="-342900">
              <a:spcBef>
                <a:spcPct val="20000"/>
              </a:spcBef>
              <a:buClr>
                <a:srgbClr val="00B0F0"/>
              </a:buClr>
              <a:buFont typeface="Arial" pitchFamily="34" charset="0"/>
              <a:buChar char="−"/>
              <a:defRPr/>
            </a:pPr>
            <a:r>
              <a:rPr lang="en-US" sz="2000" b="0" kern="0" dirty="0">
                <a:latin typeface="Arial"/>
                <a:ea typeface="ＭＳ Ｐゴシック" pitchFamily="-111" charset="-128"/>
                <a:cs typeface="Arial"/>
              </a:rPr>
              <a:t>Click the unwanted event</a:t>
            </a:r>
          </a:p>
          <a:p>
            <a:pPr marL="800100" lvl="1" indent="-342900">
              <a:spcBef>
                <a:spcPct val="20000"/>
              </a:spcBef>
              <a:buClr>
                <a:srgbClr val="00B0F0"/>
              </a:buClr>
              <a:buFont typeface="Arial" pitchFamily="34" charset="0"/>
              <a:buChar char="−"/>
              <a:defRPr/>
            </a:pPr>
            <a:r>
              <a:rPr lang="en-US" sz="2000" b="0" kern="0" dirty="0">
                <a:latin typeface="Arial"/>
                <a:ea typeface="ＭＳ Ｐゴシック" pitchFamily="-111" charset="-128"/>
                <a:cs typeface="Arial"/>
              </a:rPr>
              <a:t>Using the SNMP Trap and Dashboard drop-down list, select DISABLED</a:t>
            </a:r>
          </a:p>
          <a:p>
            <a:pPr marL="800100" lvl="1" indent="-342900">
              <a:spcBef>
                <a:spcPct val="20000"/>
              </a:spcBef>
              <a:buClr>
                <a:srgbClr val="00B0F0"/>
              </a:buClr>
              <a:buFont typeface="Arial" pitchFamily="34" charset="0"/>
              <a:buChar char="−"/>
              <a:defRPr/>
            </a:pPr>
            <a:r>
              <a:rPr lang="en-US" sz="2000" b="0" kern="0" dirty="0">
                <a:latin typeface="Arial"/>
                <a:ea typeface="ＭＳ Ｐゴシック" pitchFamily="-111" charset="-128"/>
                <a:cs typeface="Arial"/>
              </a:rPr>
              <a:t>Click Continue</a:t>
            </a:r>
          </a:p>
        </p:txBody>
      </p:sp>
      <p:pic>
        <p:nvPicPr>
          <p:cNvPr id="140292" name="Picture 2">
            <a:extLst>
              <a:ext uri="{FF2B5EF4-FFF2-40B4-BE49-F238E27FC236}">
                <a16:creationId xmlns:a16="http://schemas.microsoft.com/office/drawing/2014/main" id="{4FBB465C-4844-41A3-8B76-72C4C5339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0188" y="958850"/>
            <a:ext cx="4978400"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Picture 3">
            <a:extLst>
              <a:ext uri="{FF2B5EF4-FFF2-40B4-BE49-F238E27FC236}">
                <a16:creationId xmlns:a16="http://schemas.microsoft.com/office/drawing/2014/main" id="{A42B0BDA-D067-4912-87A1-B4B2C5F44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188" y="3959225"/>
            <a:ext cx="5000625"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6F2CF4-949F-423D-8CEC-047300893707}"/>
              </a:ext>
            </a:extLst>
          </p:cNvPr>
          <p:cNvSpPr>
            <a:spLocks noGrp="1"/>
          </p:cNvSpPr>
          <p:nvPr>
            <p:ph type="title"/>
          </p:nvPr>
        </p:nvSpPr>
        <p:spPr/>
        <p:txBody>
          <a:bodyPr/>
          <a:lstStyle/>
          <a:p>
            <a:pPr>
              <a:defRPr/>
            </a:pPr>
            <a:r>
              <a:rPr lang="en-US" dirty="0"/>
              <a:t>System Monitoring - Configuring Logs</a:t>
            </a:r>
          </a:p>
        </p:txBody>
      </p:sp>
      <p:sp>
        <p:nvSpPr>
          <p:cNvPr id="141315" name="Rectangle 6">
            <a:extLst>
              <a:ext uri="{FF2B5EF4-FFF2-40B4-BE49-F238E27FC236}">
                <a16:creationId xmlns:a16="http://schemas.microsoft.com/office/drawing/2014/main" id="{34C0F42F-657E-4CFC-9B2A-EE9A661FDA16}"/>
              </a:ext>
            </a:extLst>
          </p:cNvPr>
          <p:cNvSpPr>
            <a:spLocks noGrp="1" noChangeArrowheads="1"/>
          </p:cNvSpPr>
          <p:nvPr>
            <p:ph idx="4294967295"/>
          </p:nvPr>
        </p:nvSpPr>
        <p:spPr>
          <a:xfrm>
            <a:off x="509588" y="1135063"/>
            <a:ext cx="8229600" cy="4525962"/>
          </a:xfrm>
        </p:spPr>
        <p:txBody>
          <a:bodyPr/>
          <a:lstStyle/>
          <a:p>
            <a:pPr eaLnBrk="1" hangingPunct="1"/>
            <a:r>
              <a:rPr lang="en-US" altLang="en-US" sz="2800">
                <a:latin typeface="Arial" panose="020B0604020202020204" pitchFamily="34" charset="0"/>
                <a:ea typeface="ＭＳ Ｐゴシック" panose="020B0600070205080204" pitchFamily="34" charset="-128"/>
                <a:cs typeface="Arial" panose="020B0604020202020204" pitchFamily="34" charset="0"/>
              </a:rPr>
              <a:t>Log Monitoring Tool Located On Board</a:t>
            </a:r>
          </a:p>
          <a:p>
            <a:pPr eaLnBrk="1" hangingPunct="1"/>
            <a:r>
              <a:rPr lang="en-US" altLang="en-US" sz="2800">
                <a:latin typeface="Arial" panose="020B0604020202020204" pitchFamily="34" charset="0"/>
                <a:ea typeface="ＭＳ Ｐゴシック" panose="020B0600070205080204" pitchFamily="34" charset="-128"/>
                <a:cs typeface="Arial" panose="020B0604020202020204" pitchFamily="34" charset="0"/>
              </a:rPr>
              <a:t>Provides Advanced Searching Capabilities</a:t>
            </a:r>
          </a:p>
          <a:p>
            <a:pPr eaLnBrk="1" hangingPunct="1"/>
            <a:r>
              <a:rPr lang="en-US" altLang="en-US" sz="2800">
                <a:latin typeface="Arial" panose="020B0604020202020204" pitchFamily="34" charset="0"/>
                <a:ea typeface="ＭＳ Ｐゴシック" panose="020B0600070205080204" pitchFamily="34" charset="-128"/>
                <a:cs typeface="Arial" panose="020B0604020202020204" pitchFamily="34" charset="0"/>
              </a:rPr>
              <a:t>Allows Real-Time Browsing of Logs</a:t>
            </a:r>
          </a:p>
          <a:p>
            <a:pPr eaLnBrk="1" hangingPunct="1"/>
            <a:r>
              <a:rPr lang="en-US" altLang="en-US" sz="2800">
                <a:latin typeface="Arial" panose="020B0604020202020204" pitchFamily="34" charset="0"/>
                <a:ea typeface="ＭＳ Ｐゴシック" panose="020B0600070205080204" pitchFamily="34" charset="-128"/>
                <a:cs typeface="Arial" panose="020B0604020202020204" pitchFamily="34" charset="0"/>
              </a:rPr>
              <a:t>Entire log or sections can be downloaded to PC</a:t>
            </a:r>
          </a:p>
          <a:p>
            <a:pPr eaLnBrk="1" hangingPunct="1"/>
            <a:r>
              <a:rPr lang="en-US" altLang="en-US" sz="2800">
                <a:latin typeface="Arial" panose="020B0604020202020204" pitchFamily="34" charset="0"/>
                <a:ea typeface="ＭＳ Ｐゴシック" panose="020B0600070205080204" pitchFamily="34" charset="-128"/>
                <a:cs typeface="Arial" panose="020B0604020202020204" pitchFamily="34" charset="0"/>
              </a:rPr>
              <a:t>Logs are rotated every 24 hours then moved into Archive directory</a:t>
            </a:r>
          </a:p>
          <a:p>
            <a:pPr eaLnBrk="1" hangingPunct="1"/>
            <a:endParaRPr lang="en-US" altLang="en-US" sz="2000" i="1">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AD11D6-D25E-4DC5-8E72-E2A3A5C7E4F2}"/>
              </a:ext>
            </a:extLst>
          </p:cNvPr>
          <p:cNvSpPr>
            <a:spLocks noGrp="1"/>
          </p:cNvSpPr>
          <p:nvPr>
            <p:ph type="title"/>
          </p:nvPr>
        </p:nvSpPr>
        <p:spPr/>
        <p:txBody>
          <a:bodyPr/>
          <a:lstStyle/>
          <a:p>
            <a:pPr>
              <a:defRPr/>
            </a:pPr>
            <a:r>
              <a:rPr lang="en-US" dirty="0"/>
              <a:t>System Monitoring - Configuring Logs</a:t>
            </a:r>
          </a:p>
        </p:txBody>
      </p:sp>
      <p:sp>
        <p:nvSpPr>
          <p:cNvPr id="4" name="Rectangle 3">
            <a:extLst>
              <a:ext uri="{FF2B5EF4-FFF2-40B4-BE49-F238E27FC236}">
                <a16:creationId xmlns:a16="http://schemas.microsoft.com/office/drawing/2014/main" id="{2271938B-C358-4B03-A352-AC73ABC0A773}"/>
              </a:ext>
            </a:extLst>
          </p:cNvPr>
          <p:cNvSpPr txBox="1">
            <a:spLocks noChangeArrowheads="1"/>
          </p:cNvSpPr>
          <p:nvPr/>
        </p:nvSpPr>
        <p:spPr>
          <a:xfrm>
            <a:off x="109538" y="1263650"/>
            <a:ext cx="3990975" cy="4141788"/>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From the Main Menu, click Logs</a:t>
            </a:r>
            <a:br>
              <a:rPr lang="en-US" sz="1800" kern="0" dirty="0">
                <a:latin typeface="Arial"/>
                <a:ea typeface="ＭＳ Ｐゴシック" pitchFamily="-111" charset="-128"/>
                <a:cs typeface="Arial"/>
              </a:rPr>
            </a:br>
            <a:endParaRPr lang="en-US" sz="18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Click the log file you want to view</a:t>
            </a:r>
          </a:p>
          <a:p>
            <a:pPr marL="342900" indent="-342900" eaLnBrk="1" hangingPunct="1">
              <a:spcBef>
                <a:spcPct val="20000"/>
              </a:spcBef>
              <a:buClr>
                <a:srgbClr val="439539"/>
              </a:buClr>
              <a:buFont typeface="Wingdings" pitchFamily="2" charset="2"/>
              <a:buNone/>
              <a:defRPr/>
            </a:pPr>
            <a:r>
              <a:rPr lang="en-US" sz="1800" i="1" kern="0" dirty="0">
                <a:latin typeface="Arial"/>
                <a:ea typeface="ＭＳ Ｐゴシック" pitchFamily="-111" charset="-128"/>
                <a:cs typeface="Arial"/>
              </a:rPr>
              <a:t>      </a:t>
            </a:r>
            <a:r>
              <a:rPr lang="en-US" sz="1800" b="0" i="1" kern="0" dirty="0">
                <a:latin typeface="Arial"/>
                <a:ea typeface="ＭＳ Ｐゴシック" pitchFamily="-111" charset="-128"/>
                <a:cs typeface="Arial"/>
              </a:rPr>
              <a:t>A static view of the log (ptidbglog, for example) is displayed on the screen</a:t>
            </a:r>
            <a:br>
              <a:rPr lang="en-US" sz="1800" b="0" i="1" kern="0" dirty="0">
                <a:latin typeface="Arial"/>
                <a:ea typeface="ＭＳ Ｐゴシック" pitchFamily="-111" charset="-128"/>
                <a:cs typeface="Arial"/>
              </a:rPr>
            </a:br>
            <a:endParaRPr lang="en-US" sz="1800" b="0" i="1"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Search the logs using the navigation buttons and text boxes</a:t>
            </a:r>
          </a:p>
        </p:txBody>
      </p:sp>
      <p:pic>
        <p:nvPicPr>
          <p:cNvPr id="142340" name="Picture 2">
            <a:extLst>
              <a:ext uri="{FF2B5EF4-FFF2-40B4-BE49-F238E27FC236}">
                <a16:creationId xmlns:a16="http://schemas.microsoft.com/office/drawing/2014/main" id="{5DA2CBD0-A77B-4087-8C01-F3422E158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575" y="877888"/>
            <a:ext cx="3744913"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1" name="Picture 3">
            <a:extLst>
              <a:ext uri="{FF2B5EF4-FFF2-40B4-BE49-F238E27FC236}">
                <a16:creationId xmlns:a16="http://schemas.microsoft.com/office/drawing/2014/main" id="{BB667FC7-6A41-4492-943E-42E6072B4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013" y="3154363"/>
            <a:ext cx="4046537"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B2FAD0-0458-4B6A-BB23-5BFD1AD71ECB}"/>
              </a:ext>
            </a:extLst>
          </p:cNvPr>
          <p:cNvSpPr>
            <a:spLocks noGrp="1"/>
          </p:cNvSpPr>
          <p:nvPr>
            <p:ph type="title"/>
          </p:nvPr>
        </p:nvSpPr>
        <p:spPr/>
        <p:txBody>
          <a:bodyPr/>
          <a:lstStyle/>
          <a:p>
            <a:pPr>
              <a:defRPr/>
            </a:pPr>
            <a:r>
              <a:rPr lang="en-US" dirty="0"/>
              <a:t>System Monitoring - Configuring Logs</a:t>
            </a:r>
          </a:p>
        </p:txBody>
      </p:sp>
      <p:sp>
        <p:nvSpPr>
          <p:cNvPr id="4" name="Text Placeholder 1">
            <a:extLst>
              <a:ext uri="{FF2B5EF4-FFF2-40B4-BE49-F238E27FC236}">
                <a16:creationId xmlns:a16="http://schemas.microsoft.com/office/drawing/2014/main" id="{558279CF-B4A6-4FF5-ABA0-DAE580996896}"/>
              </a:ext>
            </a:extLst>
          </p:cNvPr>
          <p:cNvSpPr txBox="1">
            <a:spLocks/>
          </p:cNvSpPr>
          <p:nvPr/>
        </p:nvSpPr>
        <p:spPr>
          <a:xfrm>
            <a:off x="209550" y="960438"/>
            <a:ext cx="8418513" cy="1620837"/>
          </a:xfrm>
          <a:prstGeom prst="rect">
            <a:avLst/>
          </a:prstGeom>
        </p:spPr>
        <p:txBody>
          <a:bodyPr/>
          <a:lstStyle/>
          <a:p>
            <a:pPr marL="342900" indent="-342900">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Log configuration utility allows you to: </a:t>
            </a:r>
          </a:p>
          <a:p>
            <a:pPr marL="800100" lvl="1" indent="-342900">
              <a:spcBef>
                <a:spcPct val="20000"/>
              </a:spcBef>
              <a:buClr>
                <a:srgbClr val="00B0F0"/>
              </a:buClr>
              <a:buFont typeface="Arial" pitchFamily="34" charset="0"/>
              <a:buChar char="−"/>
              <a:defRPr/>
            </a:pPr>
            <a:r>
              <a:rPr lang="en-US" sz="2000" kern="0" dirty="0">
                <a:latin typeface="Arial"/>
                <a:ea typeface="ＭＳ Ｐゴシック" pitchFamily="-111" charset="-128"/>
                <a:cs typeface="Arial"/>
              </a:rPr>
              <a:t>Forward certain logs such as system messages and security messages to a defined IP address</a:t>
            </a:r>
          </a:p>
          <a:p>
            <a:pPr marL="800100" lvl="1" indent="-342900">
              <a:spcBef>
                <a:spcPct val="20000"/>
              </a:spcBef>
              <a:buClr>
                <a:srgbClr val="00B0F0"/>
              </a:buClr>
              <a:buFont typeface="Arial" pitchFamily="34" charset="0"/>
              <a:buChar char="−"/>
              <a:defRPr/>
            </a:pPr>
            <a:r>
              <a:rPr lang="en-US" sz="2000" kern="0" dirty="0">
                <a:latin typeface="Arial"/>
                <a:ea typeface="ＭＳ Ｐゴシック" pitchFamily="-111" charset="-128"/>
                <a:cs typeface="Arial"/>
              </a:rPr>
              <a:t>Reset syslog configuration to default</a:t>
            </a:r>
          </a:p>
        </p:txBody>
      </p:sp>
      <p:pic>
        <p:nvPicPr>
          <p:cNvPr id="143364" name="Picture 2">
            <a:extLst>
              <a:ext uri="{FF2B5EF4-FFF2-40B4-BE49-F238E27FC236}">
                <a16:creationId xmlns:a16="http://schemas.microsoft.com/office/drawing/2014/main" id="{94777368-DB25-43A0-BC7E-E6347654E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2387600"/>
            <a:ext cx="5607050"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50468-24EE-4D8B-A59D-98277B68D893}"/>
              </a:ext>
            </a:extLst>
          </p:cNvPr>
          <p:cNvSpPr>
            <a:spLocks noGrp="1"/>
          </p:cNvSpPr>
          <p:nvPr>
            <p:ph type="title"/>
          </p:nvPr>
        </p:nvSpPr>
        <p:spPr/>
        <p:txBody>
          <a:bodyPr/>
          <a:lstStyle/>
          <a:p>
            <a:pPr>
              <a:defRPr/>
            </a:pPr>
            <a:r>
              <a:rPr lang="en-US" dirty="0"/>
              <a:t>System Monitoring - Retrieving Systems Files</a:t>
            </a:r>
          </a:p>
        </p:txBody>
      </p:sp>
      <p:sp>
        <p:nvSpPr>
          <p:cNvPr id="4" name="Rectangle 3">
            <a:extLst>
              <a:ext uri="{FF2B5EF4-FFF2-40B4-BE49-F238E27FC236}">
                <a16:creationId xmlns:a16="http://schemas.microsoft.com/office/drawing/2014/main" id="{06963B25-85E4-4D32-9C18-155FFEB4B46B}"/>
              </a:ext>
            </a:extLst>
          </p:cNvPr>
          <p:cNvSpPr txBox="1">
            <a:spLocks noChangeArrowheads="1"/>
          </p:cNvSpPr>
          <p:nvPr/>
        </p:nvSpPr>
        <p:spPr>
          <a:xfrm>
            <a:off x="60325" y="954088"/>
            <a:ext cx="4191000" cy="48006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Statistics, logs, temporary, and MIB files can be transferred to your PC though the Web UI</a:t>
            </a:r>
          </a:p>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From the Main Menu, click File Retrieval</a:t>
            </a:r>
          </a:p>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Click the required directory</a:t>
            </a:r>
          </a:p>
          <a:p>
            <a:pPr marL="742950" lvl="1" indent="-285750" eaLnBrk="1" hangingPunct="1">
              <a:spcBef>
                <a:spcPct val="20000"/>
              </a:spcBef>
              <a:buClr>
                <a:srgbClr val="0087D6"/>
              </a:buClr>
              <a:buFont typeface="Lucida Grande"/>
              <a:buChar char="–"/>
              <a:defRPr/>
            </a:pPr>
            <a:r>
              <a:rPr lang="en-US" sz="1800" b="0" i="1" kern="0" dirty="0">
                <a:latin typeface="Arial"/>
                <a:ea typeface="ＭＳ Ｐゴシック" pitchFamily="-111" charset="-128"/>
                <a:cs typeface="Arial"/>
              </a:rPr>
              <a:t>/var/logs</a:t>
            </a:r>
            <a:r>
              <a:rPr lang="en-US" sz="1800" b="0" kern="0" dirty="0">
                <a:latin typeface="Arial"/>
                <a:ea typeface="ＭＳ Ｐゴシック" pitchFamily="-111" charset="-128"/>
                <a:cs typeface="Arial"/>
              </a:rPr>
              <a:t> for Logs</a:t>
            </a:r>
            <a:endParaRPr lang="en-US" sz="1800" b="0" i="1" kern="0" dirty="0">
              <a:latin typeface="Arial"/>
              <a:ea typeface="ＭＳ Ｐゴシック" pitchFamily="-111" charset="-128"/>
              <a:cs typeface="Arial"/>
            </a:endParaRPr>
          </a:p>
          <a:p>
            <a:pPr marL="742950" lvl="1" indent="-285750" eaLnBrk="1" hangingPunct="1">
              <a:spcBef>
                <a:spcPct val="20000"/>
              </a:spcBef>
              <a:buClr>
                <a:srgbClr val="0087D6"/>
              </a:buClr>
              <a:buFont typeface="Lucida Grande"/>
              <a:buChar char="–"/>
              <a:defRPr/>
            </a:pPr>
            <a:r>
              <a:rPr lang="en-US" sz="1800" b="0" i="1" kern="0" dirty="0">
                <a:latin typeface="Arial"/>
                <a:ea typeface="ＭＳ Ｐゴシック" pitchFamily="-111" charset="-128"/>
                <a:cs typeface="Arial"/>
              </a:rPr>
              <a:t>/var/stats</a:t>
            </a:r>
            <a:r>
              <a:rPr lang="en-US" sz="1800" b="0" kern="0" dirty="0">
                <a:latin typeface="Arial"/>
                <a:ea typeface="ＭＳ Ｐゴシック" pitchFamily="-111" charset="-128"/>
                <a:cs typeface="Arial"/>
              </a:rPr>
              <a:t> for Statistics</a:t>
            </a:r>
          </a:p>
          <a:p>
            <a:pPr marL="742950" lvl="1" indent="-285750" eaLnBrk="1" hangingPunct="1">
              <a:spcBef>
                <a:spcPct val="20000"/>
              </a:spcBef>
              <a:buClr>
                <a:srgbClr val="0087D6"/>
              </a:buClr>
              <a:buFont typeface="Lucida Grande"/>
              <a:buChar char="–"/>
              <a:defRPr/>
            </a:pPr>
            <a:r>
              <a:rPr lang="en-US" sz="1800" b="0" i="1" kern="0" dirty="0">
                <a:latin typeface="Arial"/>
                <a:ea typeface="ＭＳ Ｐゴシック" pitchFamily="-111" charset="-128"/>
                <a:cs typeface="Arial"/>
              </a:rPr>
              <a:t>/tmp </a:t>
            </a:r>
            <a:r>
              <a:rPr lang="en-US" sz="1800" b="0" kern="0" dirty="0">
                <a:latin typeface="Arial"/>
                <a:ea typeface="ＭＳ Ｐゴシック" pitchFamily="-111" charset="-128"/>
                <a:cs typeface="Arial"/>
              </a:rPr>
              <a:t>for temporary files</a:t>
            </a:r>
            <a:endParaRPr lang="en-US" sz="1800" b="0" i="1" kern="0" dirty="0">
              <a:latin typeface="Arial"/>
              <a:ea typeface="ＭＳ Ｐゴシック" pitchFamily="-111" charset="-128"/>
              <a:cs typeface="Arial"/>
            </a:endParaRPr>
          </a:p>
          <a:p>
            <a:pPr marL="742950" lvl="1" indent="-285750" eaLnBrk="1" hangingPunct="1">
              <a:spcBef>
                <a:spcPct val="20000"/>
              </a:spcBef>
              <a:buClr>
                <a:srgbClr val="0087D6"/>
              </a:buClr>
              <a:buFont typeface="Lucida Grande"/>
              <a:buChar char="–"/>
              <a:defRPr/>
            </a:pPr>
            <a:r>
              <a:rPr lang="en-US" sz="1800" b="0" i="1" kern="0" dirty="0">
                <a:latin typeface="Arial"/>
                <a:ea typeface="ＭＳ Ｐゴシック" pitchFamily="-111" charset="-128"/>
                <a:cs typeface="Arial"/>
              </a:rPr>
              <a:t>/mibs</a:t>
            </a:r>
            <a:r>
              <a:rPr lang="en-US" sz="1800" b="0" kern="0" dirty="0">
                <a:latin typeface="Arial"/>
                <a:ea typeface="ＭＳ Ｐゴシック" pitchFamily="-111" charset="-128"/>
                <a:cs typeface="Arial"/>
              </a:rPr>
              <a:t> for local MIB files</a:t>
            </a:r>
          </a:p>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Click the required file</a:t>
            </a:r>
          </a:p>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Open or Save the file to your PC</a:t>
            </a:r>
          </a:p>
        </p:txBody>
      </p:sp>
      <p:pic>
        <p:nvPicPr>
          <p:cNvPr id="144388" name="Picture 2">
            <a:extLst>
              <a:ext uri="{FF2B5EF4-FFF2-40B4-BE49-F238E27FC236}">
                <a16:creationId xmlns:a16="http://schemas.microsoft.com/office/drawing/2014/main" id="{C8BF1D18-0BEA-4C47-AEC2-E0271CC94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013" y="1349375"/>
            <a:ext cx="5032375"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F1EDB9-C01E-4543-A8F5-A18F7AE016EE}"/>
              </a:ext>
            </a:extLst>
          </p:cNvPr>
          <p:cNvSpPr>
            <a:spLocks noGrp="1"/>
          </p:cNvSpPr>
          <p:nvPr>
            <p:ph type="title"/>
          </p:nvPr>
        </p:nvSpPr>
        <p:spPr/>
        <p:txBody>
          <a:bodyPr/>
          <a:lstStyle/>
          <a:p>
            <a:pPr>
              <a:defRPr/>
            </a:pPr>
            <a:r>
              <a:rPr lang="en-US" dirty="0"/>
              <a:t>DSC System Capacity</a:t>
            </a:r>
          </a:p>
        </p:txBody>
      </p:sp>
      <p:sp>
        <p:nvSpPr>
          <p:cNvPr id="23555" name="Content Placeholder 1">
            <a:extLst>
              <a:ext uri="{FF2B5EF4-FFF2-40B4-BE49-F238E27FC236}">
                <a16:creationId xmlns:a16="http://schemas.microsoft.com/office/drawing/2014/main" id="{1BD22B2E-AD70-4AF4-8DD4-12C91FA0F01A}"/>
              </a:ext>
            </a:extLst>
          </p:cNvPr>
          <p:cNvSpPr>
            <a:spLocks noGrp="1" noChangeArrowheads="1"/>
          </p:cNvSpPr>
          <p:nvPr>
            <p:ph sz="quarter" idx="12"/>
          </p:nvPr>
        </p:nvSpPr>
        <p:spPr>
          <a:xfrm>
            <a:off x="706438" y="950913"/>
            <a:ext cx="7924800" cy="920750"/>
          </a:xfrm>
        </p:spPr>
        <p:txBody>
          <a:bodyPr/>
          <a:lstStyle/>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As of version 16.0.0</a:t>
            </a:r>
          </a:p>
        </p:txBody>
      </p:sp>
      <p:graphicFrame>
        <p:nvGraphicFramePr>
          <p:cNvPr id="2" name="Table 1">
            <a:extLst>
              <a:ext uri="{FF2B5EF4-FFF2-40B4-BE49-F238E27FC236}">
                <a16:creationId xmlns:a16="http://schemas.microsoft.com/office/drawing/2014/main" id="{216E7E1E-A401-4539-A8F6-9E3533030946}"/>
              </a:ext>
            </a:extLst>
          </p:cNvPr>
          <p:cNvGraphicFramePr>
            <a:graphicFrameLocks noGrp="1"/>
          </p:cNvGraphicFramePr>
          <p:nvPr/>
        </p:nvGraphicFramePr>
        <p:xfrm>
          <a:off x="1998663" y="1479550"/>
          <a:ext cx="5340351" cy="4533900"/>
        </p:xfrm>
        <a:graphic>
          <a:graphicData uri="http://schemas.openxmlformats.org/drawingml/2006/table">
            <a:tbl>
              <a:tblPr/>
              <a:tblGrid>
                <a:gridCol w="1780117">
                  <a:extLst>
                    <a:ext uri="{9D8B030D-6E8A-4147-A177-3AD203B41FA5}">
                      <a16:colId xmlns:a16="http://schemas.microsoft.com/office/drawing/2014/main" val="836726064"/>
                    </a:ext>
                  </a:extLst>
                </a:gridCol>
                <a:gridCol w="1780117">
                  <a:extLst>
                    <a:ext uri="{9D8B030D-6E8A-4147-A177-3AD203B41FA5}">
                      <a16:colId xmlns:a16="http://schemas.microsoft.com/office/drawing/2014/main" val="1644782256"/>
                    </a:ext>
                  </a:extLst>
                </a:gridCol>
                <a:gridCol w="1780117">
                  <a:extLst>
                    <a:ext uri="{9D8B030D-6E8A-4147-A177-3AD203B41FA5}">
                      <a16:colId xmlns:a16="http://schemas.microsoft.com/office/drawing/2014/main" val="3979186352"/>
                    </a:ext>
                  </a:extLst>
                </a:gridCol>
              </a:tblGrid>
              <a:tr h="397833">
                <a:tc>
                  <a:txBody>
                    <a:bodyPr/>
                    <a:lstStyle/>
                    <a:p>
                      <a:pPr algn="l" fontAlgn="t"/>
                      <a:r>
                        <a:rPr lang="en-US" sz="1200" b="1" dirty="0">
                          <a:solidFill>
                            <a:srgbClr val="000000"/>
                          </a:solidFill>
                          <a:effectLst/>
                        </a:rPr>
                        <a:t>Item</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0F0"/>
                    </a:solidFill>
                  </a:tcPr>
                </a:tc>
                <a:tc>
                  <a:txBody>
                    <a:bodyPr/>
                    <a:lstStyle/>
                    <a:p>
                      <a:pPr algn="l" fontAlgn="t"/>
                      <a:r>
                        <a:rPr lang="en-US" sz="1200" b="1" dirty="0">
                          <a:solidFill>
                            <a:srgbClr val="000000"/>
                          </a:solidFill>
                          <a:effectLst/>
                        </a:rPr>
                        <a:t>DSC 8000</a:t>
                      </a:r>
                      <a:br>
                        <a:rPr lang="en-US" sz="1200" b="1" dirty="0">
                          <a:solidFill>
                            <a:srgbClr val="000000"/>
                          </a:solidFill>
                          <a:effectLst/>
                        </a:rPr>
                      </a:br>
                      <a:r>
                        <a:rPr lang="en-US" sz="1200" b="1" dirty="0">
                          <a:solidFill>
                            <a:srgbClr val="000000"/>
                          </a:solidFill>
                          <a:effectLst/>
                        </a:rPr>
                        <a:t>(four shelves)</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0F0"/>
                    </a:solidFill>
                  </a:tcPr>
                </a:tc>
                <a:tc>
                  <a:txBody>
                    <a:bodyPr/>
                    <a:lstStyle/>
                    <a:p>
                      <a:pPr algn="l" fontAlgn="t"/>
                      <a:r>
                        <a:rPr lang="en-US" sz="1200" b="1" dirty="0">
                          <a:solidFill>
                            <a:srgbClr val="000000"/>
                          </a:solidFill>
                          <a:effectLst/>
                        </a:rPr>
                        <a:t>DSC 8000</a:t>
                      </a:r>
                      <a:br>
                        <a:rPr lang="en-US" sz="1200" b="1" dirty="0">
                          <a:solidFill>
                            <a:srgbClr val="000000"/>
                          </a:solidFill>
                          <a:effectLst/>
                        </a:rPr>
                      </a:br>
                      <a:r>
                        <a:rPr lang="en-US" sz="1200" b="1" dirty="0">
                          <a:solidFill>
                            <a:srgbClr val="000000"/>
                          </a:solidFill>
                          <a:effectLst/>
                        </a:rPr>
                        <a:t>(single shelf)</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0F0"/>
                    </a:solidFill>
                  </a:tcPr>
                </a:tc>
                <a:extLst>
                  <a:ext uri="{0D108BD9-81ED-4DB2-BD59-A6C34878D82A}">
                    <a16:rowId xmlns:a16="http://schemas.microsoft.com/office/drawing/2014/main" val="4280548740"/>
                  </a:ext>
                </a:extLst>
              </a:tr>
              <a:tr h="153973">
                <a:tc gridSpan="3">
                  <a:txBody>
                    <a:bodyPr/>
                    <a:lstStyle/>
                    <a:p>
                      <a:pPr algn="l" fontAlgn="t"/>
                      <a:r>
                        <a:rPr lang="en-US" sz="800" b="1">
                          <a:effectLst/>
                        </a:rPr>
                        <a:t>SS7 Link Capacity (Logical)</a:t>
                      </a:r>
                      <a:endParaRPr lang="en-US" sz="800">
                        <a:effectLst/>
                      </a:endParaRP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0787125"/>
                  </a:ext>
                </a:extLst>
              </a:tr>
              <a:tr h="153973">
                <a:tc>
                  <a:txBody>
                    <a:bodyPr/>
                    <a:lstStyle/>
                    <a:p>
                      <a:pPr algn="l" fontAlgn="t"/>
                      <a:r>
                        <a:rPr lang="en-US" sz="800">
                          <a:effectLst/>
                        </a:rPr>
                        <a:t>Low-speed Links per system</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4,096 limit for all links combined</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1,008</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48535620"/>
                  </a:ext>
                </a:extLst>
              </a:tr>
              <a:tr h="153973">
                <a:tc>
                  <a:txBody>
                    <a:bodyPr/>
                    <a:lstStyle/>
                    <a:p>
                      <a:pPr algn="l" fontAlgn="t"/>
                      <a:r>
                        <a:rPr lang="en-US" sz="800">
                          <a:effectLst/>
                        </a:rPr>
                        <a:t>ATM QSAAL HSL per system</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280</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56</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57400787"/>
                  </a:ext>
                </a:extLst>
              </a:tr>
              <a:tr h="275903">
                <a:tc>
                  <a:txBody>
                    <a:bodyPr/>
                    <a:lstStyle/>
                    <a:p>
                      <a:pPr algn="l" fontAlgn="t"/>
                      <a:r>
                        <a:rPr lang="en-US" sz="800">
                          <a:effectLst/>
                        </a:rPr>
                        <a:t>Unchannelized Annex A HSL per system</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160</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32</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87780198"/>
                  </a:ext>
                </a:extLst>
              </a:tr>
              <a:tr h="153973">
                <a:tc>
                  <a:txBody>
                    <a:bodyPr/>
                    <a:lstStyle/>
                    <a:p>
                      <a:pPr algn="l" fontAlgn="t"/>
                      <a:r>
                        <a:rPr lang="en-US" sz="800">
                          <a:effectLst/>
                        </a:rPr>
                        <a:t>Low-speed Links per I/O Card</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126</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126</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11226014"/>
                  </a:ext>
                </a:extLst>
              </a:tr>
              <a:tr h="153973">
                <a:tc>
                  <a:txBody>
                    <a:bodyPr/>
                    <a:lstStyle/>
                    <a:p>
                      <a:pPr algn="l" fontAlgn="t"/>
                      <a:r>
                        <a:rPr lang="en-US" sz="800">
                          <a:effectLst/>
                        </a:rPr>
                        <a:t>ATM QSAAL HSL per I/O Card</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7</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7</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18131518"/>
                  </a:ext>
                </a:extLst>
              </a:tr>
              <a:tr h="275903">
                <a:tc>
                  <a:txBody>
                    <a:bodyPr/>
                    <a:lstStyle/>
                    <a:p>
                      <a:pPr algn="l" fontAlgn="t"/>
                      <a:r>
                        <a:rPr lang="en-US" sz="800">
                          <a:effectLst/>
                        </a:rPr>
                        <a:t>Unchannelized Annex A HSL per I/O Card</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4</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4</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33657234"/>
                  </a:ext>
                </a:extLst>
              </a:tr>
              <a:tr h="275903">
                <a:tc>
                  <a:txBody>
                    <a:bodyPr/>
                    <a:lstStyle/>
                    <a:p>
                      <a:pPr algn="l" fontAlgn="t"/>
                      <a:r>
                        <a:rPr lang="sv-SE" sz="800" dirty="0">
                          <a:effectLst/>
                        </a:rPr>
                        <a:t>SIGTRAN M2PA Links per System</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800">
                          <a:effectLst/>
                        </a:rPr>
                        <a:t>4,096 limit for all links combined</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800">
                          <a:effectLst/>
                        </a:rPr>
                        <a:t>At most 250 SCTP Associations per Routing CPU or VM</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22429794"/>
                  </a:ext>
                </a:extLst>
              </a:tr>
              <a:tr h="275903">
                <a:tc>
                  <a:txBody>
                    <a:bodyPr/>
                    <a:lstStyle/>
                    <a:p>
                      <a:pPr algn="l" fontAlgn="t"/>
                      <a:r>
                        <a:rPr lang="en-US" sz="800">
                          <a:effectLst/>
                        </a:rPr>
                        <a:t>SIGTRAN SUA/M3UA Associations</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3,000</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800">
                          <a:effectLst/>
                        </a:rPr>
                        <a:t>At most 250 SCTP Associations per Routing CPU or VM</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53700661"/>
                  </a:ext>
                </a:extLst>
              </a:tr>
              <a:tr h="153973">
                <a:tc gridSpan="3">
                  <a:txBody>
                    <a:bodyPr/>
                    <a:lstStyle/>
                    <a:p>
                      <a:pPr algn="l" fontAlgn="t"/>
                      <a:r>
                        <a:rPr lang="en-US" sz="800" b="1">
                          <a:effectLst/>
                        </a:rPr>
                        <a:t>Physical TMD Interfaces</a:t>
                      </a:r>
                      <a:endParaRPr lang="en-US" sz="800">
                        <a:effectLst/>
                      </a:endParaRP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5210629"/>
                  </a:ext>
                </a:extLst>
              </a:tr>
              <a:tr h="153973">
                <a:tc>
                  <a:txBody>
                    <a:bodyPr/>
                    <a:lstStyle/>
                    <a:p>
                      <a:pPr algn="l" fontAlgn="t"/>
                      <a:r>
                        <a:rPr lang="en-US" sz="800">
                          <a:effectLst/>
                        </a:rPr>
                        <a:t>I/O Cards per System</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44</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8</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19768093"/>
                  </a:ext>
                </a:extLst>
              </a:tr>
              <a:tr h="153973">
                <a:tc>
                  <a:txBody>
                    <a:bodyPr/>
                    <a:lstStyle/>
                    <a:p>
                      <a:pPr algn="l" fontAlgn="t"/>
                      <a:r>
                        <a:rPr lang="en-US" sz="800">
                          <a:effectLst/>
                        </a:rPr>
                        <a:t>T1/E1 Ports per I/O Card</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8</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8</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17750337"/>
                  </a:ext>
                </a:extLst>
              </a:tr>
              <a:tr h="153973">
                <a:tc gridSpan="3">
                  <a:txBody>
                    <a:bodyPr/>
                    <a:lstStyle/>
                    <a:p>
                      <a:pPr algn="l" fontAlgn="t"/>
                      <a:r>
                        <a:rPr lang="en-US" sz="800" b="1">
                          <a:effectLst/>
                        </a:rPr>
                        <a:t>Other SS7 Limits</a:t>
                      </a:r>
                      <a:endParaRPr lang="en-US" sz="800">
                        <a:effectLst/>
                      </a:endParaRP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99009399"/>
                  </a:ext>
                </a:extLst>
              </a:tr>
              <a:tr h="153973">
                <a:tc>
                  <a:txBody>
                    <a:bodyPr/>
                    <a:lstStyle/>
                    <a:p>
                      <a:pPr algn="l" fontAlgn="t"/>
                      <a:r>
                        <a:rPr lang="en-US" sz="800">
                          <a:solidFill>
                            <a:srgbClr val="000000"/>
                          </a:solidFill>
                          <a:effectLst/>
                        </a:rPr>
                        <a:t>Linksets per system</a:t>
                      </a:r>
                      <a:endParaRPr lang="en-US" sz="800">
                        <a:effectLst/>
                      </a:endParaRP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solidFill>
                            <a:srgbClr val="00FF00"/>
                          </a:solidFill>
                          <a:effectLst/>
                        </a:rPr>
                        <a:t> </a:t>
                      </a:r>
                      <a:r>
                        <a:rPr lang="en-US" sz="800">
                          <a:effectLst/>
                        </a:rPr>
                        <a:t>4,096</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solidFill>
                            <a:srgbClr val="000000"/>
                          </a:solidFill>
                          <a:effectLst/>
                        </a:rPr>
                        <a:t>4,096</a:t>
                      </a:r>
                      <a:endParaRPr lang="en-US" sz="800">
                        <a:effectLst/>
                      </a:endParaRP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58714799"/>
                  </a:ext>
                </a:extLst>
              </a:tr>
              <a:tr h="153973">
                <a:tc>
                  <a:txBody>
                    <a:bodyPr/>
                    <a:lstStyle/>
                    <a:p>
                      <a:pPr algn="l" fontAlgn="t"/>
                      <a:r>
                        <a:rPr lang="en-US" sz="800">
                          <a:effectLst/>
                        </a:rPr>
                        <a:t>Routesets</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4,096</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4,096</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60858457"/>
                  </a:ext>
                </a:extLst>
              </a:tr>
              <a:tr h="153973">
                <a:tc>
                  <a:txBody>
                    <a:bodyPr/>
                    <a:lstStyle/>
                    <a:p>
                      <a:pPr algn="l" fontAlgn="t"/>
                      <a:r>
                        <a:rPr lang="en-US" sz="800">
                          <a:effectLst/>
                        </a:rPr>
                        <a:t>Routes per Routeset</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8</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8</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41477345"/>
                  </a:ext>
                </a:extLst>
              </a:tr>
              <a:tr h="153973">
                <a:tc>
                  <a:txBody>
                    <a:bodyPr/>
                    <a:lstStyle/>
                    <a:p>
                      <a:pPr algn="l" fontAlgn="t"/>
                      <a:r>
                        <a:rPr lang="en-US" sz="800">
                          <a:effectLst/>
                        </a:rPr>
                        <a:t>Routes per System</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24,000</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24,000</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22787078"/>
                  </a:ext>
                </a:extLst>
              </a:tr>
              <a:tr h="153973">
                <a:tc>
                  <a:txBody>
                    <a:bodyPr/>
                    <a:lstStyle/>
                    <a:p>
                      <a:pPr algn="l" fontAlgn="t"/>
                      <a:r>
                        <a:rPr lang="en-US" sz="800">
                          <a:effectLst/>
                        </a:rPr>
                        <a:t>Virtual Point Codes</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4,500</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4,500</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07357486"/>
                  </a:ext>
                </a:extLst>
              </a:tr>
              <a:tr h="153973">
                <a:tc>
                  <a:txBody>
                    <a:bodyPr/>
                    <a:lstStyle/>
                    <a:p>
                      <a:pPr algn="l" fontAlgn="t"/>
                      <a:r>
                        <a:rPr lang="en-US" sz="800">
                          <a:effectLst/>
                        </a:rPr>
                        <a:t>Network Appearances</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32</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32</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9591943"/>
                  </a:ext>
                </a:extLst>
              </a:tr>
              <a:tr h="153973">
                <a:tc>
                  <a:txBody>
                    <a:bodyPr/>
                    <a:lstStyle/>
                    <a:p>
                      <a:pPr algn="l" fontAlgn="t"/>
                      <a:r>
                        <a:rPr lang="en-US" sz="800">
                          <a:effectLst/>
                        </a:rPr>
                        <a:t>ASP Routing Keys</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1,024</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1,024</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35488859"/>
                  </a:ext>
                </a:extLst>
              </a:tr>
              <a:tr h="153973">
                <a:tc>
                  <a:txBody>
                    <a:bodyPr/>
                    <a:lstStyle/>
                    <a:p>
                      <a:pPr algn="l" fontAlgn="t"/>
                      <a:r>
                        <a:rPr lang="en-US" sz="800">
                          <a:effectLst/>
                        </a:rPr>
                        <a:t>Gateway Screening Records</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20,000</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20,000</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77741464"/>
                  </a:ext>
                </a:extLst>
              </a:tr>
              <a:tr h="260941">
                <a:tc>
                  <a:txBody>
                    <a:bodyPr/>
                    <a:lstStyle/>
                    <a:p>
                      <a:pPr algn="l" fontAlgn="t"/>
                      <a:r>
                        <a:rPr lang="en-US" sz="800">
                          <a:effectLst/>
                        </a:rPr>
                        <a:t>SCTP Associations per Routing CPU</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250</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250</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8247752"/>
                  </a:ext>
                </a:extLst>
              </a:tr>
              <a:tr h="153973">
                <a:tc>
                  <a:txBody>
                    <a:bodyPr/>
                    <a:lstStyle/>
                    <a:p>
                      <a:pPr algn="l" fontAlgn="t"/>
                      <a:r>
                        <a:rPr lang="en-US" sz="800">
                          <a:effectLst/>
                        </a:rPr>
                        <a:t>Management CPUs</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a:effectLst/>
                        </a:rPr>
                        <a:t>2</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r" fontAlgn="t"/>
                      <a:r>
                        <a:rPr lang="en-US" sz="800" dirty="0">
                          <a:effectLst/>
                        </a:rPr>
                        <a:t>2</a:t>
                      </a:r>
                    </a:p>
                  </a:txBody>
                  <a:tcPr marL="22887" marR="22887" marT="16021" marB="16021">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60344805"/>
                  </a:ext>
                </a:extLst>
              </a:tr>
            </a:tbl>
          </a:graphicData>
        </a:graphic>
      </p:graphicFrame>
    </p:spTree>
  </p:cSld>
  <p:clrMapOvr>
    <a:masterClrMapping/>
  </p:clrMapOvr>
  <p:transition>
    <p:strips dir="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35AE2-2CB1-46F8-A032-D90197FB676A}"/>
              </a:ext>
            </a:extLst>
          </p:cNvPr>
          <p:cNvSpPr>
            <a:spLocks noGrp="1"/>
          </p:cNvSpPr>
          <p:nvPr>
            <p:ph type="title"/>
          </p:nvPr>
        </p:nvSpPr>
        <p:spPr/>
        <p:txBody>
          <a:bodyPr/>
          <a:lstStyle/>
          <a:p>
            <a:pPr>
              <a:defRPr/>
            </a:pPr>
            <a:r>
              <a:rPr lang="en-US" dirty="0"/>
              <a:t>System Monitoring - Integrated Monitoring Feed</a:t>
            </a:r>
          </a:p>
        </p:txBody>
      </p:sp>
      <p:sp>
        <p:nvSpPr>
          <p:cNvPr id="4" name="Text Placeholder 1">
            <a:extLst>
              <a:ext uri="{FF2B5EF4-FFF2-40B4-BE49-F238E27FC236}">
                <a16:creationId xmlns:a16="http://schemas.microsoft.com/office/drawing/2014/main" id="{606B6627-7FE8-4ED6-8EA2-42C5FDDE1679}"/>
              </a:ext>
            </a:extLst>
          </p:cNvPr>
          <p:cNvSpPr>
            <a:spLocks noGrp="1"/>
          </p:cNvSpPr>
          <p:nvPr>
            <p:ph idx="4294967295"/>
          </p:nvPr>
        </p:nvSpPr>
        <p:spPr>
          <a:xfrm>
            <a:off x="409575" y="992188"/>
            <a:ext cx="8229600" cy="5106987"/>
          </a:xfrm>
        </p:spPr>
        <p:txBody>
          <a:bodyPr>
            <a:normAutofit lnSpcReduction="10000"/>
          </a:bodyPr>
          <a:lstStyle/>
          <a:p>
            <a:pPr>
              <a:defRPr/>
            </a:pPr>
            <a:r>
              <a:rPr lang="en-US" sz="2400" dirty="0"/>
              <a:t>Duplicates traffic to external monitoring application (probe)</a:t>
            </a:r>
          </a:p>
          <a:p>
            <a:pPr>
              <a:defRPr/>
            </a:pPr>
            <a:r>
              <a:rPr lang="en-US" sz="2400" dirty="0"/>
              <a:t>Dedicated port BP2 (p19p1.6 and p19p2.7) on MCH Ethernet Switches</a:t>
            </a:r>
          </a:p>
          <a:p>
            <a:pPr>
              <a:defRPr/>
            </a:pPr>
            <a:r>
              <a:rPr lang="en-US" sz="2400" dirty="0"/>
              <a:t>Inbound and Outbound messages</a:t>
            </a:r>
          </a:p>
          <a:p>
            <a:pPr>
              <a:defRPr/>
            </a:pPr>
            <a:r>
              <a:rPr lang="en-US" sz="2400" dirty="0"/>
              <a:t>Provides </a:t>
            </a:r>
          </a:p>
          <a:p>
            <a:pPr lvl="1">
              <a:defRPr/>
            </a:pPr>
            <a:r>
              <a:rPr lang="en-US" sz="1800" dirty="0"/>
              <a:t>Time stamp (milliseconds)</a:t>
            </a:r>
          </a:p>
          <a:p>
            <a:pPr lvl="1">
              <a:defRPr/>
            </a:pPr>
            <a:r>
              <a:rPr lang="en-US" sz="1800" dirty="0"/>
              <a:t>Sequence Number</a:t>
            </a:r>
          </a:p>
          <a:p>
            <a:pPr lvl="1">
              <a:defRPr/>
            </a:pPr>
            <a:r>
              <a:rPr lang="en-US" sz="1800" dirty="0"/>
              <a:t>DSC Node ID</a:t>
            </a:r>
          </a:p>
          <a:p>
            <a:pPr lvl="1">
              <a:defRPr/>
            </a:pPr>
            <a:r>
              <a:rPr lang="en-US" sz="1800" dirty="0"/>
              <a:t>ADN Connection ID</a:t>
            </a:r>
          </a:p>
          <a:p>
            <a:pPr lvl="1">
              <a:defRPr/>
            </a:pPr>
            <a:r>
              <a:rPr lang="en-US" sz="1800" dirty="0"/>
              <a:t>Message Direction (Inbound/Outbound)</a:t>
            </a:r>
          </a:p>
          <a:p>
            <a:pPr lvl="1">
              <a:defRPr/>
            </a:pPr>
            <a:r>
              <a:rPr lang="en-US" sz="1800" dirty="0"/>
              <a:t>Link Media Type (DIAMETER)</a:t>
            </a:r>
          </a:p>
          <a:p>
            <a:pPr lvl="1">
              <a:defRPr/>
            </a:pPr>
            <a:r>
              <a:rPr lang="en-US" sz="1800" dirty="0"/>
              <a:t>Instance ID</a:t>
            </a:r>
          </a:p>
          <a:p>
            <a:pPr lvl="1">
              <a:defRPr/>
            </a:pPr>
            <a:r>
              <a:rPr lang="en-US" sz="1800" dirty="0"/>
              <a:t>Payload length of the diameter message</a:t>
            </a:r>
          </a:p>
          <a:p>
            <a:pPr lvl="1">
              <a:defRPr/>
            </a:pPr>
            <a:r>
              <a:rPr lang="en-US" sz="1800" dirty="0"/>
              <a:t>Actual Diameter Message</a:t>
            </a:r>
          </a:p>
          <a:p>
            <a:pPr lvl="1">
              <a:buFont typeface="Lucida Grande"/>
              <a:buNone/>
              <a:defRPr/>
            </a:pPr>
            <a:endParaRPr lang="en-US" sz="1600" dirty="0"/>
          </a:p>
        </p:txBody>
      </p:sp>
    </p:spTree>
  </p:cSld>
  <p:clrMapOvr>
    <a:masterClrMapping/>
  </p:clrMapOvr>
  <p:transition>
    <p:strips dir="ru"/>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B661E-7FA4-4C86-89E0-1BFC9005BF30}"/>
              </a:ext>
            </a:extLst>
          </p:cNvPr>
          <p:cNvSpPr>
            <a:spLocks noGrp="1"/>
          </p:cNvSpPr>
          <p:nvPr>
            <p:ph type="title"/>
          </p:nvPr>
        </p:nvSpPr>
        <p:spPr/>
        <p:txBody>
          <a:bodyPr/>
          <a:lstStyle/>
          <a:p>
            <a:pPr>
              <a:defRPr/>
            </a:pPr>
            <a:r>
              <a:rPr lang="en-US" dirty="0"/>
              <a:t>System Monitoring – Wireshark IMF</a:t>
            </a:r>
          </a:p>
        </p:txBody>
      </p:sp>
      <p:sp>
        <p:nvSpPr>
          <p:cNvPr id="155651" name="Content Placeholder 1">
            <a:extLst>
              <a:ext uri="{FF2B5EF4-FFF2-40B4-BE49-F238E27FC236}">
                <a16:creationId xmlns:a16="http://schemas.microsoft.com/office/drawing/2014/main" id="{F9FAE032-19CE-4A85-B05F-8F42D3FDC217}"/>
              </a:ext>
            </a:extLst>
          </p:cNvPr>
          <p:cNvSpPr>
            <a:spLocks noGrp="1" noChangeArrowheads="1"/>
          </p:cNvSpPr>
          <p:nvPr>
            <p:ph idx="4294967295"/>
          </p:nvPr>
        </p:nvSpPr>
        <p:spPr>
          <a:xfrm>
            <a:off x="427038" y="939800"/>
            <a:ext cx="8448675" cy="4838700"/>
          </a:xfrm>
        </p:spPr>
        <p:txBody>
          <a:bodyPr/>
          <a:lstStyle/>
          <a:p>
            <a:pPr>
              <a:defRPr/>
            </a:pPr>
            <a:r>
              <a:rPr lang="en-US" altLang="en-US" sz="2000" dirty="0">
                <a:latin typeface="Arial" panose="020B0604020202020204" pitchFamily="34" charset="0"/>
                <a:ea typeface="ＭＳ Ｐゴシック" panose="020B0600070205080204" pitchFamily="34" charset="-128"/>
                <a:cs typeface="Arial" panose="020B0604020202020204" pitchFamily="34" charset="0"/>
              </a:rPr>
              <a:t>You can capture MSU packets to a </a:t>
            </a:r>
            <a:r>
              <a:rPr lang="en-US" altLang="en-US" sz="2000" dirty="0" err="1">
                <a:latin typeface="Arial" panose="020B0604020202020204" pitchFamily="34" charset="0"/>
                <a:ea typeface="ＭＳ Ｐゴシック" panose="020B0600070205080204" pitchFamily="34" charset="-128"/>
                <a:cs typeface="Arial" panose="020B0604020202020204" pitchFamily="34" charset="0"/>
              </a:rPr>
              <a:t>pcap</a:t>
            </a:r>
            <a:r>
              <a:rPr lang="en-US" altLang="en-US" sz="2000" dirty="0">
                <a:latin typeface="Arial" panose="020B0604020202020204" pitchFamily="34" charset="0"/>
                <a:ea typeface="ＭＳ Ｐゴシック" panose="020B0600070205080204" pitchFamily="34" charset="-128"/>
                <a:cs typeface="Arial" panose="020B0604020202020204" pitchFamily="34" charset="0"/>
              </a:rPr>
              <a:t> file using the and use the Wireshark network protocol analyzer to examine a fully decoded IMF packet.  The packets are DSC tagged specific. </a:t>
            </a:r>
          </a:p>
          <a:p>
            <a:pPr>
              <a:defRPr/>
            </a:pPr>
            <a:r>
              <a:rPr lang="en-US" altLang="en-US" sz="2000" dirty="0">
                <a:latin typeface="Arial" panose="020B0604020202020204" pitchFamily="34" charset="0"/>
                <a:ea typeface="ＭＳ Ｐゴシック" panose="020B0600070205080204" pitchFamily="34" charset="-128"/>
                <a:cs typeface="Arial" panose="020B0604020202020204" pitchFamily="34" charset="0"/>
              </a:rPr>
              <a:t>The plugins are located in the File Retrieval /plugins menu under the System heading from the CMU.</a:t>
            </a:r>
          </a:p>
          <a:p>
            <a:pPr marL="0" indent="0">
              <a:buFont typeface="Wingdings" panose="05000000000000000000" pitchFamily="2" charset="2"/>
              <a:buNone/>
              <a:defRPr/>
            </a:pPr>
            <a:r>
              <a:rPr lang="en-US" altLang="en-US" sz="2000" dirty="0">
                <a:latin typeface="Arial" panose="020B0604020202020204" pitchFamily="34" charset="0"/>
                <a:ea typeface="ＭＳ Ｐゴシック" panose="020B0600070205080204" pitchFamily="34" charset="-128"/>
                <a:cs typeface="Arial" panose="020B0604020202020204" pitchFamily="34" charset="0"/>
              </a:rPr>
              <a:t>Example Decode</a:t>
            </a:r>
          </a:p>
          <a:p>
            <a:pPr marL="0" indent="0">
              <a:buFont typeface="Wingdings" panose="05000000000000000000" pitchFamily="2" charset="2"/>
              <a:buNone/>
              <a:defRPr/>
            </a:pPr>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146436" name="Picture 1">
            <a:extLst>
              <a:ext uri="{FF2B5EF4-FFF2-40B4-BE49-F238E27FC236}">
                <a16:creationId xmlns:a16="http://schemas.microsoft.com/office/drawing/2014/main" id="{75D261AB-191F-4DA8-ACF1-98F090F7F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025" y="2690813"/>
            <a:ext cx="4008438"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Content Placeholder 1">
            <a:extLst>
              <a:ext uri="{FF2B5EF4-FFF2-40B4-BE49-F238E27FC236}">
                <a16:creationId xmlns:a16="http://schemas.microsoft.com/office/drawing/2014/main" id="{F99CB30E-FA7D-4131-83D3-C68D4E91E568}"/>
              </a:ext>
            </a:extLst>
          </p:cNvPr>
          <p:cNvSpPr>
            <a:spLocks noGrp="1" noChangeArrowheads="1"/>
          </p:cNvSpPr>
          <p:nvPr>
            <p:ph sz="quarter" idx="12"/>
          </p:nvPr>
        </p:nvSpPr>
        <p:spPr>
          <a:xfrm>
            <a:off x="714375" y="1081088"/>
            <a:ext cx="7924800" cy="4743450"/>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IMF Captures are enabled at the Linkset, SG and Diameter ADN configuration levels.  Only IMF Support set to ENALBED is relayed to the capture function.</a:t>
            </a:r>
          </a:p>
        </p:txBody>
      </p:sp>
      <p:sp>
        <p:nvSpPr>
          <p:cNvPr id="3" name="Title 2">
            <a:extLst>
              <a:ext uri="{FF2B5EF4-FFF2-40B4-BE49-F238E27FC236}">
                <a16:creationId xmlns:a16="http://schemas.microsoft.com/office/drawing/2014/main" id="{653D510B-E0E5-4EF9-9460-9A4061085648}"/>
              </a:ext>
            </a:extLst>
          </p:cNvPr>
          <p:cNvSpPr>
            <a:spLocks noGrp="1"/>
          </p:cNvSpPr>
          <p:nvPr>
            <p:ph type="title"/>
          </p:nvPr>
        </p:nvSpPr>
        <p:spPr/>
        <p:txBody>
          <a:bodyPr/>
          <a:lstStyle/>
          <a:p>
            <a:pPr>
              <a:defRPr/>
            </a:pPr>
            <a:r>
              <a:rPr lang="en-US" dirty="0"/>
              <a:t>System Monitoring – Wireshark IMF</a:t>
            </a:r>
          </a:p>
        </p:txBody>
      </p:sp>
      <p:pic>
        <p:nvPicPr>
          <p:cNvPr id="147460" name="Picture 3">
            <a:extLst>
              <a:ext uri="{FF2B5EF4-FFF2-40B4-BE49-F238E27FC236}">
                <a16:creationId xmlns:a16="http://schemas.microsoft.com/office/drawing/2014/main" id="{DF752AE1-F6E6-422E-BCBF-3044CC922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939" y="2083476"/>
            <a:ext cx="6022561" cy="39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Content Placeholder 1">
            <a:extLst>
              <a:ext uri="{FF2B5EF4-FFF2-40B4-BE49-F238E27FC236}">
                <a16:creationId xmlns:a16="http://schemas.microsoft.com/office/drawing/2014/main" id="{C7F9A2E5-9BE8-49CC-8673-81956537461C}"/>
              </a:ext>
            </a:extLst>
          </p:cNvPr>
          <p:cNvSpPr>
            <a:spLocks noGrp="1" noChangeArrowheads="1"/>
          </p:cNvSpPr>
          <p:nvPr>
            <p:ph sz="quarter" idx="12"/>
          </p:nvPr>
        </p:nvSpPr>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Once the IMF Support is set to ENABLD, the capture is started by triggering the IMF Capture function for the time internal configured, up to 600s per capture.</a:t>
            </a:r>
          </a:p>
        </p:txBody>
      </p:sp>
      <p:sp>
        <p:nvSpPr>
          <p:cNvPr id="3" name="Title 2">
            <a:extLst>
              <a:ext uri="{FF2B5EF4-FFF2-40B4-BE49-F238E27FC236}">
                <a16:creationId xmlns:a16="http://schemas.microsoft.com/office/drawing/2014/main" id="{E4F19F0B-7A12-45FD-B155-B120314BAC65}"/>
              </a:ext>
            </a:extLst>
          </p:cNvPr>
          <p:cNvSpPr>
            <a:spLocks noGrp="1"/>
          </p:cNvSpPr>
          <p:nvPr>
            <p:ph type="title"/>
          </p:nvPr>
        </p:nvSpPr>
        <p:spPr/>
        <p:txBody>
          <a:bodyPr/>
          <a:lstStyle/>
          <a:p>
            <a:pPr>
              <a:defRPr/>
            </a:pPr>
            <a:r>
              <a:rPr lang="en-US" dirty="0"/>
              <a:t>System Monitoring – Wireshark IMF</a:t>
            </a:r>
          </a:p>
        </p:txBody>
      </p:sp>
      <p:pic>
        <p:nvPicPr>
          <p:cNvPr id="148484" name="Picture 3">
            <a:extLst>
              <a:ext uri="{FF2B5EF4-FFF2-40B4-BE49-F238E27FC236}">
                <a16:creationId xmlns:a16="http://schemas.microsoft.com/office/drawing/2014/main" id="{4D834346-E719-4ADD-89B6-9B3B88ABF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2862263"/>
            <a:ext cx="587692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5823B6-D49C-4351-B30F-4B1DC6D6AFC8}"/>
              </a:ext>
            </a:extLst>
          </p:cNvPr>
          <p:cNvSpPr>
            <a:spLocks noGrp="1"/>
          </p:cNvSpPr>
          <p:nvPr>
            <p:ph type="title"/>
          </p:nvPr>
        </p:nvSpPr>
        <p:spPr/>
        <p:txBody>
          <a:bodyPr/>
          <a:lstStyle/>
          <a:p>
            <a:pPr>
              <a:defRPr/>
            </a:pPr>
            <a:r>
              <a:rPr lang="en-US" dirty="0"/>
              <a:t>System Monitoring - Configuring IMF IP</a:t>
            </a:r>
          </a:p>
        </p:txBody>
      </p:sp>
      <p:sp>
        <p:nvSpPr>
          <p:cNvPr id="4" name="Content Placeholder 1">
            <a:extLst>
              <a:ext uri="{FF2B5EF4-FFF2-40B4-BE49-F238E27FC236}">
                <a16:creationId xmlns:a16="http://schemas.microsoft.com/office/drawing/2014/main" id="{D7F2D2DE-C86A-451C-A0F5-C8A5778B10A6}"/>
              </a:ext>
            </a:extLst>
          </p:cNvPr>
          <p:cNvSpPr txBox="1">
            <a:spLocks/>
          </p:cNvSpPr>
          <p:nvPr/>
        </p:nvSpPr>
        <p:spPr>
          <a:xfrm>
            <a:off x="134938" y="1082675"/>
            <a:ext cx="4029075" cy="4754563"/>
          </a:xfrm>
          <a:prstGeom prst="rect">
            <a:avLst/>
          </a:prstGeom>
        </p:spPr>
        <p:txBody>
          <a:bodyPr>
            <a:normAutofit fontScale="70000" lnSpcReduction="20000"/>
          </a:bodyPr>
          <a:lstStyle/>
          <a:p>
            <a:pPr marL="342900" indent="-342900">
              <a:spcBef>
                <a:spcPct val="20000"/>
              </a:spcBef>
              <a:buClr>
                <a:srgbClr val="439539"/>
              </a:buClr>
              <a:buFont typeface="Wingdings" pitchFamily="2" charset="2"/>
              <a:buChar char="§"/>
              <a:defRPr/>
            </a:pPr>
            <a:r>
              <a:rPr lang="en-US" sz="2900" kern="0" dirty="0">
                <a:latin typeface="Arial"/>
                <a:ea typeface="ＭＳ Ｐゴシック" pitchFamily="-111" charset="-128"/>
                <a:cs typeface="Arial"/>
              </a:rPr>
              <a:t>The IMF packet capture can be stopped by either you or the IMF Capture Time attribute value</a:t>
            </a:r>
          </a:p>
          <a:p>
            <a:pPr marL="342900" lvl="2" indent="-342900">
              <a:spcBef>
                <a:spcPct val="20000"/>
              </a:spcBef>
              <a:buClr>
                <a:srgbClr val="439539"/>
              </a:buClr>
              <a:buFont typeface="Wingdings" pitchFamily="2" charset="2"/>
              <a:buChar char="§"/>
              <a:defRPr/>
            </a:pPr>
            <a:r>
              <a:rPr lang="en-US" sz="2900" kern="0" dirty="0">
                <a:latin typeface="Arial"/>
                <a:ea typeface="ＭＳ Ｐゴシック" pitchFamily="-111" charset="-128"/>
                <a:cs typeface="Arial"/>
              </a:rPr>
              <a:t>When the IMF Capture Probe is started, an alarm is raised (8402, Warning)</a:t>
            </a:r>
          </a:p>
          <a:p>
            <a:pPr marL="342900" lvl="2" indent="-342900">
              <a:spcBef>
                <a:spcPct val="20000"/>
              </a:spcBef>
              <a:buClr>
                <a:srgbClr val="439539"/>
              </a:buClr>
              <a:buFont typeface="Wingdings" pitchFamily="2" charset="2"/>
              <a:buChar char="§"/>
              <a:defRPr/>
            </a:pPr>
            <a:r>
              <a:rPr lang="en-US" sz="2900" kern="0" dirty="0">
                <a:latin typeface="Arial"/>
                <a:ea typeface="ＭＳ Ｐゴシック" pitchFamily="-111" charset="-128"/>
                <a:cs typeface="Arial"/>
              </a:rPr>
              <a:t> When the IMF Capture Probe is stopped the alarm is cleared (8403, Clear).</a:t>
            </a:r>
          </a:p>
          <a:p>
            <a:pPr marL="342900" indent="-342900">
              <a:spcBef>
                <a:spcPct val="20000"/>
              </a:spcBef>
              <a:buClr>
                <a:srgbClr val="439539"/>
              </a:buClr>
              <a:buFont typeface="Wingdings" pitchFamily="2" charset="2"/>
              <a:buChar char="§"/>
              <a:defRPr/>
            </a:pPr>
            <a:r>
              <a:rPr lang="en-US" sz="2900" kern="0" dirty="0">
                <a:latin typeface="Arial"/>
                <a:ea typeface="ＭＳ Ｐゴシック" pitchFamily="-111" charset="-128"/>
                <a:cs typeface="Arial"/>
              </a:rPr>
              <a:t> For detailed information about building and compiling a Wireshark plugin, see the Technical Note: </a:t>
            </a:r>
            <a:r>
              <a:rPr lang="en-US" sz="2900" i="1" kern="0" dirty="0">
                <a:latin typeface="Arial"/>
                <a:ea typeface="ＭＳ Ｐゴシック" pitchFamily="-111" charset="-128"/>
                <a:cs typeface="Arial"/>
              </a:rPr>
              <a:t>IMF Wireshark Decoding, 2012-03-28</a:t>
            </a:r>
          </a:p>
          <a:p>
            <a:pPr marL="342900" indent="-342900">
              <a:spcBef>
                <a:spcPct val="20000"/>
              </a:spcBef>
              <a:buClr>
                <a:srgbClr val="439539"/>
              </a:buClr>
              <a:buFont typeface="Wingdings" pitchFamily="2" charset="2"/>
              <a:buChar char="§"/>
              <a:defRPr/>
            </a:pPr>
            <a:endParaRPr lang="en-US" sz="2200" kern="0" dirty="0">
              <a:latin typeface="Arial"/>
              <a:ea typeface="ＭＳ Ｐゴシック" pitchFamily="-111" charset="-128"/>
              <a:cs typeface="Arial"/>
            </a:endParaRPr>
          </a:p>
        </p:txBody>
      </p:sp>
      <p:pic>
        <p:nvPicPr>
          <p:cNvPr id="149508" name="Picture 2">
            <a:extLst>
              <a:ext uri="{FF2B5EF4-FFF2-40B4-BE49-F238E27FC236}">
                <a16:creationId xmlns:a16="http://schemas.microsoft.com/office/drawing/2014/main" id="{CE09F530-6D59-4873-907B-2E0520428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438" y="1304925"/>
            <a:ext cx="4881562"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Content Placeholder 1">
            <a:extLst>
              <a:ext uri="{FF2B5EF4-FFF2-40B4-BE49-F238E27FC236}">
                <a16:creationId xmlns:a16="http://schemas.microsoft.com/office/drawing/2014/main" id="{5A7830D6-FF92-44E3-9EF6-B7EC4C6D64F0}"/>
              </a:ext>
            </a:extLst>
          </p:cNvPr>
          <p:cNvSpPr>
            <a:spLocks noGrp="1" noChangeArrowheads="1"/>
          </p:cNvSpPr>
          <p:nvPr>
            <p:ph sz="quarter" idx="12"/>
          </p:nvPr>
        </p:nvSpPr>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Once the capture is completed, you retrieve the pcap file from the File Retrieval menu. </a:t>
            </a:r>
          </a:p>
        </p:txBody>
      </p:sp>
      <p:sp>
        <p:nvSpPr>
          <p:cNvPr id="3" name="Title 2">
            <a:extLst>
              <a:ext uri="{FF2B5EF4-FFF2-40B4-BE49-F238E27FC236}">
                <a16:creationId xmlns:a16="http://schemas.microsoft.com/office/drawing/2014/main" id="{A06E6F9B-C5EA-42B1-A43E-43AB9E19625D}"/>
              </a:ext>
            </a:extLst>
          </p:cNvPr>
          <p:cNvSpPr>
            <a:spLocks noGrp="1"/>
          </p:cNvSpPr>
          <p:nvPr>
            <p:ph type="title"/>
          </p:nvPr>
        </p:nvSpPr>
        <p:spPr/>
        <p:txBody>
          <a:bodyPr/>
          <a:lstStyle/>
          <a:p>
            <a:pPr>
              <a:defRPr/>
            </a:pPr>
            <a:r>
              <a:rPr lang="en-US" dirty="0"/>
              <a:t>System Monitoring – Wireshark IMF</a:t>
            </a:r>
          </a:p>
        </p:txBody>
      </p:sp>
      <p:pic>
        <p:nvPicPr>
          <p:cNvPr id="150532" name="Picture 4">
            <a:extLst>
              <a:ext uri="{FF2B5EF4-FFF2-40B4-BE49-F238E27FC236}">
                <a16:creationId xmlns:a16="http://schemas.microsoft.com/office/drawing/2014/main" id="{AACDD708-F33D-44DE-A5C5-BFA39958F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738" y="2081213"/>
            <a:ext cx="6442075"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0EBE75-1838-4656-8154-F33FAF9555C5}"/>
              </a:ext>
            </a:extLst>
          </p:cNvPr>
          <p:cNvSpPr>
            <a:spLocks noGrp="1"/>
          </p:cNvSpPr>
          <p:nvPr>
            <p:ph type="title"/>
          </p:nvPr>
        </p:nvSpPr>
        <p:spPr/>
        <p:txBody>
          <a:bodyPr/>
          <a:lstStyle/>
          <a:p>
            <a:pPr>
              <a:defRPr/>
            </a:pPr>
            <a:r>
              <a:rPr lang="en-US" dirty="0"/>
              <a:t>System Monitoring - Configuring IMF IP</a:t>
            </a:r>
          </a:p>
        </p:txBody>
      </p:sp>
      <p:sp>
        <p:nvSpPr>
          <p:cNvPr id="4" name="Text Placeholder 3">
            <a:extLst>
              <a:ext uri="{FF2B5EF4-FFF2-40B4-BE49-F238E27FC236}">
                <a16:creationId xmlns:a16="http://schemas.microsoft.com/office/drawing/2014/main" id="{8E680224-1606-4FC2-BEDA-CC69F349F690}"/>
              </a:ext>
            </a:extLst>
          </p:cNvPr>
          <p:cNvSpPr txBox="1">
            <a:spLocks/>
          </p:cNvSpPr>
          <p:nvPr/>
        </p:nvSpPr>
        <p:spPr>
          <a:xfrm>
            <a:off x="200025" y="1071563"/>
            <a:ext cx="4191000" cy="4495800"/>
          </a:xfrm>
          <a:prstGeom prst="rect">
            <a:avLst/>
          </a:prstGeom>
        </p:spPr>
        <p:txBody>
          <a:bodyPr/>
          <a:lstStyle/>
          <a:p>
            <a:pPr marL="342900" indent="-342900">
              <a:spcBef>
                <a:spcPct val="20000"/>
              </a:spcBef>
              <a:buClr>
                <a:srgbClr val="439539"/>
              </a:buClr>
              <a:buFont typeface="Wingdings" pitchFamily="2" charset="2"/>
              <a:buChar char="§"/>
              <a:defRPr/>
            </a:pPr>
            <a:r>
              <a:rPr lang="en-US" sz="1600" b="0" kern="0" dirty="0">
                <a:latin typeface="Arial"/>
                <a:ea typeface="ＭＳ Ｐゴシック" pitchFamily="-111" charset="-128"/>
                <a:cs typeface="Arial"/>
              </a:rPr>
              <a:t>Click on </a:t>
            </a:r>
            <a:r>
              <a:rPr lang="en-US" sz="1600" kern="0" dirty="0">
                <a:latin typeface="Arial"/>
                <a:ea typeface="ＭＳ Ｐゴシック" pitchFamily="-111" charset="-128"/>
                <a:cs typeface="Arial"/>
              </a:rPr>
              <a:t>IP Networking </a:t>
            </a:r>
          </a:p>
          <a:p>
            <a:pPr marL="342900" indent="-342900">
              <a:spcBef>
                <a:spcPct val="20000"/>
              </a:spcBef>
              <a:buClr>
                <a:srgbClr val="439539"/>
              </a:buClr>
              <a:buFont typeface="Wingdings" pitchFamily="2" charset="2"/>
              <a:buChar char="§"/>
              <a:defRPr/>
            </a:pPr>
            <a:r>
              <a:rPr lang="en-US" sz="1600" b="0" kern="0" dirty="0">
                <a:latin typeface="Arial"/>
                <a:ea typeface="ＭＳ Ｐゴシック" pitchFamily="-111" charset="-128"/>
                <a:cs typeface="Arial"/>
              </a:rPr>
              <a:t>Click </a:t>
            </a:r>
            <a:r>
              <a:rPr lang="en-US" sz="1600" kern="0" dirty="0">
                <a:latin typeface="Arial"/>
                <a:ea typeface="ＭＳ Ｐゴシック" pitchFamily="-111" charset="-128"/>
                <a:cs typeface="Arial"/>
              </a:rPr>
              <a:t>Network Interfaces</a:t>
            </a:r>
          </a:p>
          <a:p>
            <a:pPr marL="342900" indent="-342900">
              <a:spcBef>
                <a:spcPct val="20000"/>
              </a:spcBef>
              <a:buClr>
                <a:srgbClr val="439539"/>
              </a:buClr>
              <a:buFont typeface="Wingdings" pitchFamily="2" charset="2"/>
              <a:buChar char="§"/>
              <a:defRPr/>
            </a:pPr>
            <a:r>
              <a:rPr lang="en-US" sz="1600" b="0" kern="0" dirty="0">
                <a:latin typeface="Arial"/>
                <a:ea typeface="ＭＳ Ｐゴシック" pitchFamily="-111" charset="-128"/>
                <a:cs typeface="Arial"/>
              </a:rPr>
              <a:t>Click on </a:t>
            </a:r>
            <a:r>
              <a:rPr lang="en-US" sz="1600" kern="0" dirty="0">
                <a:latin typeface="Arial"/>
                <a:ea typeface="ＭＳ Ｐゴシック" pitchFamily="-111" charset="-128"/>
                <a:cs typeface="Arial"/>
              </a:rPr>
              <a:t>IMF IP Network</a:t>
            </a:r>
          </a:p>
          <a:p>
            <a:pPr marL="342900" indent="-342900">
              <a:spcBef>
                <a:spcPct val="20000"/>
              </a:spcBef>
              <a:buClr>
                <a:srgbClr val="439539"/>
              </a:buClr>
              <a:buFont typeface="Wingdings" pitchFamily="2" charset="2"/>
              <a:buChar char="§"/>
              <a:defRPr/>
            </a:pPr>
            <a:r>
              <a:rPr lang="en-US" sz="1600" b="0" kern="0" dirty="0">
                <a:latin typeface="Arial"/>
                <a:ea typeface="ＭＳ Ｐゴシック" pitchFamily="-111" charset="-128"/>
                <a:cs typeface="Arial"/>
              </a:rPr>
              <a:t>Provision the IP address for the corresponding CPU card.</a:t>
            </a:r>
          </a:p>
          <a:p>
            <a:pPr marL="342900" indent="-342900">
              <a:spcBef>
                <a:spcPct val="20000"/>
              </a:spcBef>
              <a:buClr>
                <a:srgbClr val="439539"/>
              </a:buClr>
              <a:buFont typeface="Wingdings" pitchFamily="2" charset="2"/>
              <a:buChar char="§"/>
              <a:defRPr/>
            </a:pPr>
            <a:r>
              <a:rPr lang="en-US" sz="1600" b="0" kern="0" dirty="0">
                <a:latin typeface="Arial"/>
                <a:ea typeface="ＭＳ Ｐゴシック" pitchFamily="-111" charset="-128"/>
                <a:cs typeface="Arial"/>
              </a:rPr>
              <a:t>Click </a:t>
            </a:r>
            <a:r>
              <a:rPr lang="en-US" sz="1600" kern="0" dirty="0">
                <a:latin typeface="Arial"/>
                <a:ea typeface="ＭＳ Ｐゴシック" pitchFamily="-111" charset="-128"/>
                <a:cs typeface="Arial"/>
              </a:rPr>
              <a:t>Save and Restart Networking</a:t>
            </a:r>
          </a:p>
          <a:p>
            <a:pPr marL="342900" indent="-342900">
              <a:spcBef>
                <a:spcPct val="20000"/>
              </a:spcBef>
              <a:buClr>
                <a:srgbClr val="439539"/>
              </a:buClr>
              <a:buFont typeface="Wingdings" pitchFamily="2" charset="2"/>
              <a:buChar char="§"/>
              <a:defRPr/>
            </a:pPr>
            <a:r>
              <a:rPr lang="en-US" sz="1600" b="0" kern="0" dirty="0">
                <a:latin typeface="Arial"/>
                <a:ea typeface="ＭＳ Ｐゴシック" pitchFamily="-111" charset="-128"/>
                <a:cs typeface="Arial"/>
              </a:rPr>
              <a:t>Click </a:t>
            </a:r>
            <a:r>
              <a:rPr lang="en-US" sz="1600" kern="0" dirty="0">
                <a:latin typeface="Arial"/>
                <a:ea typeface="ＭＳ Ｐゴシック" pitchFamily="-111" charset="-128"/>
                <a:cs typeface="Arial"/>
              </a:rPr>
              <a:t>IMF</a:t>
            </a:r>
          </a:p>
          <a:p>
            <a:pPr marL="342900" indent="-342900">
              <a:spcBef>
                <a:spcPct val="20000"/>
              </a:spcBef>
              <a:buClr>
                <a:srgbClr val="439539"/>
              </a:buClr>
              <a:buFont typeface="Wingdings" pitchFamily="2" charset="2"/>
              <a:buChar char="§"/>
              <a:defRPr/>
            </a:pPr>
            <a:r>
              <a:rPr lang="en-US" sz="1600" b="0" kern="0" dirty="0">
                <a:latin typeface="Arial"/>
                <a:ea typeface="ＭＳ Ｐゴシック" pitchFamily="-111" charset="-128"/>
                <a:cs typeface="Arial"/>
              </a:rPr>
              <a:t>Click </a:t>
            </a:r>
            <a:r>
              <a:rPr lang="en-US" sz="1600" kern="0" dirty="0">
                <a:latin typeface="Arial"/>
                <a:ea typeface="ＭＳ Ｐゴシック" pitchFamily="-111" charset="-128"/>
                <a:cs typeface="Arial"/>
              </a:rPr>
              <a:t>IMF Connections</a:t>
            </a:r>
          </a:p>
          <a:p>
            <a:pPr marL="342900" indent="-342900">
              <a:spcBef>
                <a:spcPct val="20000"/>
              </a:spcBef>
              <a:buClr>
                <a:srgbClr val="439539"/>
              </a:buClr>
              <a:buFont typeface="Wingdings" pitchFamily="2" charset="2"/>
              <a:buChar char="§"/>
              <a:defRPr/>
            </a:pPr>
            <a:r>
              <a:rPr lang="en-US" sz="1600" b="0" kern="0" dirty="0">
                <a:latin typeface="Arial"/>
                <a:ea typeface="ＭＳ Ｐゴシック" pitchFamily="-111" charset="-128"/>
                <a:cs typeface="Arial"/>
              </a:rPr>
              <a:t>Click </a:t>
            </a:r>
            <a:r>
              <a:rPr lang="en-US" sz="1600" kern="0" dirty="0">
                <a:latin typeface="Arial"/>
                <a:ea typeface="ＭＳ Ｐゴシック" pitchFamily="-111" charset="-128"/>
                <a:cs typeface="Arial"/>
              </a:rPr>
              <a:t>Create</a:t>
            </a:r>
            <a:r>
              <a:rPr lang="en-US" sz="1600" b="0" kern="0" dirty="0">
                <a:latin typeface="Arial"/>
                <a:ea typeface="ＭＳ Ｐゴシック" pitchFamily="-111" charset="-128"/>
                <a:cs typeface="Arial"/>
              </a:rPr>
              <a:t> </a:t>
            </a:r>
            <a:r>
              <a:rPr lang="en-US" sz="1600" kern="0" dirty="0">
                <a:latin typeface="Arial"/>
                <a:ea typeface="ＭＳ Ｐゴシック" pitchFamily="-111" charset="-128"/>
                <a:cs typeface="Arial"/>
              </a:rPr>
              <a:t>IMF Connection </a:t>
            </a:r>
            <a:r>
              <a:rPr lang="en-US" sz="1600" b="0" kern="0" dirty="0">
                <a:latin typeface="Arial"/>
                <a:ea typeface="ＭＳ Ｐゴシック" pitchFamily="-111" charset="-128"/>
                <a:cs typeface="Arial"/>
              </a:rPr>
              <a:t>to provision remote receivers</a:t>
            </a:r>
          </a:p>
          <a:p>
            <a:pPr marL="342900" indent="-342900">
              <a:spcBef>
                <a:spcPct val="20000"/>
              </a:spcBef>
              <a:buClr>
                <a:srgbClr val="439539"/>
              </a:buClr>
              <a:buFont typeface="Wingdings" pitchFamily="2" charset="2"/>
              <a:buChar char="§"/>
              <a:defRPr/>
            </a:pPr>
            <a:r>
              <a:rPr lang="en-US" sz="1600" b="0" kern="0" dirty="0">
                <a:latin typeface="Arial"/>
                <a:ea typeface="ＭＳ Ｐゴシック" pitchFamily="-111" charset="-128"/>
                <a:cs typeface="Arial"/>
              </a:rPr>
              <a:t>Enter the attributes as required</a:t>
            </a:r>
            <a:br>
              <a:rPr lang="en-US" sz="1600" b="0" kern="0" dirty="0">
                <a:latin typeface="Arial"/>
                <a:ea typeface="ＭＳ Ｐゴシック" pitchFamily="-111" charset="-128"/>
                <a:cs typeface="Arial"/>
              </a:rPr>
            </a:br>
            <a:r>
              <a:rPr lang="en-US" b="0" i="1" kern="0" dirty="0">
                <a:latin typeface="Arial"/>
                <a:ea typeface="ＭＳ Ｐゴシック" pitchFamily="-111" charset="-128"/>
                <a:cs typeface="Arial"/>
              </a:rPr>
              <a:t>Note: </a:t>
            </a:r>
            <a:r>
              <a:rPr lang="en-US" b="0" kern="0" dirty="0">
                <a:latin typeface="Arial"/>
                <a:ea typeface="ＭＳ Ｐゴシック" pitchFamily="-111" charset="-128"/>
                <a:cs typeface="Arial"/>
              </a:rPr>
              <a:t>PT DEFAULT and TCP are the only supported options  in drop down at this time</a:t>
            </a:r>
          </a:p>
          <a:p>
            <a:pPr marL="342900" indent="-342900">
              <a:spcBef>
                <a:spcPct val="20000"/>
              </a:spcBef>
              <a:buClr>
                <a:srgbClr val="439539"/>
              </a:buClr>
              <a:buFont typeface="Wingdings" pitchFamily="2" charset="2"/>
              <a:buChar char="§"/>
              <a:defRPr/>
            </a:pPr>
            <a:r>
              <a:rPr lang="en-US" sz="1600" b="0" kern="0" dirty="0">
                <a:latin typeface="Arial"/>
                <a:ea typeface="ＭＳ Ｐゴシック" pitchFamily="-111" charset="-128"/>
                <a:cs typeface="Arial"/>
              </a:rPr>
              <a:t>Click </a:t>
            </a:r>
            <a:r>
              <a:rPr lang="en-US" sz="1600" kern="0" dirty="0">
                <a:latin typeface="Arial"/>
                <a:ea typeface="ＭＳ Ｐゴシック" pitchFamily="-111" charset="-128"/>
                <a:cs typeface="Arial"/>
              </a:rPr>
              <a:t>Continue</a:t>
            </a:r>
          </a:p>
          <a:p>
            <a:pPr marL="342900" indent="-342900">
              <a:spcBef>
                <a:spcPct val="20000"/>
              </a:spcBef>
              <a:buClr>
                <a:srgbClr val="439539"/>
              </a:buClr>
              <a:buFont typeface="Wingdings" pitchFamily="2" charset="2"/>
              <a:buChar char="§"/>
              <a:defRPr/>
            </a:pPr>
            <a:endParaRPr lang="en-US" sz="2000" kern="0" dirty="0">
              <a:latin typeface="Arial"/>
              <a:ea typeface="ＭＳ Ｐゴシック" pitchFamily="-111" charset="-128"/>
              <a:cs typeface="Arial"/>
            </a:endParaRPr>
          </a:p>
        </p:txBody>
      </p:sp>
      <p:pic>
        <p:nvPicPr>
          <p:cNvPr id="151556" name="Picture 7" descr="create IMF connection.png">
            <a:extLst>
              <a:ext uri="{FF2B5EF4-FFF2-40B4-BE49-F238E27FC236}">
                <a16:creationId xmlns:a16="http://schemas.microsoft.com/office/drawing/2014/main" id="{3771359C-4D82-4E5E-9CD8-18A7076676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84788" y="4676775"/>
            <a:ext cx="2808287" cy="111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1557" name="Picture 2">
            <a:extLst>
              <a:ext uri="{FF2B5EF4-FFF2-40B4-BE49-F238E27FC236}">
                <a16:creationId xmlns:a16="http://schemas.microsoft.com/office/drawing/2014/main" id="{AB1054C7-DD58-4CA5-8EC2-06E930042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213" y="906463"/>
            <a:ext cx="4335462"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8" name="Oval 6">
            <a:extLst>
              <a:ext uri="{FF2B5EF4-FFF2-40B4-BE49-F238E27FC236}">
                <a16:creationId xmlns:a16="http://schemas.microsoft.com/office/drawing/2014/main" id="{247B363C-2217-4CF7-9827-D2B2B2C326B9}"/>
              </a:ext>
            </a:extLst>
          </p:cNvPr>
          <p:cNvSpPr>
            <a:spLocks noChangeArrowheads="1"/>
          </p:cNvSpPr>
          <p:nvPr/>
        </p:nvSpPr>
        <p:spPr bwMode="auto">
          <a:xfrm>
            <a:off x="6551613" y="1511300"/>
            <a:ext cx="1085850" cy="2698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sp>
        <p:nvSpPr>
          <p:cNvPr id="151559" name="Oval 6">
            <a:extLst>
              <a:ext uri="{FF2B5EF4-FFF2-40B4-BE49-F238E27FC236}">
                <a16:creationId xmlns:a16="http://schemas.microsoft.com/office/drawing/2014/main" id="{985019B4-112F-4B09-B974-3F305B7F347B}"/>
              </a:ext>
            </a:extLst>
          </p:cNvPr>
          <p:cNvSpPr>
            <a:spLocks noChangeArrowheads="1"/>
          </p:cNvSpPr>
          <p:nvPr/>
        </p:nvSpPr>
        <p:spPr bwMode="auto">
          <a:xfrm>
            <a:off x="4356100" y="2386013"/>
            <a:ext cx="561975" cy="2000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spTree>
  </p:cSld>
  <p:clrMapOvr>
    <a:masterClrMapping/>
  </p:clrMapOvr>
  <p:transition>
    <p:strips dir="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25557-A706-4DAD-92E4-20343DF7612E}"/>
              </a:ext>
            </a:extLst>
          </p:cNvPr>
          <p:cNvSpPr>
            <a:spLocks noGrp="1"/>
          </p:cNvSpPr>
          <p:nvPr>
            <p:ph type="title"/>
          </p:nvPr>
        </p:nvSpPr>
        <p:spPr/>
        <p:txBody>
          <a:bodyPr/>
          <a:lstStyle/>
          <a:p>
            <a:pPr>
              <a:defRPr/>
            </a:pPr>
            <a:r>
              <a:rPr lang="en-US" dirty="0"/>
              <a:t>System Monitoring - Configuring IMF IP</a:t>
            </a:r>
          </a:p>
        </p:txBody>
      </p:sp>
      <p:sp>
        <p:nvSpPr>
          <p:cNvPr id="4" name="Text Placeholder 3">
            <a:extLst>
              <a:ext uri="{FF2B5EF4-FFF2-40B4-BE49-F238E27FC236}">
                <a16:creationId xmlns:a16="http://schemas.microsoft.com/office/drawing/2014/main" id="{8CB6049D-150A-4397-975C-4E4C2B18321D}"/>
              </a:ext>
            </a:extLst>
          </p:cNvPr>
          <p:cNvSpPr txBox="1">
            <a:spLocks/>
          </p:cNvSpPr>
          <p:nvPr/>
        </p:nvSpPr>
        <p:spPr>
          <a:xfrm>
            <a:off x="304800" y="1371600"/>
            <a:ext cx="4105275" cy="4495800"/>
          </a:xfrm>
          <a:prstGeom prst="rect">
            <a:avLst/>
          </a:prstGeom>
        </p:spPr>
        <p:txBody>
          <a:bodyPr/>
          <a:lstStyle/>
          <a:p>
            <a:pPr marL="342900" indent="-342900">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The new connection appears in the IMF Connection Selection list.</a:t>
            </a:r>
          </a:p>
          <a:p>
            <a:pPr marL="342900" indent="-342900">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Click this connection</a:t>
            </a:r>
          </a:p>
          <a:p>
            <a:pPr marL="342900" indent="-342900">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Enter the IP address and port of the remote receiver </a:t>
            </a:r>
          </a:p>
          <a:p>
            <a:pPr marL="342900" indent="-342900">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Click Continue</a:t>
            </a:r>
          </a:p>
          <a:p>
            <a:pPr marL="342900" indent="-342900">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Click Activate to connect the IMF interface with the remote host over TCP/IP</a:t>
            </a:r>
          </a:p>
          <a:p>
            <a:pPr marL="342900" indent="-342900">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Refer to the </a:t>
            </a:r>
            <a:r>
              <a:rPr lang="en-US" sz="2000" i="1" kern="0" dirty="0">
                <a:latin typeface="Arial"/>
                <a:ea typeface="ＭＳ Ｐゴシック" pitchFamily="-111" charset="-128"/>
                <a:cs typeface="Arial"/>
              </a:rPr>
              <a:t>UAP User Guide</a:t>
            </a:r>
            <a:r>
              <a:rPr lang="en-US" sz="2000" kern="0" dirty="0">
                <a:latin typeface="Arial"/>
                <a:ea typeface="ＭＳ Ｐゴシック" pitchFamily="-111" charset="-128"/>
                <a:cs typeface="Arial"/>
              </a:rPr>
              <a:t> for the IMF message format</a:t>
            </a:r>
          </a:p>
          <a:p>
            <a:pPr marL="342900" indent="-342900">
              <a:spcBef>
                <a:spcPct val="20000"/>
              </a:spcBef>
              <a:buClr>
                <a:srgbClr val="439539"/>
              </a:buClr>
              <a:buFont typeface="Wingdings" pitchFamily="2" charset="2"/>
              <a:buChar char="§"/>
              <a:defRPr/>
            </a:pPr>
            <a:endParaRPr lang="en-US" sz="2000" kern="0" dirty="0">
              <a:latin typeface="Arial"/>
              <a:ea typeface="ＭＳ Ｐゴシック" pitchFamily="-111" charset="-128"/>
              <a:cs typeface="Arial"/>
            </a:endParaRPr>
          </a:p>
          <a:p>
            <a:pPr marL="342900" indent="-342900">
              <a:spcBef>
                <a:spcPct val="20000"/>
              </a:spcBef>
              <a:buClr>
                <a:srgbClr val="439539"/>
              </a:buClr>
              <a:buFont typeface="Wingdings" pitchFamily="2" charset="2"/>
              <a:buChar char="§"/>
              <a:defRPr/>
            </a:pPr>
            <a:endParaRPr lang="en-US" sz="2000" kern="0" dirty="0">
              <a:latin typeface="Arial"/>
              <a:ea typeface="ＭＳ Ｐゴシック" pitchFamily="-111" charset="-128"/>
              <a:cs typeface="Arial"/>
            </a:endParaRPr>
          </a:p>
        </p:txBody>
      </p:sp>
      <p:pic>
        <p:nvPicPr>
          <p:cNvPr id="152580" name="Picture 5" descr="configure IMF connection_2.png">
            <a:extLst>
              <a:ext uri="{FF2B5EF4-FFF2-40B4-BE49-F238E27FC236}">
                <a16:creationId xmlns:a16="http://schemas.microsoft.com/office/drawing/2014/main" id="{3EBA8522-238D-4678-B4EA-E490D87432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7825" y="4151313"/>
            <a:ext cx="2687638" cy="177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2581" name="Oval 6">
            <a:extLst>
              <a:ext uri="{FF2B5EF4-FFF2-40B4-BE49-F238E27FC236}">
                <a16:creationId xmlns:a16="http://schemas.microsoft.com/office/drawing/2014/main" id="{43B5ACB1-3B0B-4BC6-9F51-C3143D9218E1}"/>
              </a:ext>
            </a:extLst>
          </p:cNvPr>
          <p:cNvSpPr>
            <a:spLocks noChangeArrowheads="1"/>
          </p:cNvSpPr>
          <p:nvPr/>
        </p:nvSpPr>
        <p:spPr bwMode="auto">
          <a:xfrm>
            <a:off x="5519738" y="4430713"/>
            <a:ext cx="835025" cy="2698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pic>
        <p:nvPicPr>
          <p:cNvPr id="152582" name="Picture 2">
            <a:extLst>
              <a:ext uri="{FF2B5EF4-FFF2-40B4-BE49-F238E27FC236}">
                <a16:creationId xmlns:a16="http://schemas.microsoft.com/office/drawing/2014/main" id="{CCA1E2D5-384B-49E5-AC1B-76951C558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063" y="1054100"/>
            <a:ext cx="4481512"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526EAB-C4D3-45F1-AA6B-9653E5055072}"/>
              </a:ext>
            </a:extLst>
          </p:cNvPr>
          <p:cNvSpPr>
            <a:spLocks noGrp="1"/>
          </p:cNvSpPr>
          <p:nvPr>
            <p:ph type="title"/>
          </p:nvPr>
        </p:nvSpPr>
        <p:spPr/>
        <p:txBody>
          <a:bodyPr/>
          <a:lstStyle/>
          <a:p>
            <a:pPr>
              <a:defRPr/>
            </a:pPr>
            <a:r>
              <a:rPr lang="en-US" dirty="0"/>
              <a:t>System Monitoring - Configuring IMF IP</a:t>
            </a:r>
          </a:p>
        </p:txBody>
      </p:sp>
      <p:sp>
        <p:nvSpPr>
          <p:cNvPr id="4" name="Text Placeholder 3">
            <a:extLst>
              <a:ext uri="{FF2B5EF4-FFF2-40B4-BE49-F238E27FC236}">
                <a16:creationId xmlns:a16="http://schemas.microsoft.com/office/drawing/2014/main" id="{1ABCC988-8045-42C9-A85F-DEDBC19FBD94}"/>
              </a:ext>
            </a:extLst>
          </p:cNvPr>
          <p:cNvSpPr txBox="1">
            <a:spLocks/>
          </p:cNvSpPr>
          <p:nvPr/>
        </p:nvSpPr>
        <p:spPr>
          <a:xfrm>
            <a:off x="214313" y="1085850"/>
            <a:ext cx="3944937" cy="5019675"/>
          </a:xfrm>
          <a:prstGeom prst="rect">
            <a:avLst/>
          </a:prstGeom>
        </p:spPr>
        <p:txBody>
          <a:bodyPr/>
          <a:lstStyle/>
          <a:p>
            <a:pPr marL="342900" indent="-342900">
              <a:spcBef>
                <a:spcPct val="20000"/>
              </a:spcBef>
              <a:buClr>
                <a:srgbClr val="439539"/>
              </a:buClr>
              <a:buFont typeface="Wingdings" pitchFamily="2" charset="2"/>
              <a:buChar char="§"/>
              <a:defRPr/>
            </a:pPr>
            <a:r>
              <a:rPr lang="en-US" sz="2000" b="0" kern="0" dirty="0">
                <a:latin typeface="Arial"/>
                <a:ea typeface="ＭＳ Ｐゴシック" pitchFamily="-111" charset="-128"/>
                <a:cs typeface="Arial"/>
              </a:rPr>
              <a:t>Click </a:t>
            </a:r>
            <a:r>
              <a:rPr lang="en-US" sz="2000" kern="0" dirty="0">
                <a:latin typeface="Arial"/>
                <a:ea typeface="ＭＳ Ｐゴシック" pitchFamily="-111" charset="-128"/>
                <a:cs typeface="Arial"/>
              </a:rPr>
              <a:t>DSC</a:t>
            </a:r>
          </a:p>
          <a:p>
            <a:pPr marL="342900" indent="-342900">
              <a:spcBef>
                <a:spcPct val="20000"/>
              </a:spcBef>
              <a:buClr>
                <a:srgbClr val="439539"/>
              </a:buClr>
              <a:buFont typeface="Wingdings" pitchFamily="2" charset="2"/>
              <a:buChar char="§"/>
              <a:defRPr/>
            </a:pPr>
            <a:r>
              <a:rPr lang="en-US" sz="2000" b="0" kern="0" dirty="0">
                <a:latin typeface="Arial"/>
                <a:ea typeface="ＭＳ Ｐゴシック" pitchFamily="-111" charset="-128"/>
                <a:cs typeface="Arial"/>
              </a:rPr>
              <a:t>Click the required </a:t>
            </a:r>
            <a:r>
              <a:rPr lang="en-US" sz="2000" kern="0" dirty="0">
                <a:latin typeface="Arial"/>
                <a:ea typeface="ＭＳ Ｐゴシック" pitchFamily="-111" charset="-128"/>
                <a:cs typeface="Arial"/>
              </a:rPr>
              <a:t>DSC Instance</a:t>
            </a:r>
            <a:r>
              <a:rPr lang="en-US" sz="2000" b="0" kern="0" dirty="0">
                <a:latin typeface="Arial"/>
                <a:ea typeface="ＭＳ Ｐゴシック" pitchFamily="-111" charset="-128"/>
                <a:cs typeface="Arial"/>
              </a:rPr>
              <a:t> and </a:t>
            </a:r>
            <a:r>
              <a:rPr lang="en-US" sz="2000" kern="0" dirty="0">
                <a:latin typeface="Arial"/>
                <a:ea typeface="ＭＳ Ｐゴシック" pitchFamily="-111" charset="-128"/>
                <a:cs typeface="Arial"/>
              </a:rPr>
              <a:t>DSC Node</a:t>
            </a:r>
          </a:p>
          <a:p>
            <a:pPr marL="342900" indent="-342900">
              <a:spcBef>
                <a:spcPct val="20000"/>
              </a:spcBef>
              <a:buClr>
                <a:srgbClr val="439539"/>
              </a:buClr>
              <a:buFont typeface="Wingdings" pitchFamily="2" charset="2"/>
              <a:buChar char="§"/>
              <a:defRPr/>
            </a:pPr>
            <a:r>
              <a:rPr lang="en-US" sz="2000" b="0" kern="0" dirty="0">
                <a:latin typeface="Arial"/>
                <a:ea typeface="ＭＳ Ｐゴシック" pitchFamily="-111" charset="-128"/>
                <a:cs typeface="Arial"/>
              </a:rPr>
              <a:t>Click </a:t>
            </a:r>
            <a:r>
              <a:rPr lang="en-US" sz="2000" kern="0" dirty="0">
                <a:latin typeface="Arial"/>
                <a:ea typeface="ＭＳ Ｐゴシック" pitchFamily="-111" charset="-128"/>
                <a:cs typeface="Arial"/>
              </a:rPr>
              <a:t>Adjacent Diameter Node</a:t>
            </a:r>
          </a:p>
          <a:p>
            <a:pPr marL="342900" indent="-342900">
              <a:spcBef>
                <a:spcPct val="20000"/>
              </a:spcBef>
              <a:buClr>
                <a:srgbClr val="439539"/>
              </a:buClr>
              <a:buFont typeface="Wingdings" pitchFamily="2" charset="2"/>
              <a:buChar char="§"/>
              <a:defRPr/>
            </a:pPr>
            <a:r>
              <a:rPr lang="en-US" sz="2000" b="0" kern="0" dirty="0">
                <a:latin typeface="Arial"/>
                <a:ea typeface="ＭＳ Ｐゴシック" pitchFamily="-111" charset="-128"/>
                <a:cs typeface="Arial"/>
              </a:rPr>
              <a:t>Click the required </a:t>
            </a:r>
            <a:r>
              <a:rPr lang="en-US" sz="2000" kern="0" dirty="0">
                <a:latin typeface="Arial"/>
                <a:ea typeface="ＭＳ Ｐゴシック" pitchFamily="-111" charset="-128"/>
                <a:cs typeface="Arial"/>
              </a:rPr>
              <a:t>ADN Node</a:t>
            </a:r>
          </a:p>
          <a:p>
            <a:pPr marL="342900" indent="-342900">
              <a:spcBef>
                <a:spcPct val="20000"/>
              </a:spcBef>
              <a:buClr>
                <a:srgbClr val="439539"/>
              </a:buClr>
              <a:buFont typeface="Wingdings" pitchFamily="2" charset="2"/>
              <a:buChar char="§"/>
              <a:defRPr/>
            </a:pPr>
            <a:r>
              <a:rPr lang="en-US" sz="2000" b="0" kern="0" dirty="0">
                <a:latin typeface="Arial"/>
                <a:ea typeface="ＭＳ Ｐゴシック" pitchFamily="-111" charset="-128"/>
                <a:cs typeface="Arial"/>
              </a:rPr>
              <a:t>IMF Support is </a:t>
            </a:r>
            <a:r>
              <a:rPr lang="en-US" sz="2000" kern="0" dirty="0">
                <a:latin typeface="Arial"/>
                <a:ea typeface="ＭＳ Ｐゴシック" pitchFamily="-111" charset="-128"/>
                <a:cs typeface="Arial"/>
              </a:rPr>
              <a:t>DISABLED</a:t>
            </a:r>
            <a:r>
              <a:rPr lang="en-US" sz="2000" b="0" kern="0" dirty="0">
                <a:latin typeface="Arial"/>
                <a:ea typeface="ＭＳ Ｐゴシック" pitchFamily="-111" charset="-128"/>
                <a:cs typeface="Arial"/>
              </a:rPr>
              <a:t> by default for all ADN Nodes</a:t>
            </a:r>
          </a:p>
          <a:p>
            <a:pPr marL="342900" indent="-342900">
              <a:spcBef>
                <a:spcPct val="20000"/>
              </a:spcBef>
              <a:buClr>
                <a:srgbClr val="439539"/>
              </a:buClr>
              <a:buFont typeface="Wingdings" pitchFamily="2" charset="2"/>
              <a:buChar char="§"/>
              <a:defRPr/>
            </a:pPr>
            <a:r>
              <a:rPr lang="en-US" sz="2000" b="0" kern="0" dirty="0">
                <a:latin typeface="Arial"/>
                <a:ea typeface="ＭＳ Ｐゴシック" pitchFamily="-111" charset="-128"/>
                <a:cs typeface="Arial"/>
              </a:rPr>
              <a:t>To enable IMF, use the drop-down list and select, </a:t>
            </a:r>
            <a:r>
              <a:rPr lang="en-US" sz="2000" kern="0" dirty="0">
                <a:latin typeface="Arial"/>
                <a:ea typeface="ＭＳ Ｐゴシック" pitchFamily="-111" charset="-128"/>
                <a:cs typeface="Arial"/>
              </a:rPr>
              <a:t>ENABLED</a:t>
            </a:r>
          </a:p>
          <a:p>
            <a:pPr marL="342900" indent="-342900">
              <a:spcBef>
                <a:spcPct val="20000"/>
              </a:spcBef>
              <a:buClr>
                <a:srgbClr val="439539"/>
              </a:buClr>
              <a:buFont typeface="Wingdings" pitchFamily="2" charset="2"/>
              <a:buChar char="§"/>
              <a:defRPr/>
            </a:pPr>
            <a:r>
              <a:rPr lang="en-US" sz="2000" b="0" kern="0" dirty="0">
                <a:latin typeface="Arial"/>
                <a:ea typeface="ＭＳ Ｐゴシック" pitchFamily="-111" charset="-128"/>
                <a:cs typeface="Arial"/>
              </a:rPr>
              <a:t>Click </a:t>
            </a:r>
            <a:r>
              <a:rPr lang="en-US" sz="2000" kern="0" dirty="0">
                <a:latin typeface="Arial"/>
                <a:ea typeface="ＭＳ Ｐゴシック" pitchFamily="-111" charset="-128"/>
                <a:cs typeface="Arial"/>
              </a:rPr>
              <a:t>Continue</a:t>
            </a:r>
          </a:p>
          <a:p>
            <a:pPr marL="342900" indent="-342900">
              <a:spcBef>
                <a:spcPct val="20000"/>
              </a:spcBef>
              <a:buClr>
                <a:srgbClr val="439539"/>
              </a:buClr>
              <a:buFont typeface="Wingdings" pitchFamily="2" charset="2"/>
              <a:buChar char="§"/>
              <a:defRPr/>
            </a:pPr>
            <a:endParaRPr lang="en-US" sz="2000" kern="0" dirty="0">
              <a:latin typeface="Arial"/>
              <a:ea typeface="ＭＳ Ｐゴシック" pitchFamily="-111" charset="-128"/>
              <a:cs typeface="Arial"/>
            </a:endParaRPr>
          </a:p>
        </p:txBody>
      </p:sp>
      <p:pic>
        <p:nvPicPr>
          <p:cNvPr id="153604" name="Picture 2">
            <a:extLst>
              <a:ext uri="{FF2B5EF4-FFF2-40B4-BE49-F238E27FC236}">
                <a16:creationId xmlns:a16="http://schemas.microsoft.com/office/drawing/2014/main" id="{32075642-E6F5-44D7-A0D4-3D372C991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238" y="1208088"/>
            <a:ext cx="504825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5" name="Oval 6">
            <a:extLst>
              <a:ext uri="{FF2B5EF4-FFF2-40B4-BE49-F238E27FC236}">
                <a16:creationId xmlns:a16="http://schemas.microsoft.com/office/drawing/2014/main" id="{45E98B74-8CEE-42DA-8236-CE007E982269}"/>
              </a:ext>
            </a:extLst>
          </p:cNvPr>
          <p:cNvSpPr>
            <a:spLocks noChangeArrowheads="1"/>
          </p:cNvSpPr>
          <p:nvPr/>
        </p:nvSpPr>
        <p:spPr bwMode="auto">
          <a:xfrm>
            <a:off x="5784850" y="3281363"/>
            <a:ext cx="835025" cy="2698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spTree>
  </p:cSld>
  <p:clrMapOvr>
    <a:masterClrMapping/>
  </p:clrMapOvr>
  <p:transition>
    <p:strips dir="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58D204-D3F6-47ED-BDB3-44CCD3E4A160}"/>
              </a:ext>
            </a:extLst>
          </p:cNvPr>
          <p:cNvSpPr>
            <a:spLocks noGrp="1"/>
          </p:cNvSpPr>
          <p:nvPr>
            <p:ph type="title"/>
          </p:nvPr>
        </p:nvSpPr>
        <p:spPr/>
        <p:txBody>
          <a:bodyPr/>
          <a:lstStyle/>
          <a:p>
            <a:pPr>
              <a:defRPr/>
            </a:pPr>
            <a:r>
              <a:rPr lang="en-US" dirty="0"/>
              <a:t>System Monitoring - Configuring IMF IP</a:t>
            </a:r>
          </a:p>
        </p:txBody>
      </p:sp>
      <p:sp>
        <p:nvSpPr>
          <p:cNvPr id="154627" name="Content Placeholder 1">
            <a:extLst>
              <a:ext uri="{FF2B5EF4-FFF2-40B4-BE49-F238E27FC236}">
                <a16:creationId xmlns:a16="http://schemas.microsoft.com/office/drawing/2014/main" id="{AA846129-D64C-487F-9FED-7648626B1437}"/>
              </a:ext>
            </a:extLst>
          </p:cNvPr>
          <p:cNvSpPr>
            <a:spLocks noGrp="1" noChangeArrowheads="1"/>
          </p:cNvSpPr>
          <p:nvPr>
            <p:ph idx="4294967295"/>
          </p:nvPr>
        </p:nvSpPr>
        <p:spPr>
          <a:xfrm>
            <a:off x="209550" y="1206500"/>
            <a:ext cx="4010025" cy="4525963"/>
          </a:xfrm>
        </p:spPr>
        <p:txBody>
          <a:bodyPr/>
          <a:lstStyle/>
          <a:p>
            <a:r>
              <a:rPr lang="en-US" altLang="en-US" sz="2000">
                <a:latin typeface="Arial" panose="020B0604020202020204" pitchFamily="34" charset="0"/>
                <a:ea typeface="ＭＳ Ｐゴシック" panose="020B0600070205080204" pitchFamily="34" charset="-128"/>
                <a:cs typeface="Arial" panose="020B0604020202020204" pitchFamily="34" charset="0"/>
              </a:rPr>
              <a:t>The IMF Sonus Default Protocol is a fixed format protocol used by IMF. </a:t>
            </a:r>
            <a:br>
              <a:rPr lang="en-US" altLang="en-US" sz="2000">
                <a:latin typeface="Arial" panose="020B0604020202020204" pitchFamily="34" charset="0"/>
                <a:ea typeface="ＭＳ Ｐゴシック" panose="020B0600070205080204" pitchFamily="34" charset="-128"/>
                <a:cs typeface="Arial" panose="020B0604020202020204" pitchFamily="34" charset="0"/>
              </a:rPr>
            </a:br>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a:p>
            <a:r>
              <a:rPr lang="en-US" altLang="en-US" sz="2000">
                <a:latin typeface="Arial" panose="020B0604020202020204" pitchFamily="34" charset="0"/>
                <a:ea typeface="ＭＳ Ｐゴシック" panose="020B0600070205080204" pitchFamily="34" charset="-128"/>
                <a:cs typeface="Arial" panose="020B0604020202020204" pitchFamily="34" charset="0"/>
              </a:rPr>
              <a:t>The DSC traffic processes per DSC Instance are designed with an access to transfer the diameter traffic data to the IMF process.</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Click </a:t>
            </a:r>
            <a:r>
              <a:rPr lang="en-US" altLang="en-US" sz="1800" b="1">
                <a:latin typeface="Arial" panose="020B0604020202020204" pitchFamily="34" charset="0"/>
                <a:ea typeface="ＭＳ Ｐゴシック" panose="020B0600070205080204" pitchFamily="34" charset="-128"/>
                <a:cs typeface="Arial" panose="020B0604020202020204" pitchFamily="34" charset="0"/>
              </a:rPr>
              <a:t>IMF</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Click </a:t>
            </a:r>
            <a:r>
              <a:rPr lang="en-US" altLang="en-US" sz="1800" b="1">
                <a:latin typeface="Arial" panose="020B0604020202020204" pitchFamily="34" charset="0"/>
                <a:ea typeface="ＭＳ Ｐゴシック" panose="020B0600070205080204" pitchFamily="34" charset="-128"/>
                <a:cs typeface="Arial" panose="020B0604020202020204" pitchFamily="34" charset="0"/>
              </a:rPr>
              <a:t>IMF Traffic Processes</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Click the DSC Instance</a:t>
            </a:r>
          </a:p>
        </p:txBody>
      </p:sp>
      <p:pic>
        <p:nvPicPr>
          <p:cNvPr id="154628" name="Picture 2">
            <a:extLst>
              <a:ext uri="{FF2B5EF4-FFF2-40B4-BE49-F238E27FC236}">
                <a16:creationId xmlns:a16="http://schemas.microsoft.com/office/drawing/2014/main" id="{54E66BEB-B6E2-48A6-8B2E-C603A54C8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563" y="1235075"/>
            <a:ext cx="4554537"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Picture 3">
            <a:extLst>
              <a:ext uri="{FF2B5EF4-FFF2-40B4-BE49-F238E27FC236}">
                <a16:creationId xmlns:a16="http://schemas.microsoft.com/office/drawing/2014/main" id="{879B3DAB-5C48-410C-8128-83A641701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4022725"/>
            <a:ext cx="4589463"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a:extLst>
              <a:ext uri="{FF2B5EF4-FFF2-40B4-BE49-F238E27FC236}">
                <a16:creationId xmlns:a16="http://schemas.microsoft.com/office/drawing/2014/main" id="{5F3E2AFC-784C-48FE-9BE5-9E24BD2E7EF4}"/>
              </a:ext>
            </a:extLst>
          </p:cNvPr>
          <p:cNvSpPr>
            <a:spLocks noGrp="1" noChangeArrowheads="1"/>
          </p:cNvSpPr>
          <p:nvPr>
            <p:ph sz="quarter" idx="12"/>
          </p:nvPr>
        </p:nvSpPr>
        <p:spPr/>
        <p:txBody>
          <a:bodyPr/>
          <a:lstStyle/>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System Overview</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Key Features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Deployment Example</a:t>
            </a:r>
          </a:p>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 name="Title 2">
            <a:extLst>
              <a:ext uri="{FF2B5EF4-FFF2-40B4-BE49-F238E27FC236}">
                <a16:creationId xmlns:a16="http://schemas.microsoft.com/office/drawing/2014/main" id="{1B82292C-D1F9-402C-B943-457DA846EB76}"/>
              </a:ext>
            </a:extLst>
          </p:cNvPr>
          <p:cNvSpPr>
            <a:spLocks noGrp="1"/>
          </p:cNvSpPr>
          <p:nvPr>
            <p:ph type="title"/>
          </p:nvPr>
        </p:nvSpPr>
        <p:spPr/>
        <p:txBody>
          <a:bodyPr/>
          <a:lstStyle/>
          <a:p>
            <a:pPr>
              <a:defRPr/>
            </a:pPr>
            <a:r>
              <a:rPr lang="en-US" dirty="0"/>
              <a:t>Introduction to the DSC STP</a:t>
            </a:r>
          </a:p>
        </p:txBody>
      </p:sp>
    </p:spTree>
  </p:cSld>
  <p:clrMapOvr>
    <a:masterClrMapping/>
  </p:clrMapOvr>
  <p:transition>
    <p:strips dir="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A8CFA-9BBC-4E10-8E96-307EA0D67D98}"/>
              </a:ext>
            </a:extLst>
          </p:cNvPr>
          <p:cNvSpPr>
            <a:spLocks noGrp="1"/>
          </p:cNvSpPr>
          <p:nvPr>
            <p:ph type="title"/>
          </p:nvPr>
        </p:nvSpPr>
        <p:spPr/>
        <p:txBody>
          <a:bodyPr/>
          <a:lstStyle/>
          <a:p>
            <a:pPr>
              <a:defRPr/>
            </a:pPr>
            <a:r>
              <a:rPr lang="en-US" dirty="0"/>
              <a:t>System Monitoring - Configuring IMF IP</a:t>
            </a:r>
          </a:p>
        </p:txBody>
      </p:sp>
      <p:sp>
        <p:nvSpPr>
          <p:cNvPr id="155651" name="Content Placeholder 1">
            <a:extLst>
              <a:ext uri="{FF2B5EF4-FFF2-40B4-BE49-F238E27FC236}">
                <a16:creationId xmlns:a16="http://schemas.microsoft.com/office/drawing/2014/main" id="{016B0990-2815-44ED-B3B4-5194EE208598}"/>
              </a:ext>
            </a:extLst>
          </p:cNvPr>
          <p:cNvSpPr>
            <a:spLocks noGrp="1" noChangeArrowheads="1"/>
          </p:cNvSpPr>
          <p:nvPr>
            <p:ph idx="4294967295"/>
          </p:nvPr>
        </p:nvSpPr>
        <p:spPr>
          <a:xfrm>
            <a:off x="131763" y="1173163"/>
            <a:ext cx="4124325" cy="4525962"/>
          </a:xfrm>
        </p:spPr>
        <p:txBody>
          <a:bodyPr/>
          <a:lstStyle/>
          <a:p>
            <a:r>
              <a:rPr lang="en-US" altLang="en-US" sz="2000">
                <a:latin typeface="Arial" panose="020B0604020202020204" pitchFamily="34" charset="0"/>
                <a:ea typeface="ＭＳ Ｐゴシック" panose="020B0600070205080204" pitchFamily="34" charset="-128"/>
                <a:cs typeface="Arial" panose="020B0604020202020204" pitchFamily="34" charset="0"/>
              </a:rPr>
              <a:t>You can configure debug logging for IMF</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From the Main Menu, click </a:t>
            </a:r>
            <a:r>
              <a:rPr lang="en-US" altLang="en-US" sz="1800" b="1">
                <a:latin typeface="Arial" panose="020B0604020202020204" pitchFamily="34" charset="0"/>
                <a:ea typeface="ＭＳ Ｐゴシック" panose="020B0600070205080204" pitchFamily="34" charset="-128"/>
                <a:cs typeface="Arial" panose="020B0604020202020204" pitchFamily="34" charset="0"/>
              </a:rPr>
              <a:t>IMF</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Click </a:t>
            </a:r>
            <a:r>
              <a:rPr lang="en-US" altLang="en-US" sz="1800" b="1">
                <a:latin typeface="Arial" panose="020B0604020202020204" pitchFamily="34" charset="0"/>
                <a:ea typeface="ＭＳ Ｐゴシック" panose="020B0600070205080204" pitchFamily="34" charset="-128"/>
                <a:cs typeface="Arial" panose="020B0604020202020204" pitchFamily="34" charset="0"/>
              </a:rPr>
              <a:t>Debug Configuration</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Configure the attributes as required.</a:t>
            </a:r>
            <a:br>
              <a:rPr lang="en-US" altLang="en-US" sz="1800">
                <a:latin typeface="Arial" panose="020B0604020202020204" pitchFamily="34" charset="0"/>
                <a:ea typeface="ＭＳ Ｐゴシック" panose="020B0600070205080204" pitchFamily="34" charset="-128"/>
                <a:cs typeface="Arial" panose="020B0604020202020204" pitchFamily="34" charset="0"/>
              </a:rPr>
            </a:br>
            <a:endParaRPr lang="en-US" altLang="en-US" sz="1800">
              <a:latin typeface="Arial" panose="020B0604020202020204" pitchFamily="34" charset="0"/>
              <a:ea typeface="ＭＳ Ｐゴシック" panose="020B0600070205080204" pitchFamily="34" charset="-128"/>
              <a:cs typeface="Arial" panose="020B0604020202020204" pitchFamily="34" charset="0"/>
            </a:endParaRPr>
          </a:p>
          <a:p>
            <a:r>
              <a:rPr lang="en-US" altLang="en-US" sz="2000" i="1">
                <a:latin typeface="Arial" panose="020B0604020202020204" pitchFamily="34" charset="0"/>
                <a:ea typeface="ＭＳ Ｐゴシック" panose="020B0600070205080204" pitchFamily="34" charset="-128"/>
                <a:cs typeface="Arial" panose="020B0604020202020204" pitchFamily="34" charset="0"/>
              </a:rPr>
              <a:t>Note: It is recommended that with the exception of Errors, all other attributes are set to NOT LOGGED for live systems </a:t>
            </a:r>
          </a:p>
        </p:txBody>
      </p:sp>
      <p:pic>
        <p:nvPicPr>
          <p:cNvPr id="155652" name="Picture 2">
            <a:extLst>
              <a:ext uri="{FF2B5EF4-FFF2-40B4-BE49-F238E27FC236}">
                <a16:creationId xmlns:a16="http://schemas.microsoft.com/office/drawing/2014/main" id="{0FE1D6BA-51C5-4C0C-BD7E-E25B9D52C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288" y="2125663"/>
            <a:ext cx="475615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4CBCC-6D1B-4F1A-9530-6682CC57F3A6}"/>
              </a:ext>
            </a:extLst>
          </p:cNvPr>
          <p:cNvSpPr>
            <a:spLocks noGrp="1"/>
          </p:cNvSpPr>
          <p:nvPr>
            <p:ph type="title"/>
          </p:nvPr>
        </p:nvSpPr>
        <p:spPr/>
        <p:txBody>
          <a:bodyPr/>
          <a:lstStyle/>
          <a:p>
            <a:pPr>
              <a:defRPr/>
            </a:pPr>
            <a:r>
              <a:rPr lang="en-US" dirty="0"/>
              <a:t>System Monitoring - Configuring IMF IP</a:t>
            </a:r>
          </a:p>
        </p:txBody>
      </p:sp>
      <p:sp>
        <p:nvSpPr>
          <p:cNvPr id="156675" name="Content Placeholder 1">
            <a:extLst>
              <a:ext uri="{FF2B5EF4-FFF2-40B4-BE49-F238E27FC236}">
                <a16:creationId xmlns:a16="http://schemas.microsoft.com/office/drawing/2014/main" id="{333F395B-486B-4BD3-8C49-B560CFA887C2}"/>
              </a:ext>
            </a:extLst>
          </p:cNvPr>
          <p:cNvSpPr>
            <a:spLocks noGrp="1" noChangeArrowheads="1"/>
          </p:cNvSpPr>
          <p:nvPr>
            <p:ph idx="4294967295"/>
          </p:nvPr>
        </p:nvSpPr>
        <p:spPr>
          <a:xfrm>
            <a:off x="266700" y="1389063"/>
            <a:ext cx="4067175" cy="4525962"/>
          </a:xfrm>
        </p:spPr>
        <p:txBody>
          <a:bodyPr/>
          <a:lstStyle/>
          <a:p>
            <a:pPr marL="342900" lvl="2">
              <a:buClr>
                <a:srgbClr val="439539"/>
              </a:buClr>
              <a:buFont typeface="Wingdings" panose="05000000000000000000" pitchFamily="2" charset="2"/>
              <a:buChar char="§"/>
            </a:pPr>
            <a:r>
              <a:rPr lang="en-US" altLang="en-US" sz="2000" b="1">
                <a:latin typeface="Arial" panose="020B0604020202020204" pitchFamily="34" charset="0"/>
                <a:ea typeface="ＭＳ Ｐゴシック" panose="020B0600070205080204" pitchFamily="34" charset="-128"/>
                <a:cs typeface="Arial" panose="020B0604020202020204" pitchFamily="34" charset="0"/>
              </a:rPr>
              <a:t>This illustration shows the information flow between the IMF and Wireshark. </a:t>
            </a:r>
            <a:br>
              <a:rPr lang="en-US" altLang="en-US" sz="2000" b="1">
                <a:latin typeface="Arial" panose="020B0604020202020204" pitchFamily="34" charset="0"/>
                <a:ea typeface="ＭＳ Ｐゴシック" panose="020B0600070205080204" pitchFamily="34" charset="-128"/>
                <a:cs typeface="Arial" panose="020B0604020202020204" pitchFamily="34" charset="0"/>
              </a:rPr>
            </a:br>
            <a:endParaRPr lang="en-US" altLang="en-US" sz="2000" b="1">
              <a:latin typeface="Arial" panose="020B0604020202020204" pitchFamily="34" charset="0"/>
              <a:ea typeface="ＭＳ Ｐゴシック" panose="020B0600070205080204" pitchFamily="34" charset="-128"/>
              <a:cs typeface="Arial" panose="020B0604020202020204" pitchFamily="34" charset="0"/>
            </a:endParaRPr>
          </a:p>
          <a:p>
            <a:pPr marL="342900" lvl="2">
              <a:buClr>
                <a:srgbClr val="439539"/>
              </a:buClr>
              <a:buFont typeface="Wingdings" panose="05000000000000000000" pitchFamily="2" charset="2"/>
              <a:buChar char="§"/>
            </a:pPr>
            <a:r>
              <a:rPr lang="en-US" altLang="en-US" sz="2000" b="1">
                <a:latin typeface="Arial" panose="020B0604020202020204" pitchFamily="34" charset="0"/>
                <a:ea typeface="ＭＳ Ｐゴシック" panose="020B0600070205080204" pitchFamily="34" charset="-128"/>
                <a:cs typeface="Arial" panose="020B0604020202020204" pitchFamily="34" charset="0"/>
              </a:rPr>
              <a:t>The IMF processes on each routing CPU send a copy of the MSU packet along with header information to a file on the Management CPUs. Then you can download this file to a workstation for Wireshark analysis. </a:t>
            </a:r>
          </a:p>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156676" name="Picture 4" descr="IMF Wireshark traffic.jpg">
            <a:extLst>
              <a:ext uri="{FF2B5EF4-FFF2-40B4-BE49-F238E27FC236}">
                <a16:creationId xmlns:a16="http://schemas.microsoft.com/office/drawing/2014/main" id="{599E9FD6-FA0A-4360-93B4-81D5B512C2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8025" y="1693863"/>
            <a:ext cx="4465638"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F4D0DA-0CEB-496F-A28D-35B409DECB41}"/>
              </a:ext>
            </a:extLst>
          </p:cNvPr>
          <p:cNvSpPr>
            <a:spLocks noGrp="1"/>
          </p:cNvSpPr>
          <p:nvPr>
            <p:ph type="title"/>
          </p:nvPr>
        </p:nvSpPr>
        <p:spPr/>
        <p:txBody>
          <a:bodyPr/>
          <a:lstStyle/>
          <a:p>
            <a:pPr>
              <a:defRPr/>
            </a:pPr>
            <a:r>
              <a:rPr lang="en-US" dirty="0"/>
              <a:t>System Monitoring - Configuring IMF IP</a:t>
            </a:r>
          </a:p>
        </p:txBody>
      </p:sp>
      <p:sp>
        <p:nvSpPr>
          <p:cNvPr id="4" name="Content Placeholder 1">
            <a:extLst>
              <a:ext uri="{FF2B5EF4-FFF2-40B4-BE49-F238E27FC236}">
                <a16:creationId xmlns:a16="http://schemas.microsoft.com/office/drawing/2014/main" id="{361DF9A1-054F-4A38-B21C-38ABCF759B69}"/>
              </a:ext>
            </a:extLst>
          </p:cNvPr>
          <p:cNvSpPr>
            <a:spLocks noGrp="1"/>
          </p:cNvSpPr>
          <p:nvPr>
            <p:ph sz="quarter" idx="12"/>
          </p:nvPr>
        </p:nvSpPr>
        <p:spPr/>
        <p:txBody>
          <a:bodyPr>
            <a:normAutofit fontScale="85000" lnSpcReduction="20000"/>
          </a:bodyPr>
          <a:lstStyle/>
          <a:p>
            <a:pPr>
              <a:defRPr/>
            </a:pPr>
            <a:r>
              <a:rPr lang="en-US" dirty="0"/>
              <a:t>IMF creates and sets up the Automatically Generated Connections (AGC) to the IMF Capture Probe</a:t>
            </a:r>
          </a:p>
          <a:p>
            <a:pPr>
              <a:defRPr/>
            </a:pPr>
            <a:r>
              <a:rPr lang="en-US" dirty="0"/>
              <a:t>The application then runs the tcpdump tool to save the MSU packets arriving at the IMF Capture Probe to file /var/log/packet_capture.pcap </a:t>
            </a:r>
          </a:p>
          <a:p>
            <a:pPr>
              <a:defRPr/>
            </a:pPr>
            <a:r>
              <a:rPr lang="en-US" dirty="0"/>
              <a:t>You can access this directory using the </a:t>
            </a:r>
            <a:r>
              <a:rPr lang="en-US" dirty="0">
                <a:hlinkClick r:id="rId2" action="ppaction://hlinksldjump"/>
              </a:rPr>
              <a:t>File Retrieval </a:t>
            </a:r>
            <a:r>
              <a:rPr lang="en-US" dirty="0"/>
              <a:t>utility </a:t>
            </a:r>
          </a:p>
          <a:p>
            <a:pPr>
              <a:buFont typeface="Wingdings" panose="05000000000000000000" pitchFamily="2" charset="2"/>
              <a:buNone/>
              <a:defRPr/>
            </a:pPr>
            <a:r>
              <a:rPr lang="en-US" i="1" dirty="0"/>
              <a:t>      </a:t>
            </a:r>
            <a:r>
              <a:rPr lang="en-US" b="0" i="1" dirty="0"/>
              <a:t>Note:  If a packet_capture.pcap file already exists when a new packet capture is initiated, this file is overwritten by the new packet_capture.pcap file</a:t>
            </a:r>
          </a:p>
          <a:p>
            <a:pPr>
              <a:defRPr/>
            </a:pPr>
            <a:r>
              <a:rPr lang="en-US" dirty="0"/>
              <a:t>When the MSU packet capture stops, the IMF connections created for this capture are destroyed and the Tcpdump process is stopped</a:t>
            </a:r>
          </a:p>
          <a:p>
            <a:pPr>
              <a:defRPr/>
            </a:pPr>
            <a:r>
              <a:rPr lang="en-US" dirty="0"/>
              <a:t>After the MSU packet capture is completed, use the Web UI to retrieve the packet_capture.pcap file to your computer and open with Sonus-enabled Wireshark. Ensure that the Sonus headers and payloads are displayed correctly, and that all the traffic sent during the capture is available.</a:t>
            </a:r>
          </a:p>
        </p:txBody>
      </p:sp>
    </p:spTree>
  </p:cSld>
  <p:clrMapOvr>
    <a:masterClrMapping/>
  </p:clrMapOvr>
  <p:transition>
    <p:strips dir="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52A798-7C25-4CCD-B7BB-8AA2ACDAFBF6}"/>
              </a:ext>
            </a:extLst>
          </p:cNvPr>
          <p:cNvSpPr>
            <a:spLocks noGrp="1"/>
          </p:cNvSpPr>
          <p:nvPr>
            <p:ph type="title"/>
          </p:nvPr>
        </p:nvSpPr>
        <p:spPr/>
        <p:txBody>
          <a:bodyPr/>
          <a:lstStyle/>
          <a:p>
            <a:pPr>
              <a:defRPr/>
            </a:pPr>
            <a:r>
              <a:rPr lang="en-US" dirty="0"/>
              <a:t>System Monitoring - Configuring Processes</a:t>
            </a:r>
          </a:p>
        </p:txBody>
      </p:sp>
      <p:sp>
        <p:nvSpPr>
          <p:cNvPr id="4" name="Content Placeholder 1">
            <a:extLst>
              <a:ext uri="{FF2B5EF4-FFF2-40B4-BE49-F238E27FC236}">
                <a16:creationId xmlns:a16="http://schemas.microsoft.com/office/drawing/2014/main" id="{9675B4E2-5EB7-4003-98C0-5044299D9523}"/>
              </a:ext>
            </a:extLst>
          </p:cNvPr>
          <p:cNvSpPr>
            <a:spLocks noGrp="1"/>
          </p:cNvSpPr>
          <p:nvPr>
            <p:ph idx="4294967295"/>
          </p:nvPr>
        </p:nvSpPr>
        <p:spPr>
          <a:xfrm>
            <a:off x="157163" y="966788"/>
            <a:ext cx="3990975" cy="5106987"/>
          </a:xfrm>
        </p:spPr>
        <p:txBody>
          <a:bodyPr>
            <a:normAutofit lnSpcReduction="10000"/>
          </a:bodyPr>
          <a:lstStyle/>
          <a:p>
            <a:pPr eaLnBrk="1" hangingPunct="1">
              <a:defRPr/>
            </a:pPr>
            <a:r>
              <a:rPr lang="en-GB" sz="2000" dirty="0"/>
              <a:t>You can stop/start various system processed and monitor several system processes</a:t>
            </a:r>
          </a:p>
          <a:p>
            <a:pPr lvl="1" eaLnBrk="1" hangingPunct="1">
              <a:defRPr/>
            </a:pPr>
            <a:r>
              <a:rPr lang="en-GB" sz="1800" dirty="0"/>
              <a:t>To stop/start a system process, click </a:t>
            </a:r>
            <a:r>
              <a:rPr lang="en-GB" sz="1800" b="1" dirty="0"/>
              <a:t>Processes</a:t>
            </a:r>
          </a:p>
          <a:p>
            <a:pPr lvl="1" eaLnBrk="1" hangingPunct="1">
              <a:defRPr/>
            </a:pPr>
            <a:r>
              <a:rPr lang="en-GB" sz="1800" dirty="0"/>
              <a:t>Click </a:t>
            </a:r>
            <a:r>
              <a:rPr lang="en-GB" sz="1800" b="1" dirty="0"/>
              <a:t>System Start/Stop Commands</a:t>
            </a:r>
          </a:p>
          <a:p>
            <a:pPr lvl="1" eaLnBrk="1" hangingPunct="1">
              <a:defRPr/>
            </a:pPr>
            <a:r>
              <a:rPr lang="en-GB" sz="1800" dirty="0"/>
              <a:t>Select the card the on which you want to stop a process</a:t>
            </a:r>
          </a:p>
          <a:p>
            <a:pPr lvl="1" eaLnBrk="1" hangingPunct="1">
              <a:defRPr/>
            </a:pPr>
            <a:r>
              <a:rPr lang="en-GB" sz="1800" dirty="0"/>
              <a:t>Click the required radio box</a:t>
            </a:r>
          </a:p>
          <a:p>
            <a:pPr lvl="1" eaLnBrk="1" hangingPunct="1">
              <a:defRPr/>
            </a:pPr>
            <a:r>
              <a:rPr lang="en-GB" sz="1800" dirty="0"/>
              <a:t>Click  </a:t>
            </a:r>
            <a:r>
              <a:rPr lang="en-GB" sz="1800" b="1" dirty="0"/>
              <a:t>Continue</a:t>
            </a:r>
            <a:r>
              <a:rPr lang="en-GB" sz="1800" dirty="0"/>
              <a:t>.</a:t>
            </a:r>
          </a:p>
          <a:p>
            <a:pPr eaLnBrk="1" hangingPunct="1">
              <a:defRPr/>
            </a:pPr>
            <a:r>
              <a:rPr lang="en-GB" sz="2000" dirty="0"/>
              <a:t>Other useful functions available from top menu bar</a:t>
            </a:r>
          </a:p>
          <a:p>
            <a:pPr lvl="1" eaLnBrk="1" hangingPunct="1">
              <a:defRPr/>
            </a:pPr>
            <a:r>
              <a:rPr lang="en-GB" b="1" dirty="0"/>
              <a:t>Memory Usage  </a:t>
            </a:r>
            <a:r>
              <a:rPr lang="en-GB" dirty="0"/>
              <a:t>(threshold)</a:t>
            </a:r>
          </a:p>
          <a:p>
            <a:pPr lvl="1" eaLnBrk="1" hangingPunct="1">
              <a:defRPr/>
            </a:pPr>
            <a:r>
              <a:rPr lang="en-GB" b="1" dirty="0"/>
              <a:t>CPU Load Threshold</a:t>
            </a:r>
          </a:p>
          <a:p>
            <a:pPr>
              <a:defRPr/>
            </a:pPr>
            <a:endParaRPr lang="en-US" dirty="0"/>
          </a:p>
        </p:txBody>
      </p:sp>
      <p:pic>
        <p:nvPicPr>
          <p:cNvPr id="158724" name="Picture 2">
            <a:extLst>
              <a:ext uri="{FF2B5EF4-FFF2-40B4-BE49-F238E27FC236}">
                <a16:creationId xmlns:a16="http://schemas.microsoft.com/office/drawing/2014/main" id="{18076CCA-E5F3-49D0-8F02-DE0121D7B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50" y="1228725"/>
            <a:ext cx="4983163"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Content Placeholder 1">
            <a:extLst>
              <a:ext uri="{FF2B5EF4-FFF2-40B4-BE49-F238E27FC236}">
                <a16:creationId xmlns:a16="http://schemas.microsoft.com/office/drawing/2014/main" id="{D5875323-4F33-44C9-BD17-19158563454A}"/>
              </a:ext>
            </a:extLst>
          </p:cNvPr>
          <p:cNvSpPr>
            <a:spLocks noGrp="1" noChangeArrowheads="1"/>
          </p:cNvSpPr>
          <p:nvPr>
            <p:ph sz="quarter" idx="12"/>
          </p:nvPr>
        </p:nvSpPr>
        <p:spPr>
          <a:xfrm>
            <a:off x="382588" y="973138"/>
            <a:ext cx="8510587" cy="5014912"/>
          </a:xfrm>
        </p:spPr>
        <p:txBody>
          <a:bodyPr/>
          <a:lstStyle/>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The DSC 8000 platform has a built-in watchdog deamon (WD) to reduce manual intervention during software failures</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WD monitors and restarts any processes that are not responsive</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WD starts processes that are not running</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Status of monitored processes can be viewed</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The number of times WD restarts/starts processes is kept in memory and logged</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Default configuration should not need any modifications and its recommended to not change unless directed by the Sonus TAC</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 name="Title 2">
            <a:extLst>
              <a:ext uri="{FF2B5EF4-FFF2-40B4-BE49-F238E27FC236}">
                <a16:creationId xmlns:a16="http://schemas.microsoft.com/office/drawing/2014/main" id="{37636B77-FC22-4F00-AFA0-C42079017978}"/>
              </a:ext>
            </a:extLst>
          </p:cNvPr>
          <p:cNvSpPr>
            <a:spLocks noGrp="1"/>
          </p:cNvSpPr>
          <p:nvPr>
            <p:ph type="title"/>
          </p:nvPr>
        </p:nvSpPr>
        <p:spPr/>
        <p:txBody>
          <a:bodyPr/>
          <a:lstStyle/>
          <a:p>
            <a:pPr>
              <a:defRPr/>
            </a:pPr>
            <a:r>
              <a:rPr lang="en-US" dirty="0"/>
              <a:t>System Monitoring - Configuring Watchdog</a:t>
            </a:r>
          </a:p>
        </p:txBody>
      </p:sp>
    </p:spTree>
  </p:cSld>
  <p:clrMapOvr>
    <a:masterClrMapping/>
  </p:clrMapOvr>
  <p:transition>
    <p:strips dir="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850A6-A9AE-4471-A95B-F286D190E73C}"/>
              </a:ext>
            </a:extLst>
          </p:cNvPr>
          <p:cNvSpPr>
            <a:spLocks noGrp="1"/>
          </p:cNvSpPr>
          <p:nvPr>
            <p:ph type="title"/>
          </p:nvPr>
        </p:nvSpPr>
        <p:spPr/>
        <p:txBody>
          <a:bodyPr/>
          <a:lstStyle/>
          <a:p>
            <a:pPr>
              <a:defRPr/>
            </a:pPr>
            <a:r>
              <a:rPr lang="en-US" dirty="0"/>
              <a:t>System Monitoring - Watchdog Processes</a:t>
            </a:r>
          </a:p>
        </p:txBody>
      </p:sp>
      <p:sp>
        <p:nvSpPr>
          <p:cNvPr id="4" name="Rectangle 3">
            <a:extLst>
              <a:ext uri="{FF2B5EF4-FFF2-40B4-BE49-F238E27FC236}">
                <a16:creationId xmlns:a16="http://schemas.microsoft.com/office/drawing/2014/main" id="{F6E92AD9-6B17-4912-A453-BD2D0DEE4A4A}"/>
              </a:ext>
            </a:extLst>
          </p:cNvPr>
          <p:cNvSpPr txBox="1">
            <a:spLocks noChangeArrowheads="1"/>
          </p:cNvSpPr>
          <p:nvPr/>
        </p:nvSpPr>
        <p:spPr>
          <a:xfrm>
            <a:off x="0" y="1228725"/>
            <a:ext cx="4191000" cy="4191000"/>
          </a:xfrm>
          <a:prstGeom prst="rect">
            <a:avLst/>
          </a:prstGeom>
        </p:spPr>
        <p:txBody>
          <a:bodyPr/>
          <a:lstStyle/>
          <a:p>
            <a:pPr marL="342900" indent="-342900" eaLnBrk="1" hangingPunct="1">
              <a:lnSpc>
                <a:spcPct val="85000"/>
              </a:lnSpc>
              <a:spcBef>
                <a:spcPct val="20000"/>
              </a:spcBef>
              <a:buClr>
                <a:srgbClr val="439539"/>
              </a:buClr>
              <a:buFont typeface="Wingdings" pitchFamily="2" charset="2"/>
              <a:buChar char="§"/>
              <a:defRPr/>
            </a:pPr>
            <a:r>
              <a:rPr lang="en-GB" sz="2000" kern="0" dirty="0">
                <a:latin typeface="Arial"/>
                <a:ea typeface="ＭＳ Ｐゴシック" pitchFamily="-111" charset="-128"/>
                <a:cs typeface="Arial"/>
              </a:rPr>
              <a:t>To view Watchdog process details,  click Processes</a:t>
            </a:r>
            <a:br>
              <a:rPr lang="en-GB" sz="2000" kern="0" dirty="0">
                <a:latin typeface="Arial"/>
                <a:ea typeface="ＭＳ Ｐゴシック" pitchFamily="-111" charset="-128"/>
                <a:cs typeface="Arial"/>
              </a:rPr>
            </a:br>
            <a:endParaRPr lang="en-GB" sz="2000" kern="0" dirty="0">
              <a:latin typeface="Arial"/>
              <a:ea typeface="ＭＳ Ｐゴシック" pitchFamily="-111" charset="-128"/>
              <a:cs typeface="Arial"/>
            </a:endParaRPr>
          </a:p>
          <a:p>
            <a:pPr marL="342900" indent="-342900" eaLnBrk="1" hangingPunct="1">
              <a:lnSpc>
                <a:spcPct val="85000"/>
              </a:lnSpc>
              <a:spcBef>
                <a:spcPct val="20000"/>
              </a:spcBef>
              <a:buClr>
                <a:srgbClr val="439539"/>
              </a:buClr>
              <a:buFont typeface="Wingdings" pitchFamily="2" charset="2"/>
              <a:buChar char="§"/>
              <a:defRPr/>
            </a:pPr>
            <a:r>
              <a:rPr lang="en-GB" sz="2000" kern="0" dirty="0">
                <a:latin typeface="Arial"/>
                <a:ea typeface="ＭＳ Ｐゴシック" pitchFamily="-111" charset="-128"/>
                <a:cs typeface="Arial"/>
              </a:rPr>
              <a:t>Click Watchdog Processes</a:t>
            </a:r>
            <a:br>
              <a:rPr lang="en-GB" sz="2000" kern="0" dirty="0">
                <a:latin typeface="Arial"/>
                <a:ea typeface="ＭＳ Ｐゴシック" pitchFamily="-111" charset="-128"/>
                <a:cs typeface="Arial"/>
              </a:rPr>
            </a:br>
            <a:endParaRPr lang="en-GB" sz="2000" kern="0" dirty="0">
              <a:latin typeface="Arial"/>
              <a:ea typeface="ＭＳ Ｐゴシック" pitchFamily="-111" charset="-128"/>
              <a:cs typeface="Arial"/>
            </a:endParaRPr>
          </a:p>
          <a:p>
            <a:pPr marL="342900" indent="-342900" eaLnBrk="1" hangingPunct="1">
              <a:lnSpc>
                <a:spcPct val="85000"/>
              </a:lnSpc>
              <a:spcBef>
                <a:spcPct val="20000"/>
              </a:spcBef>
              <a:buClr>
                <a:srgbClr val="439539"/>
              </a:buClr>
              <a:buFont typeface="Wingdings" pitchFamily="2" charset="2"/>
              <a:buChar char="§"/>
              <a:defRPr/>
            </a:pPr>
            <a:r>
              <a:rPr lang="en-GB" sz="2000" kern="0" dirty="0">
                <a:latin typeface="Arial"/>
                <a:ea typeface="ＭＳ Ｐゴシック" pitchFamily="-111" charset="-128"/>
                <a:cs typeface="Arial"/>
              </a:rPr>
              <a:t>Select the required slot</a:t>
            </a:r>
          </a:p>
          <a:p>
            <a:pPr marL="342900" indent="-342900" eaLnBrk="1" hangingPunct="1">
              <a:lnSpc>
                <a:spcPct val="85000"/>
              </a:lnSpc>
              <a:spcBef>
                <a:spcPct val="20000"/>
              </a:spcBef>
              <a:buClr>
                <a:srgbClr val="439539"/>
              </a:buClr>
              <a:buFont typeface="Wingdings" pitchFamily="2" charset="2"/>
              <a:buNone/>
              <a:defRPr/>
            </a:pPr>
            <a:r>
              <a:rPr lang="en-GB" sz="2000" kern="0" dirty="0">
                <a:latin typeface="Arial"/>
                <a:ea typeface="ＭＳ Ｐゴシック" pitchFamily="-111" charset="-128"/>
                <a:cs typeface="Arial"/>
              </a:rPr>
              <a:t>     </a:t>
            </a:r>
            <a:r>
              <a:rPr lang="en-GB" sz="2000" i="1" kern="0" dirty="0">
                <a:latin typeface="Arial"/>
                <a:ea typeface="ＭＳ Ｐゴシック" pitchFamily="-111" charset="-128"/>
                <a:cs typeface="Arial"/>
              </a:rPr>
              <a:t>The list of monitored system processes are displayed</a:t>
            </a:r>
            <a:br>
              <a:rPr lang="en-GB" sz="2000" i="1" kern="0" dirty="0">
                <a:latin typeface="Arial"/>
                <a:ea typeface="ＭＳ Ｐゴシック" pitchFamily="-111" charset="-128"/>
                <a:cs typeface="Arial"/>
              </a:rPr>
            </a:br>
            <a:r>
              <a:rPr lang="en-GB" sz="2000" i="1" kern="0" dirty="0">
                <a:latin typeface="Arial"/>
                <a:ea typeface="ＭＳ Ｐゴシック" pitchFamily="-111" charset="-128"/>
                <a:cs typeface="Arial"/>
              </a:rPr>
              <a:t/>
            </a:r>
            <a:br>
              <a:rPr lang="en-GB" sz="2000" i="1" kern="0" dirty="0">
                <a:latin typeface="Arial"/>
                <a:ea typeface="ＭＳ Ｐゴシック" pitchFamily="-111" charset="-128"/>
                <a:cs typeface="Arial"/>
              </a:rPr>
            </a:br>
            <a:r>
              <a:rPr lang="en-GB" sz="2000" b="0" i="1" kern="0" dirty="0">
                <a:latin typeface="Arial"/>
                <a:ea typeface="ＭＳ Ｐゴシック" pitchFamily="-111" charset="-128"/>
                <a:cs typeface="Arial"/>
              </a:rPr>
              <a:t>Note: The list of processes may vary due to licensing differences</a:t>
            </a:r>
            <a:endParaRPr lang="en-US" sz="2000" b="0" i="1" kern="0" dirty="0">
              <a:latin typeface="Arial"/>
              <a:ea typeface="ＭＳ Ｐゴシック" pitchFamily="-111" charset="-128"/>
              <a:cs typeface="Arial"/>
            </a:endParaRPr>
          </a:p>
        </p:txBody>
      </p:sp>
      <p:pic>
        <p:nvPicPr>
          <p:cNvPr id="160772" name="Picture 2">
            <a:extLst>
              <a:ext uri="{FF2B5EF4-FFF2-40B4-BE49-F238E27FC236}">
                <a16:creationId xmlns:a16="http://schemas.microsoft.com/office/drawing/2014/main" id="{2F2C3B37-808B-4334-99DB-A8AB7AB67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8" y="1209675"/>
            <a:ext cx="49260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E81C3E-F0B8-4CF4-9E93-C3998A2BC94A}"/>
              </a:ext>
            </a:extLst>
          </p:cNvPr>
          <p:cNvSpPr>
            <a:spLocks noGrp="1"/>
          </p:cNvSpPr>
          <p:nvPr>
            <p:ph type="title"/>
          </p:nvPr>
        </p:nvSpPr>
        <p:spPr/>
        <p:txBody>
          <a:bodyPr/>
          <a:lstStyle/>
          <a:p>
            <a:pPr>
              <a:defRPr/>
            </a:pPr>
            <a:r>
              <a:rPr lang="en-US" dirty="0"/>
              <a:t>System Monitoring - Watchdog Processes</a:t>
            </a:r>
          </a:p>
        </p:txBody>
      </p:sp>
      <p:graphicFrame>
        <p:nvGraphicFramePr>
          <p:cNvPr id="4" name="Group 3">
            <a:extLst>
              <a:ext uri="{FF2B5EF4-FFF2-40B4-BE49-F238E27FC236}">
                <a16:creationId xmlns:a16="http://schemas.microsoft.com/office/drawing/2014/main" id="{F22EEE94-30DF-4E98-8FA2-78BF92AB46BC}"/>
              </a:ext>
            </a:extLst>
          </p:cNvPr>
          <p:cNvGraphicFramePr>
            <a:graphicFrameLocks/>
          </p:cNvGraphicFramePr>
          <p:nvPr/>
        </p:nvGraphicFramePr>
        <p:xfrm>
          <a:off x="363538" y="1282700"/>
          <a:ext cx="8534400" cy="4032259"/>
        </p:xfrm>
        <a:graphic>
          <a:graphicData uri="http://schemas.openxmlformats.org/drawingml/2006/table">
            <a:tbl>
              <a:tblPr/>
              <a:tblGrid>
                <a:gridCol w="1055688">
                  <a:extLst>
                    <a:ext uri="{9D8B030D-6E8A-4147-A177-3AD203B41FA5}">
                      <a16:colId xmlns:a16="http://schemas.microsoft.com/office/drawing/2014/main" val="20000"/>
                    </a:ext>
                  </a:extLst>
                </a:gridCol>
                <a:gridCol w="7478712">
                  <a:extLst>
                    <a:ext uri="{9D8B030D-6E8A-4147-A177-3AD203B41FA5}">
                      <a16:colId xmlns:a16="http://schemas.microsoft.com/office/drawing/2014/main" val="20001"/>
                    </a:ext>
                  </a:extLst>
                </a:gridCol>
              </a:tblGrid>
              <a:tr h="365735">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rgbClr val="333399"/>
                          </a:solidFill>
                          <a:effectLst/>
                          <a:latin typeface="Arial" charset="0"/>
                        </a:rPr>
                        <a:t>Field </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rgbClr val="333399"/>
                          </a:solidFill>
                          <a:effectLst/>
                          <a:latin typeface="Arial" charset="0"/>
                        </a:rPr>
                        <a:t>Description</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344371">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600" b="1" i="0" u="none" strike="noStrike" cap="none" normalizeH="0" baseline="0" dirty="0">
                          <a:ln>
                            <a:noFill/>
                          </a:ln>
                          <a:solidFill>
                            <a:schemeClr val="tx2"/>
                          </a:solidFill>
                          <a:effectLst/>
                          <a:latin typeface="Arial" charset="0"/>
                        </a:rPr>
                        <a:t>WID</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rgbClr val="FF9900"/>
                        </a:buClr>
                        <a:buSzPct val="75000"/>
                        <a:buFont typeface="Arial" charset="0"/>
                        <a:buNone/>
                        <a:tabLst/>
                      </a:pPr>
                      <a:r>
                        <a:rPr kumimoji="0" lang="en-GB" sz="1600" b="1" i="0" u="none" strike="noStrike" cap="none" normalizeH="0" baseline="0" dirty="0">
                          <a:ln>
                            <a:noFill/>
                          </a:ln>
                          <a:solidFill>
                            <a:schemeClr val="accent2"/>
                          </a:solidFill>
                          <a:effectLst/>
                          <a:latin typeface="Arial" charset="0"/>
                        </a:rPr>
                        <a:t>Watchdog ID for the process. The ID does not change for each process</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55">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600" b="1" i="0" u="none" strike="noStrike" cap="none" normalizeH="0" baseline="0" dirty="0">
                          <a:ln>
                            <a:noFill/>
                          </a:ln>
                          <a:solidFill>
                            <a:schemeClr val="tx2"/>
                          </a:solidFill>
                          <a:effectLst/>
                          <a:latin typeface="Arial" charset="0"/>
                        </a:rPr>
                        <a:t>PID</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rgbClr val="FF9900"/>
                        </a:buClr>
                        <a:buSzPct val="75000"/>
                        <a:buFont typeface="Arial" charset="0"/>
                        <a:buNone/>
                        <a:tabLst/>
                      </a:pPr>
                      <a:r>
                        <a:rPr kumimoji="0" lang="en-GB" sz="1600" b="1" i="0" u="none" strike="noStrike" cap="none" normalizeH="0" baseline="0" dirty="0">
                          <a:ln>
                            <a:noFill/>
                          </a:ln>
                          <a:solidFill>
                            <a:schemeClr val="accent2"/>
                          </a:solidFill>
                          <a:effectLst/>
                          <a:latin typeface="Arial" charset="0"/>
                        </a:rPr>
                        <a:t>Process ID assigned by kernel. ID will change if process restarts</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9095">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600" b="1" i="0" u="none" strike="noStrike" cap="none" normalizeH="0" baseline="0" dirty="0">
                          <a:ln>
                            <a:noFill/>
                          </a:ln>
                          <a:solidFill>
                            <a:schemeClr val="tx2"/>
                          </a:solidFill>
                          <a:effectLst/>
                          <a:latin typeface="Arial" charset="0"/>
                        </a:rPr>
                        <a:t>STA</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rgbClr val="FF9900"/>
                        </a:buClr>
                        <a:buSzPct val="75000"/>
                        <a:buFont typeface="Arial" charset="0"/>
                        <a:buNone/>
                        <a:tabLst/>
                      </a:pPr>
                      <a:r>
                        <a:rPr kumimoji="0" lang="en-GB" sz="1600" b="1" i="0" u="none" strike="noStrike" cap="none" normalizeH="0" baseline="0" dirty="0">
                          <a:ln>
                            <a:noFill/>
                          </a:ln>
                          <a:solidFill>
                            <a:schemeClr val="accent2"/>
                          </a:solidFill>
                          <a:effectLst/>
                          <a:latin typeface="Arial" charset="0"/>
                        </a:rPr>
                        <a:t>Status of process. Valid options: R (running), S (sleep),  ‘+’ (monitored), and ‘-’ (detached)</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9095">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600" b="1" i="0" u="none" strike="noStrike" cap="none" normalizeH="0" baseline="0" dirty="0">
                          <a:ln>
                            <a:noFill/>
                          </a:ln>
                          <a:solidFill>
                            <a:schemeClr val="tx2"/>
                          </a:solidFill>
                          <a:effectLst/>
                          <a:latin typeface="Arial" charset="0"/>
                        </a:rPr>
                        <a:t>RPT</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rgbClr val="FF9900"/>
                        </a:buClr>
                        <a:buSzPct val="75000"/>
                        <a:buFont typeface="Arial" charset="0"/>
                        <a:buNone/>
                        <a:tabLst/>
                      </a:pPr>
                      <a:r>
                        <a:rPr kumimoji="0" lang="en-GB" sz="1600" b="1" i="0" u="none" strike="noStrike" cap="none" normalizeH="0" baseline="0" dirty="0">
                          <a:ln>
                            <a:noFill/>
                          </a:ln>
                          <a:solidFill>
                            <a:schemeClr val="accent2"/>
                          </a:solidFill>
                          <a:effectLst/>
                          <a:latin typeface="Arial" charset="0"/>
                        </a:rPr>
                        <a:t>Restarts via Process Termination, i.e. number of times a process was started after it went down</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9095">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600" b="1" i="0" u="none" strike="noStrike" cap="none" normalizeH="0" baseline="0" dirty="0">
                          <a:ln>
                            <a:noFill/>
                          </a:ln>
                          <a:solidFill>
                            <a:schemeClr val="tx2"/>
                          </a:solidFill>
                          <a:effectLst/>
                          <a:latin typeface="Arial" charset="0"/>
                        </a:rPr>
                        <a:t>RHT</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rgbClr val="FF9900"/>
                        </a:buClr>
                        <a:buSzPct val="75000"/>
                        <a:buFont typeface="Arial" charset="0"/>
                        <a:buNone/>
                        <a:tabLst/>
                      </a:pPr>
                      <a:r>
                        <a:rPr kumimoji="0" lang="en-GB" sz="1600" b="1" i="0" u="none" strike="noStrike" cap="none" normalizeH="0" baseline="0" dirty="0">
                          <a:ln>
                            <a:noFill/>
                          </a:ln>
                          <a:solidFill>
                            <a:schemeClr val="accent2"/>
                          </a:solidFill>
                          <a:effectLst/>
                          <a:latin typeface="Arial" charset="0"/>
                        </a:rPr>
                        <a:t>Restarts via Heartbeat Timeout, i.e.  number of times a process was restarted after it was unresponsive to heartbeats within time allowed (HTV)</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55">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600" b="1" i="0" u="none" strike="noStrike" cap="none" normalizeH="0" baseline="0" dirty="0">
                          <a:ln>
                            <a:noFill/>
                          </a:ln>
                          <a:solidFill>
                            <a:schemeClr val="tx2"/>
                          </a:solidFill>
                          <a:effectLst/>
                          <a:latin typeface="Arial" charset="0"/>
                        </a:rPr>
                        <a:t>HTV</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rgbClr val="FF9900"/>
                        </a:buClr>
                        <a:buSzPct val="75000"/>
                        <a:buFont typeface="Arial" charset="0"/>
                        <a:buNone/>
                        <a:tabLst/>
                      </a:pPr>
                      <a:r>
                        <a:rPr kumimoji="0" lang="en-GB" sz="1600" b="1" i="0" u="none" strike="noStrike" cap="none" normalizeH="0" baseline="0" dirty="0">
                          <a:ln>
                            <a:noFill/>
                          </a:ln>
                          <a:solidFill>
                            <a:schemeClr val="accent2"/>
                          </a:solidFill>
                          <a:effectLst/>
                          <a:latin typeface="Arial" charset="0"/>
                        </a:rPr>
                        <a:t>Heartbeat Timeout Value. Default is 10 seconds</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79095">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600" b="1" i="0" u="none" strike="noStrike" cap="none" normalizeH="0" baseline="0" dirty="0">
                          <a:ln>
                            <a:noFill/>
                          </a:ln>
                          <a:solidFill>
                            <a:schemeClr val="tx2"/>
                          </a:solidFill>
                          <a:effectLst/>
                          <a:latin typeface="Arial" charset="0"/>
                        </a:rPr>
                        <a:t>HTT</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rgbClr val="FF9900"/>
                        </a:buClr>
                        <a:buSzPct val="75000"/>
                        <a:buFont typeface="Arial" charset="0"/>
                        <a:buNone/>
                        <a:tabLst/>
                      </a:pPr>
                      <a:r>
                        <a:rPr kumimoji="0" lang="en-GB" sz="1600" b="1" i="0" u="none" strike="noStrike" cap="none" normalizeH="0" baseline="0" dirty="0">
                          <a:ln>
                            <a:noFill/>
                          </a:ln>
                          <a:solidFill>
                            <a:schemeClr val="accent2"/>
                          </a:solidFill>
                          <a:effectLst/>
                          <a:latin typeface="Arial" charset="0"/>
                        </a:rPr>
                        <a:t>Current value of Heartbeat Timeout Timer, i.e. time left until the process is restarted </a:t>
                      </a:r>
                      <a:endParaRPr kumimoji="0" lang="en-US" sz="1600" b="1" i="0" u="none" strike="noStrike" cap="none" normalizeH="0" baseline="0" dirty="0">
                        <a:ln>
                          <a:noFill/>
                        </a:ln>
                        <a:solidFill>
                          <a:schemeClr val="accent2"/>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255">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600" b="1" i="0" u="none" strike="noStrike" cap="none" normalizeH="0" baseline="0" dirty="0">
                          <a:ln>
                            <a:noFill/>
                          </a:ln>
                          <a:solidFill>
                            <a:schemeClr val="tx2"/>
                          </a:solidFill>
                          <a:effectLst/>
                          <a:latin typeface="Arial" charset="0"/>
                        </a:rPr>
                        <a:t>COM</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rgbClr val="FF9900"/>
                        </a:buClr>
                        <a:buSzPct val="75000"/>
                        <a:buFont typeface="Arial" charset="0"/>
                        <a:buNone/>
                        <a:tabLst/>
                      </a:pPr>
                      <a:r>
                        <a:rPr kumimoji="0" lang="en-GB" sz="1600" b="1" i="0" u="none" strike="noStrike" cap="none" normalizeH="0" baseline="0" dirty="0">
                          <a:ln>
                            <a:noFill/>
                          </a:ln>
                          <a:solidFill>
                            <a:schemeClr val="accent2"/>
                          </a:solidFill>
                          <a:effectLst/>
                          <a:latin typeface="Arial" charset="0"/>
                        </a:rPr>
                        <a:t>Actual command line of the process being monitored </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p:strips dir="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90031-BE13-4D36-9180-C08968A42FC2}"/>
              </a:ext>
            </a:extLst>
          </p:cNvPr>
          <p:cNvSpPr>
            <a:spLocks noGrp="1"/>
          </p:cNvSpPr>
          <p:nvPr>
            <p:ph type="title"/>
          </p:nvPr>
        </p:nvSpPr>
        <p:spPr/>
        <p:txBody>
          <a:bodyPr/>
          <a:lstStyle/>
          <a:p>
            <a:pPr>
              <a:defRPr/>
            </a:pPr>
            <a:r>
              <a:rPr lang="en-US" dirty="0"/>
              <a:t>Access Security</a:t>
            </a:r>
          </a:p>
        </p:txBody>
      </p:sp>
      <p:sp>
        <p:nvSpPr>
          <p:cNvPr id="162819" name="Rectangle 3">
            <a:extLst>
              <a:ext uri="{FF2B5EF4-FFF2-40B4-BE49-F238E27FC236}">
                <a16:creationId xmlns:a16="http://schemas.microsoft.com/office/drawing/2014/main" id="{B9E52D86-A0AC-44E7-8A0B-62FE657F8E33}"/>
              </a:ext>
            </a:extLst>
          </p:cNvPr>
          <p:cNvSpPr>
            <a:spLocks noGrp="1" noChangeArrowheads="1"/>
          </p:cNvSpPr>
          <p:nvPr>
            <p:ph idx="4294967295"/>
          </p:nvPr>
        </p:nvSpPr>
        <p:spPr>
          <a:xfrm>
            <a:off x="892175" y="1304925"/>
            <a:ext cx="7535863" cy="4292600"/>
          </a:xfrm>
        </p:spPr>
        <p:txBody>
          <a:bodyPr/>
          <a:lstStyle/>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User Passwords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Firewall</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IPSEC</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TLS</a:t>
            </a:r>
          </a:p>
        </p:txBody>
      </p:sp>
    </p:spTree>
  </p:cSld>
  <p:clrMapOvr>
    <a:masterClrMapping/>
  </p:clrMapOvr>
  <p:transition>
    <p:strips dir="ru"/>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51199-FF43-41D3-A6E7-8C15CEB89220}"/>
              </a:ext>
            </a:extLst>
          </p:cNvPr>
          <p:cNvSpPr>
            <a:spLocks noGrp="1"/>
          </p:cNvSpPr>
          <p:nvPr>
            <p:ph type="title"/>
          </p:nvPr>
        </p:nvSpPr>
        <p:spPr/>
        <p:txBody>
          <a:bodyPr/>
          <a:lstStyle/>
          <a:p>
            <a:pPr>
              <a:defRPr/>
            </a:pPr>
            <a:r>
              <a:rPr lang="en-US" dirty="0"/>
              <a:t>Access Security – User Passwords</a:t>
            </a:r>
          </a:p>
        </p:txBody>
      </p:sp>
      <p:sp>
        <p:nvSpPr>
          <p:cNvPr id="4" name="Rectangle 3">
            <a:extLst>
              <a:ext uri="{FF2B5EF4-FFF2-40B4-BE49-F238E27FC236}">
                <a16:creationId xmlns:a16="http://schemas.microsoft.com/office/drawing/2014/main" id="{E47225DC-050A-4F6D-A9B2-CCFD30EE7FA8}"/>
              </a:ext>
            </a:extLst>
          </p:cNvPr>
          <p:cNvSpPr>
            <a:spLocks noGrp="1" noChangeArrowheads="1"/>
          </p:cNvSpPr>
          <p:nvPr>
            <p:ph sz="quarter" idx="12"/>
          </p:nvPr>
        </p:nvSpPr>
        <p:spPr>
          <a:xfrm>
            <a:off x="603250" y="981075"/>
            <a:ext cx="8239125" cy="5021263"/>
          </a:xfrm>
        </p:spPr>
        <p:txBody>
          <a:bodyPr>
            <a:normAutofit lnSpcReduction="10000"/>
          </a:bodyPr>
          <a:lstStyle/>
          <a:p>
            <a:pPr eaLnBrk="1" hangingPunct="1">
              <a:defRPr/>
            </a:pPr>
            <a:r>
              <a:rPr lang="en-US" sz="2400" dirty="0"/>
              <a:t>Stringent password rules must be followed</a:t>
            </a:r>
            <a:endParaRPr lang="en-GB" sz="2400" dirty="0"/>
          </a:p>
          <a:p>
            <a:pPr lvl="1" eaLnBrk="1" hangingPunct="1">
              <a:defRPr/>
            </a:pPr>
            <a:r>
              <a:rPr lang="en-GB" dirty="0"/>
              <a:t>New users forced to change password</a:t>
            </a:r>
          </a:p>
          <a:p>
            <a:pPr eaLnBrk="1" hangingPunct="1">
              <a:defRPr/>
            </a:pPr>
            <a:r>
              <a:rPr lang="en-US" sz="2400" dirty="0"/>
              <a:t>Access lockout after five login failures (lockout for one minute) Objective is to interrupt mechanized password-cracking algorithms. </a:t>
            </a:r>
          </a:p>
          <a:p>
            <a:pPr lvl="1" eaLnBrk="1" hangingPunct="1">
              <a:defRPr/>
            </a:pPr>
            <a:r>
              <a:rPr lang="en-US" dirty="0"/>
              <a:t>The threshold and interval  for the lockout can be configured using script </a:t>
            </a:r>
            <a:r>
              <a:rPr lang="en-US" i="1" dirty="0"/>
              <a:t>blocksshd_config </a:t>
            </a:r>
            <a:r>
              <a:rPr lang="en-US" dirty="0"/>
              <a:t> from the CLI. Recommended not to be changed unless directed by Sonus TAC.</a:t>
            </a:r>
          </a:p>
          <a:p>
            <a:pPr eaLnBrk="1" hangingPunct="1">
              <a:defRPr/>
            </a:pPr>
            <a:r>
              <a:rPr lang="en-US" sz="2400" dirty="0"/>
              <a:t>Password aging</a:t>
            </a:r>
          </a:p>
          <a:p>
            <a:pPr lvl="1" eaLnBrk="1" hangingPunct="1">
              <a:defRPr/>
            </a:pPr>
            <a:r>
              <a:rPr lang="en-US" dirty="0"/>
              <a:t>Password aging disabled by default. If feature is turned on any value between 10-365 days is valid. Default value is 30 days. This global setting applies to all users of system.</a:t>
            </a:r>
            <a:endParaRPr lang="en-US" sz="2400" dirty="0"/>
          </a:p>
          <a:p>
            <a:pPr eaLnBrk="1" hangingPunct="1">
              <a:defRPr/>
            </a:pPr>
            <a:r>
              <a:rPr lang="en-US" sz="2400" dirty="0"/>
              <a:t>Firewall</a:t>
            </a:r>
          </a:p>
          <a:p>
            <a:pPr lvl="1" eaLnBrk="1" hangingPunct="1">
              <a:defRPr/>
            </a:pPr>
            <a:r>
              <a:rPr lang="en-US" dirty="0"/>
              <a:t>Iptables rules are turned on by default. Firewall can be turned off temporarily or permanently. </a:t>
            </a:r>
          </a:p>
        </p:txBody>
      </p:sp>
    </p:spTree>
  </p:cSld>
  <p:clrMapOvr>
    <a:masterClrMapping/>
  </p:clrMapOvr>
  <p:transition>
    <p:strips dir="ru"/>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74D96-75C0-4BA9-A213-EE8DAE4A04F5}"/>
              </a:ext>
            </a:extLst>
          </p:cNvPr>
          <p:cNvSpPr>
            <a:spLocks noGrp="1"/>
          </p:cNvSpPr>
          <p:nvPr>
            <p:ph type="title"/>
          </p:nvPr>
        </p:nvSpPr>
        <p:spPr/>
        <p:txBody>
          <a:bodyPr/>
          <a:lstStyle/>
          <a:p>
            <a:pPr>
              <a:defRPr/>
            </a:pPr>
            <a:r>
              <a:rPr lang="en-US" dirty="0"/>
              <a:t>Access Security – User Passwords</a:t>
            </a:r>
          </a:p>
        </p:txBody>
      </p:sp>
      <p:sp>
        <p:nvSpPr>
          <p:cNvPr id="4" name="Text Placeholder 3">
            <a:extLst>
              <a:ext uri="{FF2B5EF4-FFF2-40B4-BE49-F238E27FC236}">
                <a16:creationId xmlns:a16="http://schemas.microsoft.com/office/drawing/2014/main" id="{9F76CA94-0A3D-45BE-B3AC-98414180D478}"/>
              </a:ext>
            </a:extLst>
          </p:cNvPr>
          <p:cNvSpPr txBox="1">
            <a:spLocks/>
          </p:cNvSpPr>
          <p:nvPr/>
        </p:nvSpPr>
        <p:spPr>
          <a:xfrm>
            <a:off x="0" y="1190625"/>
            <a:ext cx="4191000" cy="48006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To configure Password Aging, click Users</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Click Password Aging</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Configure the required attributes</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Click Continue</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To configure User Inactivity Timeout enter value in mins to user WebUI to timeout.</a:t>
            </a:r>
          </a:p>
        </p:txBody>
      </p:sp>
      <p:pic>
        <p:nvPicPr>
          <p:cNvPr id="164868" name="Picture 2">
            <a:extLst>
              <a:ext uri="{FF2B5EF4-FFF2-40B4-BE49-F238E27FC236}">
                <a16:creationId xmlns:a16="http://schemas.microsoft.com/office/drawing/2014/main" id="{638BECFC-58E0-4883-A00F-768CF2336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8138" y="1304925"/>
            <a:ext cx="48895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1749E7-899A-43E1-9750-BF4E6FEEEC6F}"/>
              </a:ext>
            </a:extLst>
          </p:cNvPr>
          <p:cNvSpPr>
            <a:spLocks noGrp="1"/>
          </p:cNvSpPr>
          <p:nvPr>
            <p:ph type="title"/>
          </p:nvPr>
        </p:nvSpPr>
        <p:spPr/>
        <p:txBody>
          <a:bodyPr/>
          <a:lstStyle/>
          <a:p>
            <a:pPr>
              <a:defRPr/>
            </a:pPr>
            <a:r>
              <a:rPr lang="en-US" dirty="0"/>
              <a:t>System Overview</a:t>
            </a:r>
          </a:p>
        </p:txBody>
      </p:sp>
      <p:sp>
        <p:nvSpPr>
          <p:cNvPr id="25603" name="Content Placeholder 3">
            <a:extLst>
              <a:ext uri="{FF2B5EF4-FFF2-40B4-BE49-F238E27FC236}">
                <a16:creationId xmlns:a16="http://schemas.microsoft.com/office/drawing/2014/main" id="{073A17DD-3A30-42CF-9E8E-71846D96DD71}"/>
              </a:ext>
            </a:extLst>
          </p:cNvPr>
          <p:cNvSpPr>
            <a:spLocks noGrp="1" noChangeArrowheads="1"/>
          </p:cNvSpPr>
          <p:nvPr>
            <p:ph sz="quarter" idx="12"/>
          </p:nvPr>
        </p:nvSpPr>
        <p:spPr>
          <a:xfrm>
            <a:off x="317500" y="1027113"/>
            <a:ext cx="8424863" cy="4989512"/>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System built on reliable and stable redundant hardware</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Connect to network elements using</a:t>
            </a:r>
          </a:p>
          <a:p>
            <a:pPr lvl="1" eaLnBrk="1" hangingPunct="1"/>
            <a:r>
              <a:rPr lang="en-US" altLang="en-US" sz="2200">
                <a:latin typeface="Arial" panose="020B0604020202020204" pitchFamily="34" charset="0"/>
                <a:ea typeface="ＭＳ Ｐゴシック" panose="020B0600070205080204" pitchFamily="34" charset="-128"/>
                <a:cs typeface="Arial" panose="020B0604020202020204" pitchFamily="34" charset="0"/>
              </a:rPr>
              <a:t>Traditional 48/56/64 kbps T1/E1/J1 TDM</a:t>
            </a:r>
          </a:p>
          <a:p>
            <a:pPr lvl="1" eaLnBrk="1" hangingPunct="1"/>
            <a:r>
              <a:rPr lang="en-US" altLang="en-US" sz="2200">
                <a:latin typeface="Arial" panose="020B0604020202020204" pitchFamily="34" charset="0"/>
                <a:ea typeface="ＭＳ Ｐゴシック" panose="020B0600070205080204" pitchFamily="34" charset="-128"/>
                <a:cs typeface="Arial" panose="020B0604020202020204" pitchFamily="34" charset="0"/>
              </a:rPr>
              <a:t>ATM HSL</a:t>
            </a:r>
          </a:p>
          <a:p>
            <a:pPr lvl="1" eaLnBrk="1" hangingPunct="1"/>
            <a:r>
              <a:rPr lang="en-US" altLang="en-US" sz="2200">
                <a:latin typeface="Arial" panose="020B0604020202020204" pitchFamily="34" charset="0"/>
                <a:ea typeface="ＭＳ Ｐゴシック" panose="020B0600070205080204" pitchFamily="34" charset="-128"/>
                <a:cs typeface="Arial" panose="020B0604020202020204" pitchFamily="34" charset="0"/>
              </a:rPr>
              <a:t>IP-SIGTRAN signaling links  (M2UA, M2PA, M3UA, SUA)</a:t>
            </a:r>
          </a:p>
          <a:p>
            <a:pPr lvl="1" eaLnBrk="1" hangingPunct="1"/>
            <a:r>
              <a:rPr lang="en-US" altLang="en-US" sz="2200">
                <a:latin typeface="Arial" panose="020B0604020202020204" pitchFamily="34" charset="0"/>
                <a:ea typeface="ＭＳ Ｐゴシック" panose="020B0600070205080204" pitchFamily="34" charset="-128"/>
                <a:cs typeface="Arial" panose="020B0604020202020204" pitchFamily="34" charset="0"/>
              </a:rPr>
              <a:t>Annex A (un-channelized T1/E1)</a:t>
            </a:r>
            <a:r>
              <a:rPr lang="en-US" altLang="en-US">
                <a:latin typeface="Arial" panose="020B0604020202020204" pitchFamily="34" charset="0"/>
                <a:ea typeface="ＭＳ Ｐゴシック" panose="020B0600070205080204" pitchFamily="34" charset="-128"/>
                <a:cs typeface="Arial" panose="020B0604020202020204" pitchFamily="34" charset="0"/>
              </a:rPr>
              <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Provides a feature rich SS7 distribution and scalable SS7 stack supporting many signaling variants </a:t>
            </a:r>
          </a:p>
          <a:p>
            <a:pPr lvl="1" eaLnBrk="1" hangingPunct="1"/>
            <a:r>
              <a:rPr lang="en-US" altLang="en-US" sz="2200">
                <a:latin typeface="Arial" panose="020B0604020202020204" pitchFamily="34" charset="0"/>
                <a:ea typeface="ＭＳ Ｐゴシック" panose="020B0600070205080204" pitchFamily="34" charset="-128"/>
                <a:cs typeface="Arial" panose="020B0604020202020204" pitchFamily="34" charset="0"/>
              </a:rPr>
              <a:t>ANSI, ITU, Japan, NZ and so on </a:t>
            </a:r>
          </a:p>
          <a:p>
            <a:pPr lvl="1" eaLnBrk="1" hangingPunct="1">
              <a:buFont typeface="Lucida Grande"/>
              <a:buNone/>
            </a:pPr>
            <a:endParaRPr lang="en-US" altLang="en-US" sz="220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TDM network connectivity via T1 (100Ω) and E1 (120Ω)</a:t>
            </a:r>
          </a:p>
          <a:p>
            <a:pPr eaLnBrk="1" hangingPunct="1"/>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1C1D89-8CB4-4EC4-B05D-01BFD9872478}"/>
              </a:ext>
            </a:extLst>
          </p:cNvPr>
          <p:cNvSpPr>
            <a:spLocks noGrp="1"/>
          </p:cNvSpPr>
          <p:nvPr>
            <p:ph type="title"/>
          </p:nvPr>
        </p:nvSpPr>
        <p:spPr/>
        <p:txBody>
          <a:bodyPr/>
          <a:lstStyle/>
          <a:p>
            <a:pPr>
              <a:defRPr/>
            </a:pPr>
            <a:r>
              <a:rPr lang="en-US" dirty="0"/>
              <a:t>Access Security - Firewall</a:t>
            </a:r>
          </a:p>
        </p:txBody>
      </p:sp>
      <p:sp>
        <p:nvSpPr>
          <p:cNvPr id="165891" name="Rectangle 3">
            <a:extLst>
              <a:ext uri="{FF2B5EF4-FFF2-40B4-BE49-F238E27FC236}">
                <a16:creationId xmlns:a16="http://schemas.microsoft.com/office/drawing/2014/main" id="{CE6FC742-C81F-41F4-870D-E8852D70391E}"/>
              </a:ext>
            </a:extLst>
          </p:cNvPr>
          <p:cNvSpPr>
            <a:spLocks noGrp="1" noChangeArrowheads="1"/>
          </p:cNvSpPr>
          <p:nvPr>
            <p:ph sz="quarter" idx="12"/>
          </p:nvPr>
        </p:nvSpPr>
        <p:spPr/>
        <p:txBody>
          <a:bodyPr/>
          <a:lstStyle/>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The DSC 8000 is deployed with a </a:t>
            </a:r>
            <a:br>
              <a:rPr lang="en-GB" altLang="en-US">
                <a:latin typeface="Arial" panose="020B0604020202020204" pitchFamily="34" charset="0"/>
                <a:ea typeface="ＭＳ Ｐゴシック" panose="020B0600070205080204" pitchFamily="34" charset="-128"/>
                <a:cs typeface="Arial" panose="020B0604020202020204" pitchFamily="34" charset="0"/>
              </a:rPr>
            </a:br>
            <a:r>
              <a:rPr lang="en-GB" altLang="en-US">
                <a:latin typeface="Arial" panose="020B0604020202020204" pitchFamily="34" charset="0"/>
                <a:ea typeface="ＭＳ Ｐゴシック" panose="020B0600070205080204" pitchFamily="34" charset="-128"/>
                <a:cs typeface="Arial" panose="020B0604020202020204" pitchFamily="34" charset="0"/>
              </a:rPr>
              <a:t>pre-configured IP firewall </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This firewall uses standard Linux IP tables to build filtering rule set </a:t>
            </a:r>
          </a:p>
          <a:p>
            <a:pPr lvl="1" eaLnBrk="1" hangingPunct="1">
              <a:buFont typeface="Arial" panose="020B0604020202020204" pitchFamily="34" charset="0"/>
              <a:buChar char="–"/>
            </a:pPr>
            <a:r>
              <a:rPr lang="en-GB" altLang="en-US">
                <a:latin typeface="Arial" panose="020B0604020202020204" pitchFamily="34" charset="0"/>
                <a:ea typeface="ＭＳ Ｐゴシック" panose="020B0600070205080204" pitchFamily="34" charset="-128"/>
                <a:cs typeface="Arial" panose="020B0604020202020204" pitchFamily="34" charset="0"/>
              </a:rPr>
              <a:t>Refer to </a:t>
            </a:r>
            <a:r>
              <a:rPr lang="en-GB" altLang="en-US" u="sng">
                <a:solidFill>
                  <a:srgbClr val="0000FF"/>
                </a:solidFill>
                <a:latin typeface="Arial" panose="020B0604020202020204" pitchFamily="34" charset="0"/>
                <a:ea typeface="ＭＳ Ｐゴシック" panose="020B0600070205080204" pitchFamily="34" charset="-128"/>
                <a:cs typeface="Arial" panose="020B0604020202020204" pitchFamily="34" charset="0"/>
              </a:rPr>
              <a:t>www.netfilter.org</a:t>
            </a:r>
            <a:r>
              <a:rPr lang="en-GB" altLang="en-US">
                <a:latin typeface="Arial" panose="020B0604020202020204" pitchFamily="34" charset="0"/>
                <a:ea typeface="ＭＳ Ｐゴシック" panose="020B0600070205080204" pitchFamily="34" charset="-128"/>
                <a:cs typeface="Arial" panose="020B0604020202020204" pitchFamily="34" charset="0"/>
              </a:rPr>
              <a:t> for more details</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The Firewall can be disabled but it is recommended that it remains ENABLED if the system is exposed to external IP networks</a:t>
            </a:r>
          </a:p>
          <a:p>
            <a:r>
              <a:rPr lang="en-US" altLang="en-US">
                <a:latin typeface="Arial" panose="020B0604020202020204" pitchFamily="34" charset="0"/>
                <a:ea typeface="ＭＳ Ｐゴシック" panose="020B0600070205080204" pitchFamily="34" charset="-128"/>
                <a:cs typeface="Arial" panose="020B0604020202020204" pitchFamily="34" charset="0"/>
              </a:rPr>
              <a:t>After the firewall is enabled, the only inbound access to the system is through SSH and the Web UI, excluding defined SCTP or TCP connections for software application.</a:t>
            </a:r>
            <a:endParaRPr lang="en-GB"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C0CEE5-BC09-48DD-9962-145D68DAA1B4}"/>
              </a:ext>
            </a:extLst>
          </p:cNvPr>
          <p:cNvSpPr>
            <a:spLocks noGrp="1"/>
          </p:cNvSpPr>
          <p:nvPr>
            <p:ph type="title"/>
          </p:nvPr>
        </p:nvSpPr>
        <p:spPr/>
        <p:txBody>
          <a:bodyPr/>
          <a:lstStyle/>
          <a:p>
            <a:pPr>
              <a:defRPr/>
            </a:pPr>
            <a:r>
              <a:rPr lang="en-US" dirty="0"/>
              <a:t>Access Security - Firewall</a:t>
            </a:r>
          </a:p>
        </p:txBody>
      </p:sp>
      <p:sp>
        <p:nvSpPr>
          <p:cNvPr id="4" name="Rectangle 3">
            <a:extLst>
              <a:ext uri="{FF2B5EF4-FFF2-40B4-BE49-F238E27FC236}">
                <a16:creationId xmlns:a16="http://schemas.microsoft.com/office/drawing/2014/main" id="{6709030C-C7BC-427E-A4D8-1F230F66AEC8}"/>
              </a:ext>
            </a:extLst>
          </p:cNvPr>
          <p:cNvSpPr txBox="1">
            <a:spLocks noChangeArrowheads="1"/>
          </p:cNvSpPr>
          <p:nvPr/>
        </p:nvSpPr>
        <p:spPr>
          <a:xfrm>
            <a:off x="90488" y="1057275"/>
            <a:ext cx="4048125" cy="48006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To view the firewall, click IP Networking</a:t>
            </a: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Click Firewall</a:t>
            </a: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Select the required system card</a:t>
            </a: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Click Update</a:t>
            </a:r>
          </a:p>
          <a:p>
            <a:pPr marL="342900" indent="-342900" eaLnBrk="1" hangingPunct="1">
              <a:spcBef>
                <a:spcPct val="20000"/>
              </a:spcBef>
              <a:buClr>
                <a:srgbClr val="439539"/>
              </a:buClr>
              <a:buFont typeface="Wingdings" pitchFamily="2" charset="2"/>
              <a:buNone/>
              <a:defRPr/>
            </a:pPr>
            <a:r>
              <a:rPr lang="en-US" sz="2000" kern="0" dirty="0">
                <a:latin typeface="Arial"/>
                <a:ea typeface="ＭＳ Ｐゴシック" pitchFamily="-111" charset="-128"/>
                <a:cs typeface="Arial"/>
              </a:rPr>
              <a:t>      This example shows the Firewall is Disabled</a:t>
            </a: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To start the Firewall, click Enable Firewall</a:t>
            </a:r>
          </a:p>
          <a:p>
            <a:pPr marL="342900" indent="-342900" eaLnBrk="1" hangingPunct="1">
              <a:spcBef>
                <a:spcPct val="20000"/>
              </a:spcBef>
              <a:buClr>
                <a:srgbClr val="439539"/>
              </a:buClr>
              <a:buFont typeface="Wingdings" pitchFamily="2" charset="2"/>
              <a:buNone/>
              <a:defRPr/>
            </a:pPr>
            <a:r>
              <a:rPr lang="en-US" sz="2000" b="0" i="1" kern="0" dirty="0">
                <a:latin typeface="Arial"/>
                <a:ea typeface="ＭＳ Ｐゴシック" pitchFamily="-111" charset="-128"/>
                <a:cs typeface="Arial"/>
              </a:rPr>
              <a:t>Note: The Firewall is started automatically by default </a:t>
            </a:r>
          </a:p>
          <a:p>
            <a:pPr marL="342900" indent="-342900" eaLnBrk="1" hangingPunct="1">
              <a:spcBef>
                <a:spcPct val="20000"/>
              </a:spcBef>
              <a:buClr>
                <a:srgbClr val="439539"/>
              </a:buClr>
              <a:buFont typeface="Wingdings" pitchFamily="2" charset="2"/>
              <a:buChar char="§"/>
              <a:defRPr/>
            </a:pPr>
            <a:endParaRPr lang="en-US" sz="2000" kern="0" dirty="0">
              <a:latin typeface="Arial"/>
              <a:ea typeface="ＭＳ Ｐゴシック" pitchFamily="-111" charset="-128"/>
              <a:cs typeface="Arial"/>
            </a:endParaRPr>
          </a:p>
        </p:txBody>
      </p:sp>
      <p:pic>
        <p:nvPicPr>
          <p:cNvPr id="166916" name="Picture 2">
            <a:extLst>
              <a:ext uri="{FF2B5EF4-FFF2-40B4-BE49-F238E27FC236}">
                <a16:creationId xmlns:a16="http://schemas.microsoft.com/office/drawing/2014/main" id="{DFB7B0D7-EC4F-4E3E-86B9-F370EFCB3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2575" y="1379538"/>
            <a:ext cx="49403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DB59F-3024-4DA0-83D0-C4004CF604FD}"/>
              </a:ext>
            </a:extLst>
          </p:cNvPr>
          <p:cNvSpPr>
            <a:spLocks noGrp="1"/>
          </p:cNvSpPr>
          <p:nvPr>
            <p:ph type="title"/>
          </p:nvPr>
        </p:nvSpPr>
        <p:spPr/>
        <p:txBody>
          <a:bodyPr/>
          <a:lstStyle/>
          <a:p>
            <a:pPr>
              <a:defRPr/>
            </a:pPr>
            <a:r>
              <a:rPr lang="en-US" dirty="0"/>
              <a:t>Access Security – IPSEC and TLS (Diameter Only)</a:t>
            </a:r>
          </a:p>
        </p:txBody>
      </p:sp>
      <p:sp>
        <p:nvSpPr>
          <p:cNvPr id="167939" name="Content Placeholder 5">
            <a:extLst>
              <a:ext uri="{FF2B5EF4-FFF2-40B4-BE49-F238E27FC236}">
                <a16:creationId xmlns:a16="http://schemas.microsoft.com/office/drawing/2014/main" id="{C3BE0BED-64B8-4628-A43E-9D125FE76BDF}"/>
              </a:ext>
            </a:extLst>
          </p:cNvPr>
          <p:cNvSpPr>
            <a:spLocks noGrp="1" noChangeArrowheads="1"/>
          </p:cNvSpPr>
          <p:nvPr>
            <p:ph idx="4294967295"/>
          </p:nvPr>
        </p:nvSpPr>
        <p:spPr>
          <a:xfrm>
            <a:off x="420688" y="1017588"/>
            <a:ext cx="8229600" cy="5006975"/>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Often not used, or performed by external router</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r>
              <a:rPr lang="en-US" altLang="en-US">
                <a:latin typeface="Arial" panose="020B0604020202020204" pitchFamily="34" charset="0"/>
                <a:ea typeface="ＭＳ Ｐゴシック" panose="020B0600070205080204" pitchFamily="34" charset="-128"/>
                <a:cs typeface="Arial" panose="020B0604020202020204" pitchFamily="34" charset="0"/>
              </a:rPr>
              <a:t>IPSEC</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If used, found at edge of network going to other carriers</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Provides a higher level of security </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Header encryption can hide even the service being accessed,</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Less susceptible to some forms of DoS</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r>
              <a:rPr lang="en-US" altLang="en-US">
                <a:latin typeface="Arial" panose="020B0604020202020204" pitchFamily="34" charset="0"/>
                <a:ea typeface="ＭＳ Ｐゴシック" panose="020B0600070205080204" pitchFamily="34" charset="-128"/>
                <a:cs typeface="Arial" panose="020B0604020202020204" pitchFamily="34" charset="0"/>
              </a:rPr>
              <a:t>TLS</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If used, found internal to carrier network</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Is more flexible </a:t>
            </a:r>
          </a:p>
          <a:p>
            <a:pPr lvl="1"/>
            <a:r>
              <a:rPr lang="en-US" altLang="en-US">
                <a:latin typeface="Arial" panose="020B0604020202020204" pitchFamily="34" charset="0"/>
                <a:ea typeface="ＭＳ Ｐゴシック" panose="020B0600070205080204" pitchFamily="34" charset="-128"/>
                <a:cs typeface="Arial" panose="020B0604020202020204" pitchFamily="34" charset="0"/>
              </a:rPr>
              <a:t>SCTP/TCP header is maintained and can be modified so the message can pass through IP networks more easily</a:t>
            </a:r>
          </a:p>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8339A-2110-42BE-878E-E67C964C3686}"/>
              </a:ext>
            </a:extLst>
          </p:cNvPr>
          <p:cNvSpPr>
            <a:spLocks noGrp="1"/>
          </p:cNvSpPr>
          <p:nvPr>
            <p:ph type="title"/>
          </p:nvPr>
        </p:nvSpPr>
        <p:spPr/>
        <p:txBody>
          <a:bodyPr/>
          <a:lstStyle/>
          <a:p>
            <a:pPr>
              <a:defRPr/>
            </a:pPr>
            <a:r>
              <a:rPr lang="en-US" dirty="0"/>
              <a:t>Access Security – IPSEC and TLS (Diameter Only)</a:t>
            </a:r>
          </a:p>
        </p:txBody>
      </p:sp>
      <p:sp>
        <p:nvSpPr>
          <p:cNvPr id="4" name="Rounded Rectangle 3">
            <a:extLst>
              <a:ext uri="{FF2B5EF4-FFF2-40B4-BE49-F238E27FC236}">
                <a16:creationId xmlns:a16="http://schemas.microsoft.com/office/drawing/2014/main" id="{8EDA09A6-3B44-43EC-945E-FFEECF224023}"/>
              </a:ext>
            </a:extLst>
          </p:cNvPr>
          <p:cNvSpPr/>
          <p:nvPr/>
        </p:nvSpPr>
        <p:spPr>
          <a:xfrm>
            <a:off x="3932238" y="1527175"/>
            <a:ext cx="4692650" cy="3848100"/>
          </a:xfrm>
          <a:prstGeom prst="roundRect">
            <a:avLst/>
          </a:prstGeom>
        </p:spPr>
        <p:style>
          <a:lnRef idx="1">
            <a:schemeClr val="accent2"/>
          </a:lnRef>
          <a:fillRef idx="2">
            <a:schemeClr val="accent2"/>
          </a:fillRef>
          <a:effectRef idx="1">
            <a:schemeClr val="accent2"/>
          </a:effectRef>
          <a:fontRef idx="minor">
            <a:schemeClr val="dk1"/>
          </a:fontRef>
        </p:style>
        <p:txBody>
          <a:bodyPr/>
          <a:lstStyle/>
          <a:p>
            <a:pPr>
              <a:defRPr/>
            </a:pPr>
            <a:r>
              <a:rPr lang="en-US" dirty="0"/>
              <a:t>DSC Instance</a:t>
            </a:r>
          </a:p>
        </p:txBody>
      </p:sp>
      <p:sp>
        <p:nvSpPr>
          <p:cNvPr id="5" name="Rounded Rectangle 4">
            <a:extLst>
              <a:ext uri="{FF2B5EF4-FFF2-40B4-BE49-F238E27FC236}">
                <a16:creationId xmlns:a16="http://schemas.microsoft.com/office/drawing/2014/main" id="{ABE7BC1A-44F0-45CF-8D70-E927D9B9E6A2}"/>
              </a:ext>
            </a:extLst>
          </p:cNvPr>
          <p:cNvSpPr/>
          <p:nvPr/>
        </p:nvSpPr>
        <p:spPr>
          <a:xfrm>
            <a:off x="763588" y="1524000"/>
            <a:ext cx="3140075" cy="3849688"/>
          </a:xfrm>
          <a:prstGeom prst="roundRect">
            <a:avLst/>
          </a:prstGeom>
        </p:spPr>
        <p:style>
          <a:lnRef idx="1">
            <a:schemeClr val="accent2"/>
          </a:lnRef>
          <a:fillRef idx="2">
            <a:schemeClr val="accent2"/>
          </a:fillRef>
          <a:effectRef idx="1">
            <a:schemeClr val="accent2"/>
          </a:effectRef>
          <a:fontRef idx="minor">
            <a:schemeClr val="dk1"/>
          </a:fontRef>
        </p:style>
        <p:txBody>
          <a:bodyPr/>
          <a:lstStyle/>
          <a:p>
            <a:pPr>
              <a:defRPr/>
            </a:pPr>
            <a:r>
              <a:rPr lang="en-US" dirty="0"/>
              <a:t>Kernel </a:t>
            </a:r>
          </a:p>
          <a:p>
            <a:pPr>
              <a:defRPr/>
            </a:pPr>
            <a:r>
              <a:rPr lang="en-US" dirty="0"/>
              <a:t>(operating system)</a:t>
            </a:r>
          </a:p>
        </p:txBody>
      </p:sp>
      <p:sp>
        <p:nvSpPr>
          <p:cNvPr id="6" name="Rounded Rectangle 5">
            <a:extLst>
              <a:ext uri="{FF2B5EF4-FFF2-40B4-BE49-F238E27FC236}">
                <a16:creationId xmlns:a16="http://schemas.microsoft.com/office/drawing/2014/main" id="{EF9EB33F-4CE9-498D-8A39-C9629AC026C8}"/>
              </a:ext>
            </a:extLst>
          </p:cNvPr>
          <p:cNvSpPr/>
          <p:nvPr/>
        </p:nvSpPr>
        <p:spPr>
          <a:xfrm>
            <a:off x="1187450" y="2574925"/>
            <a:ext cx="982663" cy="595313"/>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dirty="0"/>
              <a:t>IPSec</a:t>
            </a:r>
          </a:p>
        </p:txBody>
      </p:sp>
      <p:sp>
        <p:nvSpPr>
          <p:cNvPr id="7" name="Rounded Rectangle 6">
            <a:extLst>
              <a:ext uri="{FF2B5EF4-FFF2-40B4-BE49-F238E27FC236}">
                <a16:creationId xmlns:a16="http://schemas.microsoft.com/office/drawing/2014/main" id="{CA484CD5-AA0B-4B93-A3DE-1C4B93D12A3A}"/>
              </a:ext>
            </a:extLst>
          </p:cNvPr>
          <p:cNvSpPr/>
          <p:nvPr/>
        </p:nvSpPr>
        <p:spPr>
          <a:xfrm>
            <a:off x="5897563" y="2590800"/>
            <a:ext cx="984250" cy="595313"/>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dirty="0"/>
              <a:t>TLS</a:t>
            </a:r>
          </a:p>
        </p:txBody>
      </p:sp>
      <p:sp>
        <p:nvSpPr>
          <p:cNvPr id="8" name="Rectangle 7">
            <a:extLst>
              <a:ext uri="{FF2B5EF4-FFF2-40B4-BE49-F238E27FC236}">
                <a16:creationId xmlns:a16="http://schemas.microsoft.com/office/drawing/2014/main" id="{31910655-977E-440B-A65B-373F867B7E9F}"/>
              </a:ext>
            </a:extLst>
          </p:cNvPr>
          <p:cNvSpPr/>
          <p:nvPr/>
        </p:nvSpPr>
        <p:spPr>
          <a:xfrm>
            <a:off x="7397750" y="2493963"/>
            <a:ext cx="1071563" cy="77470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Analysis</a:t>
            </a:r>
          </a:p>
          <a:p>
            <a:pPr algn="ctr">
              <a:defRPr/>
            </a:pPr>
            <a:r>
              <a:rPr lang="en-US" dirty="0"/>
              <a:t>And Routing</a:t>
            </a:r>
          </a:p>
        </p:txBody>
      </p:sp>
      <p:sp>
        <p:nvSpPr>
          <p:cNvPr id="9" name="Rectangle 8">
            <a:extLst>
              <a:ext uri="{FF2B5EF4-FFF2-40B4-BE49-F238E27FC236}">
                <a16:creationId xmlns:a16="http://schemas.microsoft.com/office/drawing/2014/main" id="{EB200D69-DB95-4ADE-BB47-333185151D3E}"/>
              </a:ext>
            </a:extLst>
          </p:cNvPr>
          <p:cNvSpPr/>
          <p:nvPr/>
        </p:nvSpPr>
        <p:spPr>
          <a:xfrm>
            <a:off x="7413625" y="4214813"/>
            <a:ext cx="1071563" cy="776287"/>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Destination Routing</a:t>
            </a:r>
          </a:p>
        </p:txBody>
      </p:sp>
      <p:graphicFrame>
        <p:nvGraphicFramePr>
          <p:cNvPr id="10" name="Diagram 9">
            <a:extLst>
              <a:ext uri="{FF2B5EF4-FFF2-40B4-BE49-F238E27FC236}">
                <a16:creationId xmlns:a16="http://schemas.microsoft.com/office/drawing/2014/main" id="{BC964AB8-B9A3-46C1-AACF-350CB7324D08}"/>
              </a:ext>
            </a:extLst>
          </p:cNvPr>
          <p:cNvGraphicFramePr/>
          <p:nvPr/>
        </p:nvGraphicFramePr>
        <p:xfrm>
          <a:off x="2793241" y="2402983"/>
          <a:ext cx="2379259" cy="977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8970" name="TextBox 10">
            <a:extLst>
              <a:ext uri="{FF2B5EF4-FFF2-40B4-BE49-F238E27FC236}">
                <a16:creationId xmlns:a16="http://schemas.microsoft.com/office/drawing/2014/main" id="{98EBC474-1C8E-4B13-A734-A8B0E5F497EF}"/>
              </a:ext>
            </a:extLst>
          </p:cNvPr>
          <p:cNvSpPr txBox="1">
            <a:spLocks noChangeArrowheads="1"/>
          </p:cNvSpPr>
          <p:nvPr/>
        </p:nvSpPr>
        <p:spPr bwMode="auto">
          <a:xfrm>
            <a:off x="2771775" y="2740025"/>
            <a:ext cx="24955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solidFill>
                  <a:schemeClr val="bg1"/>
                </a:solidFill>
              </a:rPr>
              <a:t>Socket             Receive</a:t>
            </a:r>
          </a:p>
        </p:txBody>
      </p:sp>
      <p:graphicFrame>
        <p:nvGraphicFramePr>
          <p:cNvPr id="12" name="Diagram 11">
            <a:extLst>
              <a:ext uri="{FF2B5EF4-FFF2-40B4-BE49-F238E27FC236}">
                <a16:creationId xmlns:a16="http://schemas.microsoft.com/office/drawing/2014/main" id="{7C473DB6-186E-4BFA-96F4-C21D2EE7D732}"/>
              </a:ext>
            </a:extLst>
          </p:cNvPr>
          <p:cNvGraphicFramePr/>
          <p:nvPr/>
        </p:nvGraphicFramePr>
        <p:xfrm>
          <a:off x="2672686" y="4124876"/>
          <a:ext cx="2379259" cy="9777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Rounded Rectangle 12">
            <a:extLst>
              <a:ext uri="{FF2B5EF4-FFF2-40B4-BE49-F238E27FC236}">
                <a16:creationId xmlns:a16="http://schemas.microsoft.com/office/drawing/2014/main" id="{43069686-F608-4548-87C1-D32A8D59FE9E}"/>
              </a:ext>
            </a:extLst>
          </p:cNvPr>
          <p:cNvSpPr/>
          <p:nvPr/>
        </p:nvSpPr>
        <p:spPr>
          <a:xfrm>
            <a:off x="5942013" y="4298950"/>
            <a:ext cx="982662" cy="595313"/>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dirty="0"/>
              <a:t>TLS</a:t>
            </a:r>
          </a:p>
        </p:txBody>
      </p:sp>
      <p:sp>
        <p:nvSpPr>
          <p:cNvPr id="14" name="Rounded Rectangle 13">
            <a:extLst>
              <a:ext uri="{FF2B5EF4-FFF2-40B4-BE49-F238E27FC236}">
                <a16:creationId xmlns:a16="http://schemas.microsoft.com/office/drawing/2014/main" id="{04ABF0C3-EE60-48C8-A3C0-7BE78244EC71}"/>
              </a:ext>
            </a:extLst>
          </p:cNvPr>
          <p:cNvSpPr/>
          <p:nvPr/>
        </p:nvSpPr>
        <p:spPr>
          <a:xfrm>
            <a:off x="1176338" y="4311650"/>
            <a:ext cx="982662" cy="593725"/>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dirty="0"/>
              <a:t>IPSec</a:t>
            </a:r>
          </a:p>
        </p:txBody>
      </p:sp>
      <p:sp>
        <p:nvSpPr>
          <p:cNvPr id="168974" name="TextBox 14">
            <a:extLst>
              <a:ext uri="{FF2B5EF4-FFF2-40B4-BE49-F238E27FC236}">
                <a16:creationId xmlns:a16="http://schemas.microsoft.com/office/drawing/2014/main" id="{5AD6216B-56BF-462F-87CE-8CA0D65578E9}"/>
              </a:ext>
            </a:extLst>
          </p:cNvPr>
          <p:cNvSpPr txBox="1">
            <a:spLocks noChangeArrowheads="1"/>
          </p:cNvSpPr>
          <p:nvPr/>
        </p:nvSpPr>
        <p:spPr bwMode="auto">
          <a:xfrm>
            <a:off x="2651125" y="4448175"/>
            <a:ext cx="23304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solidFill>
                  <a:schemeClr val="bg1"/>
                </a:solidFill>
              </a:rPr>
              <a:t>Socket            Send</a:t>
            </a:r>
          </a:p>
        </p:txBody>
      </p:sp>
      <p:cxnSp>
        <p:nvCxnSpPr>
          <p:cNvPr id="16" name="Straight Arrow Connector 15">
            <a:extLst>
              <a:ext uri="{FF2B5EF4-FFF2-40B4-BE49-F238E27FC236}">
                <a16:creationId xmlns:a16="http://schemas.microsoft.com/office/drawing/2014/main" id="{26EC3BE5-EC36-4C57-BA09-2505D9B3DB8F}"/>
              </a:ext>
            </a:extLst>
          </p:cNvPr>
          <p:cNvCxnSpPr>
            <a:endCxn id="6" idx="1"/>
          </p:cNvCxnSpPr>
          <p:nvPr/>
        </p:nvCxnSpPr>
        <p:spPr>
          <a:xfrm>
            <a:off x="355600" y="2862263"/>
            <a:ext cx="831850" cy="11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F53A79-453B-4DDC-859F-C598A5A2810E}"/>
              </a:ext>
            </a:extLst>
          </p:cNvPr>
          <p:cNvCxnSpPr>
            <a:stCxn id="6" idx="3"/>
          </p:cNvCxnSpPr>
          <p:nvPr/>
        </p:nvCxnSpPr>
        <p:spPr>
          <a:xfrm>
            <a:off x="2170113" y="2873375"/>
            <a:ext cx="7889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97DD3B-9952-47D2-8438-10406C304CCB}"/>
              </a:ext>
            </a:extLst>
          </p:cNvPr>
          <p:cNvCxnSpPr>
            <a:stCxn id="168970" idx="3"/>
            <a:endCxn id="7" idx="1"/>
          </p:cNvCxnSpPr>
          <p:nvPr/>
        </p:nvCxnSpPr>
        <p:spPr>
          <a:xfrm flipV="1">
            <a:off x="5267325" y="2889250"/>
            <a:ext cx="630238"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B63768-37F3-4CC7-8482-8634726D8968}"/>
              </a:ext>
            </a:extLst>
          </p:cNvPr>
          <p:cNvCxnSpPr>
            <a:stCxn id="7" idx="3"/>
            <a:endCxn id="8" idx="1"/>
          </p:cNvCxnSpPr>
          <p:nvPr/>
        </p:nvCxnSpPr>
        <p:spPr>
          <a:xfrm flipV="1">
            <a:off x="6881813" y="2881313"/>
            <a:ext cx="515937" cy="7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305DA7-2CFC-4E71-966E-143FA60409E8}"/>
              </a:ext>
            </a:extLst>
          </p:cNvPr>
          <p:cNvCxnSpPr>
            <a:stCxn id="8" idx="2"/>
            <a:endCxn id="9" idx="0"/>
          </p:cNvCxnSpPr>
          <p:nvPr/>
        </p:nvCxnSpPr>
        <p:spPr>
          <a:xfrm>
            <a:off x="7932738" y="3268663"/>
            <a:ext cx="15875" cy="946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B0D7ED-7861-4D0D-BF91-736E6D570F9F}"/>
              </a:ext>
            </a:extLst>
          </p:cNvPr>
          <p:cNvCxnSpPr>
            <a:stCxn id="9" idx="1"/>
            <a:endCxn id="13" idx="3"/>
          </p:cNvCxnSpPr>
          <p:nvPr/>
        </p:nvCxnSpPr>
        <p:spPr>
          <a:xfrm flipH="1" flipV="1">
            <a:off x="6924675" y="4597400"/>
            <a:ext cx="488950"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714FC7B-DE3D-47BD-82A3-4B5C040C58FC}"/>
              </a:ext>
            </a:extLst>
          </p:cNvPr>
          <p:cNvCxnSpPr>
            <a:stCxn id="13" idx="1"/>
            <a:endCxn id="168974" idx="3"/>
          </p:cNvCxnSpPr>
          <p:nvPr/>
        </p:nvCxnSpPr>
        <p:spPr>
          <a:xfrm flipH="1">
            <a:off x="4981575" y="4597400"/>
            <a:ext cx="960438"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8C5019-2398-4C2F-9BFD-7AE90CC148FE}"/>
              </a:ext>
            </a:extLst>
          </p:cNvPr>
          <p:cNvCxnSpPr>
            <a:stCxn id="168974" idx="1"/>
            <a:endCxn id="14" idx="3"/>
          </p:cNvCxnSpPr>
          <p:nvPr/>
        </p:nvCxnSpPr>
        <p:spPr>
          <a:xfrm flipH="1">
            <a:off x="2159000" y="4602163"/>
            <a:ext cx="49212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6AD2C8-4836-4607-B4FB-908BF29305E6}"/>
              </a:ext>
            </a:extLst>
          </p:cNvPr>
          <p:cNvCxnSpPr>
            <a:stCxn id="14" idx="1"/>
          </p:cNvCxnSpPr>
          <p:nvPr/>
        </p:nvCxnSpPr>
        <p:spPr>
          <a:xfrm flipH="1">
            <a:off x="395288" y="4608513"/>
            <a:ext cx="7810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u"/>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D7811-185D-4EF3-8AD6-EB4EADECBD0F}"/>
              </a:ext>
            </a:extLst>
          </p:cNvPr>
          <p:cNvSpPr>
            <a:spLocks noGrp="1"/>
          </p:cNvSpPr>
          <p:nvPr>
            <p:ph type="title"/>
          </p:nvPr>
        </p:nvSpPr>
        <p:spPr/>
        <p:txBody>
          <a:bodyPr/>
          <a:lstStyle/>
          <a:p>
            <a:pPr>
              <a:defRPr/>
            </a:pPr>
            <a:r>
              <a:rPr lang="en-US" dirty="0"/>
              <a:t>Access Security – IPSEC (Diameter Only)</a:t>
            </a:r>
          </a:p>
        </p:txBody>
      </p:sp>
      <p:sp>
        <p:nvSpPr>
          <p:cNvPr id="169987" name="Content Placeholder 4">
            <a:extLst>
              <a:ext uri="{FF2B5EF4-FFF2-40B4-BE49-F238E27FC236}">
                <a16:creationId xmlns:a16="http://schemas.microsoft.com/office/drawing/2014/main" id="{EA59507D-AB6C-4E3F-ACBF-E02723460B9E}"/>
              </a:ext>
            </a:extLst>
          </p:cNvPr>
          <p:cNvSpPr>
            <a:spLocks noGrp="1" noChangeArrowheads="1"/>
          </p:cNvSpPr>
          <p:nvPr>
            <p:ph sz="quarter" idx="12"/>
          </p:nvPr>
        </p:nvSpPr>
        <p:spPr/>
        <p:txBody>
          <a:bodyPr/>
          <a:lstStyle/>
          <a:p>
            <a:r>
              <a:rPr lang="en-US" altLang="en-US" sz="2400">
                <a:latin typeface="Arial" panose="020B0604020202020204" pitchFamily="34" charset="0"/>
                <a:ea typeface="ＭＳ Ｐゴシック" panose="020B0600070205080204" pitchFamily="34" charset="-128"/>
                <a:cs typeface="Arial" panose="020B0604020202020204" pitchFamily="34" charset="0"/>
              </a:rPr>
              <a:t>End-to-end (host to host) at IP level</a:t>
            </a:r>
          </a:p>
          <a:p>
            <a:r>
              <a:rPr lang="en-US" altLang="en-US" sz="2400">
                <a:latin typeface="Arial" panose="020B0604020202020204" pitchFamily="34" charset="0"/>
                <a:ea typeface="ＭＳ Ｐゴシック" panose="020B0600070205080204" pitchFamily="34" charset="-128"/>
                <a:cs typeface="Arial" panose="020B0604020202020204" pitchFamily="34" charset="0"/>
              </a:rPr>
              <a:t>Below application level</a:t>
            </a:r>
          </a:p>
          <a:p>
            <a:r>
              <a:rPr lang="en-US" altLang="en-US" sz="2400">
                <a:latin typeface="Arial" panose="020B0604020202020204" pitchFamily="34" charset="0"/>
                <a:ea typeface="ＭＳ Ｐゴシック" panose="020B0600070205080204" pitchFamily="34" charset="-128"/>
                <a:cs typeface="Arial" panose="020B0604020202020204" pitchFamily="34" charset="0"/>
              </a:rPr>
              <a:t>Typically performed in Router at IP edge of network (not internal to carrier network)</a:t>
            </a:r>
          </a:p>
          <a:p>
            <a:r>
              <a:rPr lang="en-US" altLang="en-US" sz="2400">
                <a:latin typeface="Arial" panose="020B0604020202020204" pitchFamily="34" charset="0"/>
                <a:ea typeface="ＭＳ Ｐゴシック" panose="020B0600070205080204" pitchFamily="34" charset="-128"/>
                <a:cs typeface="Arial" panose="020B0604020202020204" pitchFamily="34" charset="0"/>
              </a:rPr>
              <a:t>Optionally performed at DSC level for each CPU</a:t>
            </a:r>
          </a:p>
          <a:p>
            <a:r>
              <a:rPr lang="en-US" altLang="en-US" sz="2400">
                <a:latin typeface="Arial" panose="020B0604020202020204" pitchFamily="34" charset="0"/>
                <a:ea typeface="ＭＳ Ｐゴシック" panose="020B0600070205080204" pitchFamily="34" charset="-128"/>
                <a:cs typeface="Arial" panose="020B0604020202020204" pitchFamily="34" charset="0"/>
              </a:rPr>
              <a:t>Has a performance impact on DSC Diameter Routing.</a:t>
            </a:r>
          </a:p>
          <a:p>
            <a:r>
              <a:rPr lang="en-US" altLang="en-US" sz="2400">
                <a:latin typeface="Arial" panose="020B0604020202020204" pitchFamily="34" charset="0"/>
                <a:ea typeface="ＭＳ Ｐゴシック" panose="020B0600070205080204" pitchFamily="34" charset="-128"/>
                <a:cs typeface="Arial" panose="020B0604020202020204" pitchFamily="34" charset="0"/>
              </a:rPr>
              <a:t>Configuration requires </a:t>
            </a:r>
          </a:p>
          <a:p>
            <a:pPr lvl="1"/>
            <a:r>
              <a:rPr lang="en-US" altLang="en-US" sz="2400">
                <a:latin typeface="Arial" panose="020B0604020202020204" pitchFamily="34" charset="0"/>
                <a:ea typeface="ＭＳ Ｐゴシック" panose="020B0600070205080204" pitchFamily="34" charset="-128"/>
                <a:cs typeface="Arial" panose="020B0604020202020204" pitchFamily="34" charset="0"/>
              </a:rPr>
              <a:t>root-access</a:t>
            </a:r>
          </a:p>
          <a:p>
            <a:pPr lvl="1"/>
            <a:r>
              <a:rPr lang="en-US" altLang="en-US" sz="2400">
                <a:latin typeface="Arial" panose="020B0604020202020204" pitchFamily="34" charset="0"/>
                <a:ea typeface="ＭＳ Ｐゴシック" panose="020B0600070205080204" pitchFamily="34" charset="-128"/>
                <a:cs typeface="Arial" panose="020B0604020202020204" pitchFamily="34" charset="0"/>
              </a:rPr>
              <a:t>access to Linux Prompt</a:t>
            </a:r>
          </a:p>
        </p:txBody>
      </p:sp>
    </p:spTree>
  </p:cSld>
  <p:clrMapOvr>
    <a:masterClrMapping/>
  </p:clrMapOvr>
  <p:transition>
    <p:strips dir="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1C01A3-CF06-471C-9373-CF96A34A001E}"/>
              </a:ext>
            </a:extLst>
          </p:cNvPr>
          <p:cNvSpPr>
            <a:spLocks noGrp="1"/>
          </p:cNvSpPr>
          <p:nvPr>
            <p:ph type="title"/>
          </p:nvPr>
        </p:nvSpPr>
        <p:spPr/>
        <p:txBody>
          <a:bodyPr/>
          <a:lstStyle/>
          <a:p>
            <a:pPr>
              <a:defRPr/>
            </a:pPr>
            <a:r>
              <a:rPr lang="en-US" sz="2800" dirty="0"/>
              <a:t>Access Security – IPSEC Configuration (Diameter Only)</a:t>
            </a:r>
          </a:p>
        </p:txBody>
      </p:sp>
      <p:sp>
        <p:nvSpPr>
          <p:cNvPr id="171011" name="Content Placeholder 1">
            <a:extLst>
              <a:ext uri="{FF2B5EF4-FFF2-40B4-BE49-F238E27FC236}">
                <a16:creationId xmlns:a16="http://schemas.microsoft.com/office/drawing/2014/main" id="{16A67C59-EF28-476A-B950-F354E754E990}"/>
              </a:ext>
            </a:extLst>
          </p:cNvPr>
          <p:cNvSpPr>
            <a:spLocks noGrp="1" noChangeArrowheads="1"/>
          </p:cNvSpPr>
          <p:nvPr>
            <p:ph sz="quarter" idx="12"/>
          </p:nvPr>
        </p:nvSpPr>
        <p:spPr>
          <a:xfrm>
            <a:off x="661988" y="1135063"/>
            <a:ext cx="7924800" cy="4533900"/>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On EACH routing CPU</a:t>
            </a:r>
          </a:p>
          <a:p>
            <a:r>
              <a:rPr lang="en-US" altLang="en-US">
                <a:latin typeface="Arial" panose="020B0604020202020204" pitchFamily="34" charset="0"/>
                <a:ea typeface="ＭＳ Ｐゴシック" panose="020B0600070205080204" pitchFamily="34" charset="-128"/>
                <a:cs typeface="Arial" panose="020B0604020202020204" pitchFamily="34" charset="0"/>
              </a:rPr>
              <a:t>in /etc/sysconfig/network-scripts</a:t>
            </a:r>
          </a:p>
          <a:p>
            <a:r>
              <a:rPr lang="en-US" altLang="en-US">
                <a:latin typeface="Arial" panose="020B0604020202020204" pitchFamily="34" charset="0"/>
                <a:ea typeface="ＭＳ Ｐゴシック" panose="020B0600070205080204" pitchFamily="34" charset="-128"/>
                <a:cs typeface="Arial" panose="020B0604020202020204" pitchFamily="34" charset="0"/>
              </a:rPr>
              <a:t>Create file ifcfg-&lt;connection name&gt;</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DST=&lt;remote host&gt;</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TYPE=IPSEC</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ONBOOT=yes</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IKE_METHOD=PSK</a:t>
            </a:r>
          </a:p>
          <a:p>
            <a:r>
              <a:rPr lang="en-US" altLang="en-US">
                <a:latin typeface="Arial" panose="020B0604020202020204" pitchFamily="34" charset="0"/>
                <a:ea typeface="ＭＳ Ｐゴシック" panose="020B0600070205080204" pitchFamily="34" charset="-128"/>
                <a:cs typeface="Arial" panose="020B0604020202020204" pitchFamily="34" charset="0"/>
              </a:rPr>
              <a:t>Create file keys-&lt;connection name&gt;</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IKE_PSK=Key_Value01</a:t>
            </a:r>
          </a:p>
          <a:p>
            <a:r>
              <a:rPr lang="en-US" altLang="en-US">
                <a:latin typeface="Arial" panose="020B0604020202020204" pitchFamily="34" charset="0"/>
                <a:ea typeface="ＭＳ Ｐゴシック" panose="020B0600070205080204" pitchFamily="34" charset="-128"/>
                <a:cs typeface="Arial" panose="020B0604020202020204" pitchFamily="34" charset="0"/>
              </a:rPr>
              <a:t>Secure file</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Chmod 600 keys-&lt;connection name&gt;</a:t>
            </a:r>
          </a:p>
          <a:p>
            <a:r>
              <a:rPr lang="en-US" altLang="en-US">
                <a:latin typeface="Arial" panose="020B0604020202020204" pitchFamily="34" charset="0"/>
                <a:ea typeface="ＭＳ Ｐゴシック" panose="020B0600070205080204" pitchFamily="34" charset="-128"/>
                <a:cs typeface="Arial" panose="020B0604020202020204" pitchFamily="34" charset="0"/>
              </a:rPr>
              <a:t>Activate</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Ifup-ipsec &lt;connection name&gt;</a:t>
            </a:r>
          </a:p>
        </p:txBody>
      </p:sp>
    </p:spTree>
  </p:cSld>
  <p:clrMapOvr>
    <a:masterClrMapping/>
  </p:clrMapOvr>
  <p:transition>
    <p:strips dir="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281DCB-DC31-4408-BAB9-B4B7A2072111}"/>
              </a:ext>
            </a:extLst>
          </p:cNvPr>
          <p:cNvSpPr>
            <a:spLocks noGrp="1"/>
          </p:cNvSpPr>
          <p:nvPr>
            <p:ph type="title"/>
          </p:nvPr>
        </p:nvSpPr>
        <p:spPr/>
        <p:txBody>
          <a:bodyPr/>
          <a:lstStyle/>
          <a:p>
            <a:pPr>
              <a:defRPr/>
            </a:pPr>
            <a:r>
              <a:rPr lang="en-US" sz="2800" dirty="0"/>
              <a:t>Access Security – TLS Configuration (Diameter Only)</a:t>
            </a:r>
          </a:p>
        </p:txBody>
      </p:sp>
      <p:sp>
        <p:nvSpPr>
          <p:cNvPr id="4" name="Content Placeholder 1">
            <a:extLst>
              <a:ext uri="{FF2B5EF4-FFF2-40B4-BE49-F238E27FC236}">
                <a16:creationId xmlns:a16="http://schemas.microsoft.com/office/drawing/2014/main" id="{39D6E5B1-8DB0-4F13-AD27-22D0660B0065}"/>
              </a:ext>
            </a:extLst>
          </p:cNvPr>
          <p:cNvSpPr>
            <a:spLocks noGrp="1"/>
          </p:cNvSpPr>
          <p:nvPr>
            <p:ph idx="4294967295"/>
          </p:nvPr>
        </p:nvSpPr>
        <p:spPr>
          <a:xfrm>
            <a:off x="479425" y="1001713"/>
            <a:ext cx="8229600" cy="4964112"/>
          </a:xfrm>
        </p:spPr>
        <p:txBody>
          <a:bodyPr>
            <a:normAutofit fontScale="92500"/>
          </a:bodyPr>
          <a:lstStyle/>
          <a:p>
            <a:pPr>
              <a:defRPr/>
            </a:pPr>
            <a:r>
              <a:rPr lang="en-US" dirty="0"/>
              <a:t>Application to Application level</a:t>
            </a:r>
          </a:p>
          <a:p>
            <a:pPr>
              <a:defRPr/>
            </a:pPr>
            <a:r>
              <a:rPr lang="en-US" dirty="0"/>
              <a:t>Does not modify the IP header information</a:t>
            </a:r>
          </a:p>
          <a:p>
            <a:pPr>
              <a:defRPr/>
            </a:pPr>
            <a:r>
              <a:rPr lang="en-US" dirty="0"/>
              <a:t>Used for inter-realm security</a:t>
            </a:r>
          </a:p>
          <a:p>
            <a:pPr>
              <a:defRPr/>
            </a:pPr>
            <a:r>
              <a:rPr lang="en-US" dirty="0"/>
              <a:t>Diameter Capability Exchange is done BEFORE TLS handshake</a:t>
            </a:r>
          </a:p>
          <a:p>
            <a:pPr lvl="1">
              <a:defRPr/>
            </a:pPr>
            <a:r>
              <a:rPr lang="en-US" dirty="0"/>
              <a:t>CER/CEA exchange declares that TLS will be used</a:t>
            </a:r>
          </a:p>
          <a:p>
            <a:pPr>
              <a:defRPr/>
            </a:pPr>
            <a:r>
              <a:rPr lang="en-US" dirty="0"/>
              <a:t>Certificate based encryption </a:t>
            </a:r>
          </a:p>
          <a:p>
            <a:pPr lvl="1">
              <a:defRPr/>
            </a:pPr>
            <a:r>
              <a:rPr lang="en-US" dirty="0"/>
              <a:t>x.509, one way, PEM format files</a:t>
            </a:r>
          </a:p>
          <a:p>
            <a:pPr lvl="1">
              <a:defRPr/>
            </a:pPr>
            <a:r>
              <a:rPr lang="en-US" dirty="0"/>
              <a:t>No automatic generation or downloading of certificate files, nor Open PGP style</a:t>
            </a:r>
          </a:p>
          <a:p>
            <a:pPr lvl="1">
              <a:defRPr/>
            </a:pPr>
            <a:r>
              <a:rPr lang="en-US" dirty="0"/>
              <a:t>Each virtual DSC Instance has</a:t>
            </a:r>
          </a:p>
          <a:p>
            <a:pPr lvl="2">
              <a:defRPr/>
            </a:pPr>
            <a:r>
              <a:rPr lang="en-US" dirty="0"/>
              <a:t> its own certificates</a:t>
            </a:r>
          </a:p>
          <a:p>
            <a:pPr lvl="2">
              <a:defRPr/>
            </a:pPr>
            <a:r>
              <a:rPr lang="en-US" dirty="0"/>
              <a:t>Certificate Authority (CA) certificate</a:t>
            </a:r>
          </a:p>
          <a:p>
            <a:pPr lvl="2">
              <a:defRPr/>
            </a:pPr>
            <a:r>
              <a:rPr lang="en-US" dirty="0"/>
              <a:t>Its own private key</a:t>
            </a:r>
          </a:p>
          <a:p>
            <a:pPr>
              <a:defRPr/>
            </a:pPr>
            <a:r>
              <a:rPr lang="en-US" dirty="0"/>
              <a:t>Certificate Authority is third-party and is not supplied by Sonus</a:t>
            </a:r>
          </a:p>
        </p:txBody>
      </p:sp>
    </p:spTree>
  </p:cSld>
  <p:clrMapOvr>
    <a:masterClrMapping/>
  </p:clrMapOvr>
  <p:transition>
    <p:strips dir="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812176-4677-4028-8C90-015A870A688F}"/>
              </a:ext>
            </a:extLst>
          </p:cNvPr>
          <p:cNvSpPr>
            <a:spLocks noGrp="1"/>
          </p:cNvSpPr>
          <p:nvPr>
            <p:ph type="title"/>
          </p:nvPr>
        </p:nvSpPr>
        <p:spPr>
          <a:xfrm>
            <a:off x="112713" y="174625"/>
            <a:ext cx="8782050" cy="481013"/>
          </a:xfrm>
        </p:spPr>
        <p:txBody>
          <a:bodyPr/>
          <a:lstStyle/>
          <a:p>
            <a:pPr>
              <a:defRPr/>
            </a:pPr>
            <a:r>
              <a:rPr lang="en-US" sz="2800" dirty="0"/>
              <a:t>Access Security – TLS Configuration (Diameter Only)</a:t>
            </a:r>
          </a:p>
        </p:txBody>
      </p:sp>
      <p:sp>
        <p:nvSpPr>
          <p:cNvPr id="173059" name="TextBox 4">
            <a:extLst>
              <a:ext uri="{FF2B5EF4-FFF2-40B4-BE49-F238E27FC236}">
                <a16:creationId xmlns:a16="http://schemas.microsoft.com/office/drawing/2014/main" id="{C7071ACC-1517-4702-B41E-609CC1DD3BD7}"/>
              </a:ext>
            </a:extLst>
          </p:cNvPr>
          <p:cNvSpPr txBox="1">
            <a:spLocks noChangeArrowheads="1"/>
          </p:cNvSpPr>
          <p:nvPr/>
        </p:nvSpPr>
        <p:spPr bwMode="auto">
          <a:xfrm>
            <a:off x="436563" y="912813"/>
            <a:ext cx="82581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US" sz="1800"/>
              <a:t>In DSC Instance, create a Security Parameter Set with type of TLS.</a:t>
            </a:r>
          </a:p>
          <a:p>
            <a:pPr>
              <a:spcBef>
                <a:spcPct val="0"/>
              </a:spcBef>
            </a:pPr>
            <a:r>
              <a:rPr lang="en-US" altLang="en-US" sz="1800"/>
              <a:t>In IP Networking -&gt; IP Security, upload certificates to this file set.</a:t>
            </a:r>
          </a:p>
          <a:p>
            <a:pPr>
              <a:spcBef>
                <a:spcPct val="0"/>
              </a:spcBef>
            </a:pPr>
            <a:r>
              <a:rPr lang="en-US" altLang="en-US" sz="1800"/>
              <a:t>In DSC in Adjacent Diameter Node Connection, use new Security Parameter Set.</a:t>
            </a:r>
          </a:p>
        </p:txBody>
      </p:sp>
      <p:pic>
        <p:nvPicPr>
          <p:cNvPr id="173060" name="Picture 1">
            <a:extLst>
              <a:ext uri="{FF2B5EF4-FFF2-40B4-BE49-F238E27FC236}">
                <a16:creationId xmlns:a16="http://schemas.microsoft.com/office/drawing/2014/main" id="{A65EA1E6-F06E-48C2-B3FB-DAAB138CA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2306638"/>
            <a:ext cx="6789737"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6C3F4-2142-4EEF-8DFA-9723A6C0D936}"/>
              </a:ext>
            </a:extLst>
          </p:cNvPr>
          <p:cNvSpPr>
            <a:spLocks noGrp="1"/>
          </p:cNvSpPr>
          <p:nvPr>
            <p:ph type="title"/>
          </p:nvPr>
        </p:nvSpPr>
        <p:spPr/>
        <p:txBody>
          <a:bodyPr/>
          <a:lstStyle/>
          <a:p>
            <a:pPr>
              <a:defRPr/>
            </a:pPr>
            <a:r>
              <a:rPr lang="en-US" dirty="0"/>
              <a:t>Data Measurements</a:t>
            </a:r>
          </a:p>
        </p:txBody>
      </p:sp>
      <p:sp>
        <p:nvSpPr>
          <p:cNvPr id="174083" name="Rectangle 3">
            <a:extLst>
              <a:ext uri="{FF2B5EF4-FFF2-40B4-BE49-F238E27FC236}">
                <a16:creationId xmlns:a16="http://schemas.microsoft.com/office/drawing/2014/main" id="{9819A5F9-549E-4925-BA6F-E0D6DCE6EDA4}"/>
              </a:ext>
            </a:extLst>
          </p:cNvPr>
          <p:cNvSpPr>
            <a:spLocks noGrp="1" noChangeArrowheads="1"/>
          </p:cNvSpPr>
          <p:nvPr>
            <p:ph sz="quarter" idx="12"/>
          </p:nvPr>
        </p:nvSpPr>
        <p:spPr/>
        <p:txBody>
          <a:bodyPr/>
          <a:lstStyle/>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Statistics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File Formats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Examples</a:t>
            </a:r>
          </a:p>
          <a:p>
            <a:pPr eaLnBrk="1" hangingPunct="1">
              <a:buFont typeface="Wingdings" panose="05000000000000000000" pitchFamily="2" charset="2"/>
              <a:buNone/>
            </a:pPr>
            <a:endParaRPr lang="en-US" altLang="en-US" sz="320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29B98B-843A-4C96-8359-CE5399EE81A0}"/>
              </a:ext>
            </a:extLst>
          </p:cNvPr>
          <p:cNvSpPr>
            <a:spLocks noGrp="1"/>
          </p:cNvSpPr>
          <p:nvPr>
            <p:ph type="title"/>
          </p:nvPr>
        </p:nvSpPr>
        <p:spPr/>
        <p:txBody>
          <a:bodyPr/>
          <a:lstStyle/>
          <a:p>
            <a:pPr>
              <a:defRPr/>
            </a:pPr>
            <a:r>
              <a:rPr lang="en-US" dirty="0"/>
              <a:t>Data Measurements - Statistics</a:t>
            </a:r>
          </a:p>
        </p:txBody>
      </p:sp>
      <p:sp>
        <p:nvSpPr>
          <p:cNvPr id="175107" name="Rectangle 3">
            <a:extLst>
              <a:ext uri="{FF2B5EF4-FFF2-40B4-BE49-F238E27FC236}">
                <a16:creationId xmlns:a16="http://schemas.microsoft.com/office/drawing/2014/main" id="{39E4E9AC-C6ED-479B-AAE1-ABE39D02C332}"/>
              </a:ext>
            </a:extLst>
          </p:cNvPr>
          <p:cNvSpPr>
            <a:spLocks noGrp="1" noChangeArrowheads="1"/>
          </p:cNvSpPr>
          <p:nvPr>
            <p:ph sz="quarter" idx="12"/>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Data measurements (statistics) allow evaluation of the system performance</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Data is recorded in real-time and saved to disk</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Rotated every 24hrs and moved to compressed directory after 7 days</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CSV file format permits convenient off-system analysis</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Many different categories of statistics files are generated based upon the type of licensing and features used.</a:t>
            </a:r>
          </a:p>
        </p:txBody>
      </p:sp>
    </p:spTree>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5B730-4B9D-489C-8360-62AF32D70CF9}"/>
              </a:ext>
            </a:extLst>
          </p:cNvPr>
          <p:cNvSpPr>
            <a:spLocks noGrp="1"/>
          </p:cNvSpPr>
          <p:nvPr>
            <p:ph type="title"/>
          </p:nvPr>
        </p:nvSpPr>
        <p:spPr/>
        <p:txBody>
          <a:bodyPr/>
          <a:lstStyle/>
          <a:p>
            <a:pPr>
              <a:defRPr/>
            </a:pPr>
            <a:r>
              <a:rPr lang="en-US" dirty="0"/>
              <a:t>System Overview</a:t>
            </a:r>
          </a:p>
        </p:txBody>
      </p:sp>
      <p:sp>
        <p:nvSpPr>
          <p:cNvPr id="26627" name="Content Placeholder 3">
            <a:extLst>
              <a:ext uri="{FF2B5EF4-FFF2-40B4-BE49-F238E27FC236}">
                <a16:creationId xmlns:a16="http://schemas.microsoft.com/office/drawing/2014/main" id="{68D208F2-9F5E-4219-A2A1-93E171DE6BFA}"/>
              </a:ext>
            </a:extLst>
          </p:cNvPr>
          <p:cNvSpPr>
            <a:spLocks noGrp="1" noChangeArrowheads="1"/>
          </p:cNvSpPr>
          <p:nvPr>
            <p:ph sz="quarter" idx="12"/>
          </p:nvPr>
        </p:nvSpPr>
        <p:spPr>
          <a:xfrm>
            <a:off x="317500" y="1027113"/>
            <a:ext cx="8424863" cy="4989512"/>
          </a:xfrm>
        </p:spPr>
        <p:txBody>
          <a:bodyPr/>
          <a:lstStyle/>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MSU Screening, Redirecting, Accounting </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Point Code Network Appearance on both SS7 and IP networks</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Point Code Emulation allowing private network expansion</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Global Title routing on Called, Calling Party Address or OPC</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Signalling Gateway capability for M3UA and SUA</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IWF Options for SS7 packet tracing and forwarding</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SNMP for real time alarms</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Connecting to EMS System</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Voice Pass-through for grooming of circuits</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Ability to add Diameter routing</a:t>
            </a:r>
          </a:p>
          <a:p>
            <a:pPr eaLnBrk="1" hangingPunct="1"/>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FBA524-13EC-4627-9EA4-4E5543518180}"/>
              </a:ext>
            </a:extLst>
          </p:cNvPr>
          <p:cNvSpPr>
            <a:spLocks noGrp="1"/>
          </p:cNvSpPr>
          <p:nvPr>
            <p:ph type="title"/>
          </p:nvPr>
        </p:nvSpPr>
        <p:spPr/>
        <p:txBody>
          <a:bodyPr/>
          <a:lstStyle/>
          <a:p>
            <a:pPr>
              <a:defRPr/>
            </a:pPr>
            <a:r>
              <a:rPr lang="en-US" dirty="0"/>
              <a:t>Data Measurements - Statistics</a:t>
            </a:r>
          </a:p>
        </p:txBody>
      </p:sp>
      <p:sp>
        <p:nvSpPr>
          <p:cNvPr id="176131" name="Rectangle 3">
            <a:extLst>
              <a:ext uri="{FF2B5EF4-FFF2-40B4-BE49-F238E27FC236}">
                <a16:creationId xmlns:a16="http://schemas.microsoft.com/office/drawing/2014/main" id="{AC185BA7-4A30-48EE-9E37-09CFC53C4906}"/>
              </a:ext>
            </a:extLst>
          </p:cNvPr>
          <p:cNvSpPr>
            <a:spLocks noGrp="1" noChangeArrowheads="1"/>
          </p:cNvSpPr>
          <p:nvPr>
            <p:ph sz="quarter" idx="12"/>
          </p:nvPr>
        </p:nvSpPr>
        <p:spPr/>
        <p:txBody>
          <a:bodyPr/>
          <a:lstStyle/>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Measurements buffer keeps five minutes of data</a:t>
            </a:r>
          </a:p>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Stats collector agents (SCA) receive data every </a:t>
            </a:r>
            <a:br>
              <a:rPr lang="en-US" altLang="en-US" sz="2400">
                <a:latin typeface="Arial" panose="020B0604020202020204" pitchFamily="34" charset="0"/>
                <a:ea typeface="ＭＳ Ｐゴシック" panose="020B0600070205080204" pitchFamily="34" charset="-128"/>
                <a:cs typeface="Arial" panose="020B0604020202020204" pitchFamily="34" charset="0"/>
              </a:rPr>
            </a:br>
            <a:r>
              <a:rPr lang="en-US" altLang="en-US" sz="2400">
                <a:latin typeface="Arial" panose="020B0604020202020204" pitchFamily="34" charset="0"/>
                <a:ea typeface="ＭＳ Ｐゴシック" panose="020B0600070205080204" pitchFamily="34" charset="-128"/>
                <a:cs typeface="Arial" panose="020B0604020202020204" pitchFamily="34" charset="0"/>
              </a:rPr>
              <a:t>five minute interval </a:t>
            </a:r>
          </a:p>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SCA writes to files on disk /</a:t>
            </a:r>
            <a:r>
              <a:rPr lang="en-US" altLang="en-US" sz="2400" i="1">
                <a:latin typeface="Arial" panose="020B0604020202020204" pitchFamily="34" charset="0"/>
                <a:ea typeface="ＭＳ Ｐゴシック" panose="020B0600070205080204" pitchFamily="34" charset="-128"/>
                <a:cs typeface="Arial" panose="020B0604020202020204" pitchFamily="34" charset="0"/>
              </a:rPr>
              <a:t>var/stats</a:t>
            </a:r>
            <a:r>
              <a:rPr lang="en-US" altLang="en-US" sz="2400">
                <a:latin typeface="Arial" panose="020B0604020202020204" pitchFamily="34" charset="0"/>
                <a:ea typeface="ＭＳ Ｐゴシック" panose="020B0600070205080204" pitchFamily="34" charset="-128"/>
                <a:cs typeface="Arial" panose="020B0604020202020204" pitchFamily="34" charset="0"/>
              </a:rPr>
              <a:t> in CSV format</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Retain 7 days worth of data and/or up to 20% of HDD (compressed archives)</a:t>
            </a:r>
          </a:p>
          <a:p>
            <a:pPr eaLnBrk="1" hangingPunct="1"/>
            <a:r>
              <a:rPr lang="fr-FR" altLang="en-US" sz="2400">
                <a:latin typeface="Arial" panose="020B0604020202020204" pitchFamily="34" charset="0"/>
                <a:ea typeface="ＭＳ Ｐゴシック" panose="020B0600070205080204" pitchFamily="34" charset="-128"/>
                <a:cs typeface="Arial" panose="020B0604020202020204" pitchFamily="34" charset="0"/>
              </a:rPr>
              <a:t>Accumulation </a:t>
            </a:r>
            <a:r>
              <a:rPr lang="en-US" altLang="en-US" sz="2400">
                <a:latin typeface="Arial" panose="020B0604020202020204" pitchFamily="34" charset="0"/>
                <a:ea typeface="ＭＳ Ｐゴシック" panose="020B0600070205080204" pitchFamily="34" charset="-128"/>
                <a:cs typeface="Arial" panose="020B0604020202020204" pitchFamily="34" charset="0"/>
              </a:rPr>
              <a:t>intervals:</a:t>
            </a:r>
            <a:r>
              <a:rPr lang="fr-FR" altLang="en-US" sz="2400">
                <a:latin typeface="Arial" panose="020B0604020202020204" pitchFamily="34" charset="0"/>
                <a:ea typeface="ＭＳ Ｐゴシック" panose="020B0600070205080204" pitchFamily="34" charset="-128"/>
                <a:cs typeface="Arial" panose="020B0604020202020204" pitchFamily="34" charset="0"/>
              </a:rPr>
              <a:t> 5min, 30min, 24hr</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Files are cycled at 00:00 every day</a:t>
            </a:r>
          </a:p>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One file per report interval for each category for each day</a:t>
            </a:r>
          </a:p>
        </p:txBody>
      </p:sp>
    </p:spTree>
  </p:cSld>
  <p:clrMapOvr>
    <a:masterClrMapping/>
  </p:clrMapOvr>
  <p:transition>
    <p:strips dir="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3DAA2-BC4A-4A87-AE66-69FD5E20C9F8}"/>
              </a:ext>
            </a:extLst>
          </p:cNvPr>
          <p:cNvSpPr>
            <a:spLocks noGrp="1"/>
          </p:cNvSpPr>
          <p:nvPr>
            <p:ph type="title"/>
          </p:nvPr>
        </p:nvSpPr>
        <p:spPr/>
        <p:txBody>
          <a:bodyPr/>
          <a:lstStyle/>
          <a:p>
            <a:pPr>
              <a:defRPr/>
            </a:pPr>
            <a:r>
              <a:rPr lang="en-US" dirty="0"/>
              <a:t>Data Measurements – File Formats</a:t>
            </a:r>
          </a:p>
        </p:txBody>
      </p:sp>
      <p:sp>
        <p:nvSpPr>
          <p:cNvPr id="177155" name="Rectangle 3">
            <a:extLst>
              <a:ext uri="{FF2B5EF4-FFF2-40B4-BE49-F238E27FC236}">
                <a16:creationId xmlns:a16="http://schemas.microsoft.com/office/drawing/2014/main" id="{13C62CB2-2E41-4915-A0DD-C59DD1648E82}"/>
              </a:ext>
            </a:extLst>
          </p:cNvPr>
          <p:cNvSpPr>
            <a:spLocks noGrp="1" noChangeArrowheads="1"/>
          </p:cNvSpPr>
          <p:nvPr>
            <p:ph idx="4294967295"/>
          </p:nvPr>
        </p:nvSpPr>
        <p:spPr>
          <a:xfrm>
            <a:off x="304800" y="1219200"/>
            <a:ext cx="8256588" cy="48006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File names </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&lt;stats type&gt;-&lt;interval type&gt;-&lt;yyyy-mm-dd&gt;</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 Example: Linkset-day-2010-01-03</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Each line contains</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end time, instance, duration or measured value</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File content</a:t>
            </a:r>
          </a:p>
          <a:p>
            <a:pPr lvl="1" eaLnBrk="1" hangingPunct="1">
              <a:lnSpc>
                <a:spcPct val="70000"/>
              </a:lnSpc>
              <a:spcBef>
                <a:spcPct val="30000"/>
              </a:spcBef>
              <a:buFont typeface="Wingdings" panose="05000000000000000000" pitchFamily="2" charset="2"/>
              <a:buNone/>
            </a:pPr>
            <a:r>
              <a:rPr lang="en-US" altLang="en-US">
                <a:latin typeface="AvantGarde"/>
                <a:ea typeface="ＭＳ Ｐゴシック" panose="020B0600070205080204" pitchFamily="34" charset="-128"/>
                <a:cs typeface="Arial" panose="020B0604020202020204" pitchFamily="34" charset="0"/>
              </a:rPr>
              <a:t>version=&lt;major&gt;.&lt;minor&gt;</a:t>
            </a:r>
          </a:p>
          <a:p>
            <a:pPr lvl="1" eaLnBrk="1" hangingPunct="1">
              <a:lnSpc>
                <a:spcPct val="70000"/>
              </a:lnSpc>
              <a:spcBef>
                <a:spcPct val="30000"/>
              </a:spcBef>
              <a:buFont typeface="Wingdings" panose="05000000000000000000" pitchFamily="2" charset="2"/>
              <a:buNone/>
            </a:pPr>
            <a:r>
              <a:rPr lang="en-US" altLang="en-US">
                <a:latin typeface="AvantGarde"/>
                <a:ea typeface="ＭＳ Ｐゴシック" panose="020B0600070205080204" pitchFamily="34" charset="-128"/>
                <a:cs typeface="Arial" panose="020B0604020202020204" pitchFamily="34" charset="0"/>
              </a:rPr>
              <a:t>date, instance,&lt;comma-delimited statistics names list&gt;</a:t>
            </a:r>
          </a:p>
          <a:p>
            <a:pPr lvl="1" eaLnBrk="1" hangingPunct="1">
              <a:lnSpc>
                <a:spcPct val="70000"/>
              </a:lnSpc>
              <a:spcBef>
                <a:spcPct val="30000"/>
              </a:spcBef>
              <a:buFont typeface="Wingdings" panose="05000000000000000000" pitchFamily="2" charset="2"/>
              <a:buNone/>
            </a:pPr>
            <a:r>
              <a:rPr lang="en-US" altLang="en-US">
                <a:latin typeface="AvantGarde"/>
                <a:ea typeface="ＭＳ Ｐゴシック" panose="020B0600070205080204" pitchFamily="34" charset="-128"/>
                <a:cs typeface="Arial" panose="020B0604020202020204" pitchFamily="34" charset="0"/>
              </a:rPr>
              <a:t>date, instanceA, &lt;value1&gt;, &lt;value2&gt;, ...</a:t>
            </a:r>
          </a:p>
          <a:p>
            <a:pPr lvl="1" eaLnBrk="1" hangingPunct="1">
              <a:lnSpc>
                <a:spcPct val="70000"/>
              </a:lnSpc>
              <a:spcBef>
                <a:spcPct val="30000"/>
              </a:spcBef>
              <a:buFont typeface="Wingdings" panose="05000000000000000000" pitchFamily="2" charset="2"/>
              <a:buNone/>
            </a:pPr>
            <a:r>
              <a:rPr lang="en-US" altLang="en-US">
                <a:latin typeface="AvantGarde"/>
                <a:ea typeface="ＭＳ Ｐゴシック" panose="020B0600070205080204" pitchFamily="34" charset="-128"/>
                <a:cs typeface="Arial" panose="020B0604020202020204" pitchFamily="34" charset="0"/>
              </a:rPr>
              <a:t>date, instanceB, &lt;value1&gt;, &lt;value2&gt;, ...</a:t>
            </a:r>
          </a:p>
        </p:txBody>
      </p:sp>
    </p:spTree>
  </p:cSld>
  <p:clrMapOvr>
    <a:masterClrMapping/>
  </p:clrMapOvr>
  <p:transition>
    <p:strips dir="ru"/>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69BE0B-3B44-402F-81B0-FACB57EDE079}"/>
              </a:ext>
            </a:extLst>
          </p:cNvPr>
          <p:cNvSpPr>
            <a:spLocks noGrp="1"/>
          </p:cNvSpPr>
          <p:nvPr>
            <p:ph type="title"/>
          </p:nvPr>
        </p:nvSpPr>
        <p:spPr/>
        <p:txBody>
          <a:bodyPr/>
          <a:lstStyle/>
          <a:p>
            <a:pPr>
              <a:defRPr/>
            </a:pPr>
            <a:r>
              <a:rPr lang="en-US" dirty="0"/>
              <a:t>Data Measurements - Example</a:t>
            </a:r>
          </a:p>
        </p:txBody>
      </p:sp>
      <p:pic>
        <p:nvPicPr>
          <p:cNvPr id="178179" name="Picture 2">
            <a:extLst>
              <a:ext uri="{FF2B5EF4-FFF2-40B4-BE49-F238E27FC236}">
                <a16:creationId xmlns:a16="http://schemas.microsoft.com/office/drawing/2014/main" id="{491BAD72-5717-4BE0-9DD1-322978972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928688"/>
            <a:ext cx="89535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0" name="Picture 3">
            <a:extLst>
              <a:ext uri="{FF2B5EF4-FFF2-40B4-BE49-F238E27FC236}">
                <a16:creationId xmlns:a16="http://schemas.microsoft.com/office/drawing/2014/main" id="{D98B9548-8AB3-46F3-A81E-96680FEFD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513" y="1898650"/>
            <a:ext cx="4506912"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ADF11-CE13-4866-918A-E1F8998EB116}"/>
              </a:ext>
            </a:extLst>
          </p:cNvPr>
          <p:cNvSpPr>
            <a:spLocks noGrp="1"/>
          </p:cNvSpPr>
          <p:nvPr>
            <p:ph type="title"/>
          </p:nvPr>
        </p:nvSpPr>
        <p:spPr/>
        <p:txBody>
          <a:bodyPr/>
          <a:lstStyle/>
          <a:p>
            <a:pPr>
              <a:defRPr/>
            </a:pPr>
            <a:r>
              <a:rPr lang="en-US" dirty="0"/>
              <a:t>Backup and Restore</a:t>
            </a:r>
          </a:p>
        </p:txBody>
      </p:sp>
      <p:sp>
        <p:nvSpPr>
          <p:cNvPr id="179203" name="Rectangle 3">
            <a:extLst>
              <a:ext uri="{FF2B5EF4-FFF2-40B4-BE49-F238E27FC236}">
                <a16:creationId xmlns:a16="http://schemas.microsoft.com/office/drawing/2014/main" id="{93400FF3-BC5E-4B35-BBF3-8EA7FA1375F1}"/>
              </a:ext>
            </a:extLst>
          </p:cNvPr>
          <p:cNvSpPr>
            <a:spLocks noGrp="1" noChangeArrowheads="1"/>
          </p:cNvSpPr>
          <p:nvPr>
            <p:ph sz="quarter" idx="12"/>
          </p:nvPr>
        </p:nvSpPr>
        <p:spPr/>
        <p:txBody>
          <a:bodyPr/>
          <a:lstStyle/>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Destination Definitions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Mail Servers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Manual Backups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Automated Backups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System Backup to USB Key</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Restore Backups</a:t>
            </a:r>
          </a:p>
          <a:p>
            <a:pPr eaLnBrk="1" hangingPunct="1">
              <a:buFont typeface="Wingdings" panose="05000000000000000000" pitchFamily="2" charset="2"/>
              <a:buNone/>
            </a:pPr>
            <a:endParaRPr lang="en-US" altLang="en-US" sz="320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EFFE1F-ECCF-4CBC-94D6-126FF25502B3}"/>
              </a:ext>
            </a:extLst>
          </p:cNvPr>
          <p:cNvSpPr>
            <a:spLocks noGrp="1"/>
          </p:cNvSpPr>
          <p:nvPr>
            <p:ph type="title"/>
          </p:nvPr>
        </p:nvSpPr>
        <p:spPr/>
        <p:txBody>
          <a:bodyPr/>
          <a:lstStyle/>
          <a:p>
            <a:pPr>
              <a:defRPr/>
            </a:pPr>
            <a:r>
              <a:rPr lang="en-US" dirty="0"/>
              <a:t>Backup and Restore</a:t>
            </a:r>
          </a:p>
        </p:txBody>
      </p:sp>
      <p:sp>
        <p:nvSpPr>
          <p:cNvPr id="183299" name="Rectangle 3">
            <a:extLst>
              <a:ext uri="{FF2B5EF4-FFF2-40B4-BE49-F238E27FC236}">
                <a16:creationId xmlns:a16="http://schemas.microsoft.com/office/drawing/2014/main" id="{56CE6CFF-14C4-48B1-8007-BC108141FC52}"/>
              </a:ext>
            </a:extLst>
          </p:cNvPr>
          <p:cNvSpPr>
            <a:spLocks noGrp="1" noChangeArrowheads="1"/>
          </p:cNvSpPr>
          <p:nvPr>
            <p:ph sz="quarter" idx="12"/>
          </p:nvPr>
        </p:nvSpPr>
        <p:spPr>
          <a:xfrm>
            <a:off x="714375" y="958850"/>
            <a:ext cx="7924800" cy="5029200"/>
          </a:xfrm>
        </p:spPr>
        <p:txBody>
          <a:bodyPr/>
          <a:lstStyle/>
          <a:p>
            <a:pPr eaLnBrk="1" hangingPunct="1">
              <a:defRPr/>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The DSC 8000 supports system backup and restore functionality</a:t>
            </a:r>
          </a:p>
          <a:p>
            <a:pPr eaLnBrk="1" hangingPunct="1">
              <a:defRPr/>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Configuration backed up then restored in case of user error or hardware failure</a:t>
            </a:r>
          </a:p>
          <a:p>
            <a:pPr eaLnBrk="1" hangingPunct="1">
              <a:defRPr/>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Backups can be automatically or manually sent to remote destinations for safety and security</a:t>
            </a:r>
          </a:p>
          <a:p>
            <a:pPr eaLnBrk="1" hangingPunct="1">
              <a:defRPr/>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Easy to configure and recommended to be made at least once after a system is ready (configured) to go live</a:t>
            </a:r>
          </a:p>
          <a:p>
            <a:pPr eaLnBrk="1" hangingPunct="1">
              <a:defRPr/>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Each Management CPU card creates a backup of all configuration files</a:t>
            </a:r>
          </a:p>
          <a:p>
            <a:pPr lvl="1" eaLnBrk="1" hangingPunct="1">
              <a:buFont typeface="Arial" panose="020B0604020202020204" pitchFamily="34" charset="0"/>
              <a:buChar char="–"/>
              <a:defRPr/>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Only one backup file is needed for restoring data</a:t>
            </a:r>
          </a:p>
          <a:p>
            <a:pPr eaLnBrk="1" hangingPunct="1">
              <a:defRPr/>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Full system backup to a USB key is also supported</a:t>
            </a:r>
          </a:p>
          <a:p>
            <a:pPr marL="0" indent="0" eaLnBrk="1" hangingPunct="1">
              <a:buFont typeface="Wingdings" panose="05000000000000000000" pitchFamily="2" charset="2"/>
              <a:buNone/>
              <a:defRPr/>
            </a:pPr>
            <a:endParaRPr lang="en-US" altLang="en-US" sz="18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buFont typeface="Wingdings" panose="05000000000000000000" pitchFamily="2" charset="2"/>
              <a:buNone/>
              <a:defRPr/>
            </a:pPr>
            <a:r>
              <a:rPr lang="en-US" altLang="en-US" sz="1800" i="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Caution:</a:t>
            </a:r>
            <a:r>
              <a:rPr lang="en-US" altLang="en-US" sz="1800"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sz="1800" b="0" i="1" dirty="0">
                <a:latin typeface="Arial" panose="020B0604020202020204" pitchFamily="34" charset="0"/>
                <a:ea typeface="ＭＳ Ｐゴシック" panose="020B0600070205080204" pitchFamily="34" charset="-128"/>
                <a:cs typeface="Arial" panose="020B0604020202020204" pitchFamily="34" charset="0"/>
              </a:rPr>
              <a:t>If you are using a USB key for system software backup or restore, or service pack installation, make sure to remove the USB key after you completed any of these processes. Otherwise, when the CPU reboots the next time, this card may attempt a reboot of the USB key.</a:t>
            </a:r>
          </a:p>
        </p:txBody>
      </p:sp>
    </p:spTree>
  </p:cSld>
  <p:clrMapOvr>
    <a:masterClrMapping/>
  </p:clrMapOvr>
  <p:transition>
    <p:strips dir="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7F16A-9869-41A6-9D57-90A3761F2C91}"/>
              </a:ext>
            </a:extLst>
          </p:cNvPr>
          <p:cNvSpPr>
            <a:spLocks noGrp="1"/>
          </p:cNvSpPr>
          <p:nvPr>
            <p:ph type="title"/>
          </p:nvPr>
        </p:nvSpPr>
        <p:spPr/>
        <p:txBody>
          <a:bodyPr/>
          <a:lstStyle/>
          <a:p>
            <a:pPr>
              <a:defRPr/>
            </a:pPr>
            <a:r>
              <a:rPr lang="en-US" dirty="0"/>
              <a:t>Backup and Restore</a:t>
            </a:r>
          </a:p>
        </p:txBody>
      </p:sp>
      <p:sp>
        <p:nvSpPr>
          <p:cNvPr id="181251" name="Rectangle 14">
            <a:extLst>
              <a:ext uri="{FF2B5EF4-FFF2-40B4-BE49-F238E27FC236}">
                <a16:creationId xmlns:a16="http://schemas.microsoft.com/office/drawing/2014/main" id="{C5915707-8522-45D2-9AC3-EF745E9A1735}"/>
              </a:ext>
            </a:extLst>
          </p:cNvPr>
          <p:cNvSpPr>
            <a:spLocks noGrp="1" noChangeArrowheads="1"/>
          </p:cNvSpPr>
          <p:nvPr>
            <p:ph sz="quarter" idx="12"/>
          </p:nvPr>
        </p:nvSpPr>
        <p:spPr/>
        <p:txBody>
          <a:bodyPr/>
          <a:lstStyle/>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The default page lists scheduled backups, if any</a:t>
            </a:r>
          </a:p>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A default Directory created automatically for </a:t>
            </a:r>
            <a:r>
              <a:rPr lang="en-US" altLang="en-US" sz="2000" i="1">
                <a:latin typeface="Arial" panose="020B0604020202020204" pitchFamily="34" charset="0"/>
                <a:ea typeface="ＭＳ Ｐゴシック" panose="020B0600070205080204" pitchFamily="34" charset="-128"/>
                <a:cs typeface="Arial" panose="020B0604020202020204" pitchFamily="34" charset="0"/>
              </a:rPr>
              <a:t>/opt/backups</a:t>
            </a:r>
          </a:p>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Backup methods</a:t>
            </a:r>
          </a:p>
          <a:p>
            <a:pPr lvl="1"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Automated</a:t>
            </a:r>
          </a:p>
          <a:p>
            <a:pPr lvl="1"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Manual</a:t>
            </a:r>
          </a:p>
          <a:p>
            <a:pPr lvl="1"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Complete system backup (USB key)</a:t>
            </a:r>
          </a:p>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The disk space designated for local backups is 20Mb</a:t>
            </a:r>
          </a:p>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Backup Destinations:</a:t>
            </a:r>
          </a:p>
          <a:p>
            <a:pPr lvl="1" eaLnBrk="1" hangingPunct="1"/>
            <a:r>
              <a:rPr lang="en-US" altLang="en-US" sz="1600">
                <a:latin typeface="Arial" panose="020B0604020202020204" pitchFamily="34" charset="0"/>
                <a:ea typeface="ＭＳ Ｐゴシック" panose="020B0600070205080204" pitchFamily="34" charset="-128"/>
                <a:cs typeface="Arial" panose="020B0604020202020204" pitchFamily="34" charset="0"/>
              </a:rPr>
              <a:t>Local Directory</a:t>
            </a:r>
          </a:p>
          <a:p>
            <a:pPr lvl="1" eaLnBrk="1" hangingPunct="1"/>
            <a:r>
              <a:rPr lang="en-US" altLang="en-US" sz="1600">
                <a:latin typeface="Arial" panose="020B0604020202020204" pitchFamily="34" charset="0"/>
                <a:ea typeface="ＭＳ Ｐゴシック" panose="020B0600070205080204" pitchFamily="34" charset="-128"/>
                <a:cs typeface="Arial" panose="020B0604020202020204" pitchFamily="34" charset="0"/>
              </a:rPr>
              <a:t>FTP to a Remote Directory</a:t>
            </a:r>
          </a:p>
          <a:p>
            <a:pPr lvl="1" eaLnBrk="1" hangingPunct="1"/>
            <a:r>
              <a:rPr lang="en-US" altLang="en-US" sz="1600">
                <a:latin typeface="Arial" panose="020B0604020202020204" pitchFamily="34" charset="0"/>
                <a:ea typeface="ＭＳ Ｐゴシック" panose="020B0600070205080204" pitchFamily="34" charset="-128"/>
                <a:cs typeface="Arial" panose="020B0604020202020204" pitchFamily="34" charset="0"/>
              </a:rPr>
              <a:t>E-Mail Recipient</a:t>
            </a:r>
          </a:p>
          <a:p>
            <a:pPr lvl="1" eaLnBrk="1" hangingPunct="1"/>
            <a:r>
              <a:rPr lang="en-US" altLang="en-US" sz="1600">
                <a:latin typeface="Arial" panose="020B0604020202020204" pitchFamily="34" charset="0"/>
                <a:ea typeface="ＭＳ Ｐゴシック" panose="020B0600070205080204" pitchFamily="34" charset="-128"/>
                <a:cs typeface="Arial" panose="020B0604020202020204" pitchFamily="34" charset="0"/>
              </a:rPr>
              <a:t>TFTP to a Remote Directory</a:t>
            </a:r>
          </a:p>
          <a:p>
            <a:pPr lvl="1" eaLnBrk="1" hangingPunct="1"/>
            <a:r>
              <a:rPr lang="en-US" altLang="en-US" sz="1600">
                <a:latin typeface="Arial" panose="020B0604020202020204" pitchFamily="34" charset="0"/>
                <a:ea typeface="ＭＳ Ｐゴシック" panose="020B0600070205080204" pitchFamily="34" charset="-128"/>
                <a:cs typeface="Arial" panose="020B0604020202020204" pitchFamily="34" charset="0"/>
              </a:rPr>
              <a:t>SFTP Destination</a:t>
            </a:r>
          </a:p>
          <a:p>
            <a:pPr eaLnBrk="1" hangingPunct="1"/>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6738F8-EAF0-45AA-89F3-B4C3202F024A}"/>
              </a:ext>
            </a:extLst>
          </p:cNvPr>
          <p:cNvSpPr>
            <a:spLocks noGrp="1"/>
          </p:cNvSpPr>
          <p:nvPr>
            <p:ph type="title"/>
          </p:nvPr>
        </p:nvSpPr>
        <p:spPr/>
        <p:txBody>
          <a:bodyPr/>
          <a:lstStyle/>
          <a:p>
            <a:pPr>
              <a:defRPr/>
            </a:pPr>
            <a:r>
              <a:rPr lang="en-US" dirty="0"/>
              <a:t>Backup and Restore – Destination Definitions</a:t>
            </a:r>
          </a:p>
        </p:txBody>
      </p:sp>
      <p:sp>
        <p:nvSpPr>
          <p:cNvPr id="182275" name="Content Placeholder 1">
            <a:extLst>
              <a:ext uri="{FF2B5EF4-FFF2-40B4-BE49-F238E27FC236}">
                <a16:creationId xmlns:a16="http://schemas.microsoft.com/office/drawing/2014/main" id="{2FCED10B-99CE-4278-8296-A8EEA19A2DD8}"/>
              </a:ext>
            </a:extLst>
          </p:cNvPr>
          <p:cNvSpPr>
            <a:spLocks noGrp="1" noChangeArrowheads="1"/>
          </p:cNvSpPr>
          <p:nvPr>
            <p:ph idx="4294967295"/>
          </p:nvPr>
        </p:nvSpPr>
        <p:spPr>
          <a:xfrm>
            <a:off x="95250" y="1212850"/>
            <a:ext cx="3990975" cy="4525963"/>
          </a:xfrm>
        </p:spPr>
        <p:txBody>
          <a:bodyPr/>
          <a:lstStyle/>
          <a:p>
            <a:r>
              <a:rPr lang="en-US" altLang="en-US" sz="2000">
                <a:latin typeface="Arial" panose="020B0604020202020204" pitchFamily="34" charset="0"/>
                <a:ea typeface="ＭＳ Ｐゴシック" panose="020B0600070205080204" pitchFamily="34" charset="-128"/>
                <a:cs typeface="Arial" panose="020B0604020202020204" pitchFamily="34" charset="0"/>
              </a:rPr>
              <a:t>To configure a backup destination, click Backups</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Click Create Destination Definition</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Select the required backup destination</a:t>
            </a:r>
          </a:p>
          <a:p>
            <a:r>
              <a:rPr lang="en-US" altLang="en-US" sz="2000">
                <a:latin typeface="Arial" panose="020B0604020202020204" pitchFamily="34" charset="0"/>
                <a:ea typeface="ＭＳ Ｐゴシック" panose="020B0600070205080204" pitchFamily="34" charset="-128"/>
                <a:cs typeface="Arial" panose="020B0604020202020204" pitchFamily="34" charset="0"/>
              </a:rPr>
              <a:t>Click Continue</a:t>
            </a:r>
          </a:p>
          <a:p>
            <a:r>
              <a:rPr lang="en-US" altLang="en-US" sz="2000" i="1">
                <a:latin typeface="Arial" panose="020B0604020202020204" pitchFamily="34" charset="0"/>
                <a:ea typeface="ＭＳ Ｐゴシック" panose="020B0600070205080204" pitchFamily="34" charset="-128"/>
                <a:cs typeface="Arial" panose="020B0604020202020204" pitchFamily="34" charset="0"/>
              </a:rPr>
              <a:t>Note: For destination E-mail Recipient, the system mail server must be configured (next slide)</a:t>
            </a:r>
          </a:p>
        </p:txBody>
      </p:sp>
      <p:pic>
        <p:nvPicPr>
          <p:cNvPr id="182276" name="Picture 2">
            <a:extLst>
              <a:ext uri="{FF2B5EF4-FFF2-40B4-BE49-F238E27FC236}">
                <a16:creationId xmlns:a16="http://schemas.microsoft.com/office/drawing/2014/main" id="{EE60E925-B8D1-4A49-AD7E-179DEB00B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538" y="1047750"/>
            <a:ext cx="5119687"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7" name="Picture 3">
            <a:extLst>
              <a:ext uri="{FF2B5EF4-FFF2-40B4-BE49-F238E27FC236}">
                <a16:creationId xmlns:a16="http://schemas.microsoft.com/office/drawing/2014/main" id="{15327B64-A14C-48D3-8DCC-DE62DEFDB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588" y="3754438"/>
            <a:ext cx="50958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6BD9A9-0D1D-431E-8593-1667822BDFBB}"/>
              </a:ext>
            </a:extLst>
          </p:cNvPr>
          <p:cNvSpPr>
            <a:spLocks noGrp="1"/>
          </p:cNvSpPr>
          <p:nvPr>
            <p:ph type="title"/>
          </p:nvPr>
        </p:nvSpPr>
        <p:spPr/>
        <p:txBody>
          <a:bodyPr/>
          <a:lstStyle/>
          <a:p>
            <a:pPr>
              <a:defRPr/>
            </a:pPr>
            <a:r>
              <a:rPr lang="en-US" dirty="0"/>
              <a:t>Backup and Restore – Mail Server</a:t>
            </a:r>
          </a:p>
        </p:txBody>
      </p:sp>
      <p:sp>
        <p:nvSpPr>
          <p:cNvPr id="183299" name="Content Placeholder 1">
            <a:extLst>
              <a:ext uri="{FF2B5EF4-FFF2-40B4-BE49-F238E27FC236}">
                <a16:creationId xmlns:a16="http://schemas.microsoft.com/office/drawing/2014/main" id="{573B208E-A59B-498B-A9CF-281300428BD8}"/>
              </a:ext>
            </a:extLst>
          </p:cNvPr>
          <p:cNvSpPr>
            <a:spLocks noGrp="1" noChangeArrowheads="1"/>
          </p:cNvSpPr>
          <p:nvPr>
            <p:ph idx="4294967295"/>
          </p:nvPr>
        </p:nvSpPr>
        <p:spPr>
          <a:xfrm>
            <a:off x="155575" y="1570038"/>
            <a:ext cx="3895725" cy="3629025"/>
          </a:xfrm>
        </p:spPr>
        <p:txBody>
          <a:bodyPr/>
          <a:lstStyle/>
          <a:p>
            <a:pPr eaLnBrk="1" hangingPunct="1"/>
            <a:r>
              <a:rPr lang="en-GB" altLang="en-US" sz="2000">
                <a:latin typeface="Arial" panose="020B0604020202020204" pitchFamily="34" charset="0"/>
                <a:ea typeface="ＭＳ Ｐゴシック" panose="020B0600070205080204" pitchFamily="34" charset="-128"/>
                <a:cs typeface="Arial" panose="020B0604020202020204" pitchFamily="34" charset="0"/>
              </a:rPr>
              <a:t>Click IP Networking</a:t>
            </a:r>
          </a:p>
          <a:p>
            <a:pPr eaLnBrk="1" hangingPunct="1"/>
            <a:r>
              <a:rPr lang="en-GB" altLang="en-US" sz="2000">
                <a:latin typeface="Arial" panose="020B0604020202020204" pitchFamily="34" charset="0"/>
                <a:ea typeface="ＭＳ Ｐゴシック" panose="020B0600070205080204" pitchFamily="34" charset="-128"/>
                <a:cs typeface="Arial" panose="020B0604020202020204" pitchFamily="34" charset="0"/>
              </a:rPr>
              <a:t>Click Mail Server</a:t>
            </a:r>
          </a:p>
          <a:p>
            <a:pPr eaLnBrk="1" hangingPunct="1"/>
            <a:r>
              <a:rPr lang="en-GB" altLang="en-US" sz="2000">
                <a:latin typeface="Arial" panose="020B0604020202020204" pitchFamily="34" charset="0"/>
                <a:ea typeface="ＭＳ Ｐゴシック" panose="020B0600070205080204" pitchFamily="34" charset="-128"/>
                <a:cs typeface="Arial" panose="020B0604020202020204" pitchFamily="34" charset="0"/>
              </a:rPr>
              <a:t>Enter the address of the system E-mail server</a:t>
            </a:r>
          </a:p>
          <a:p>
            <a:pPr eaLnBrk="1" hangingPunct="1"/>
            <a:r>
              <a:rPr lang="en-GB" altLang="en-US" sz="2000">
                <a:latin typeface="Arial" panose="020B0604020202020204" pitchFamily="34" charset="0"/>
                <a:ea typeface="ＭＳ Ｐゴシック" panose="020B0600070205080204" pitchFamily="34" charset="-128"/>
                <a:cs typeface="Arial" panose="020B0604020202020204" pitchFamily="34" charset="0"/>
              </a:rPr>
              <a:t>SMTP server must accept connection</a:t>
            </a:r>
          </a:p>
          <a:p>
            <a:pPr eaLnBrk="1" hangingPunct="1"/>
            <a:r>
              <a:rPr lang="en-GB" altLang="en-US" sz="2000">
                <a:latin typeface="Arial" panose="020B0604020202020204" pitchFamily="34" charset="0"/>
                <a:ea typeface="ＭＳ Ｐゴシック" panose="020B0600070205080204" pitchFamily="34" charset="-128"/>
                <a:cs typeface="Arial" panose="020B0604020202020204" pitchFamily="34" charset="0"/>
              </a:rPr>
              <a:t>You may test the configuration by sending an E-Mail    </a:t>
            </a:r>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183300" name="Picture 2">
            <a:extLst>
              <a:ext uri="{FF2B5EF4-FFF2-40B4-BE49-F238E27FC236}">
                <a16:creationId xmlns:a16="http://schemas.microsoft.com/office/drawing/2014/main" id="{E918B831-B9EE-44F6-BA4E-D8963FE0D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738" y="1446213"/>
            <a:ext cx="5329237"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AE6BC-D410-4D16-A156-91A18383D355}"/>
              </a:ext>
            </a:extLst>
          </p:cNvPr>
          <p:cNvSpPr>
            <a:spLocks noGrp="1"/>
          </p:cNvSpPr>
          <p:nvPr>
            <p:ph type="title"/>
          </p:nvPr>
        </p:nvSpPr>
        <p:spPr/>
        <p:txBody>
          <a:bodyPr/>
          <a:lstStyle/>
          <a:p>
            <a:pPr>
              <a:defRPr/>
            </a:pPr>
            <a:r>
              <a:rPr lang="en-US" dirty="0"/>
              <a:t>Backup and Restore – Manual Backups</a:t>
            </a:r>
          </a:p>
        </p:txBody>
      </p:sp>
      <p:sp>
        <p:nvSpPr>
          <p:cNvPr id="4" name="Rectangle 11">
            <a:extLst>
              <a:ext uri="{FF2B5EF4-FFF2-40B4-BE49-F238E27FC236}">
                <a16:creationId xmlns:a16="http://schemas.microsoft.com/office/drawing/2014/main" id="{F5B85197-C630-4127-97E8-BE15956E03E8}"/>
              </a:ext>
            </a:extLst>
          </p:cNvPr>
          <p:cNvSpPr txBox="1">
            <a:spLocks noChangeArrowheads="1"/>
          </p:cNvSpPr>
          <p:nvPr/>
        </p:nvSpPr>
        <p:spPr>
          <a:xfrm>
            <a:off x="123825" y="1333500"/>
            <a:ext cx="4124325" cy="48006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To create a backup immediately, click Manual Configuration Backup</a:t>
            </a:r>
          </a:p>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Select the type of backup under Fileset Definitions </a:t>
            </a:r>
            <a:r>
              <a:rPr lang="en-GB" sz="1800" kern="0" dirty="0">
                <a:latin typeface="Arial"/>
                <a:ea typeface="ＭＳ Ｐゴシック" pitchFamily="-111" charset="-128"/>
                <a:cs typeface="Arial"/>
              </a:rPr>
              <a:t>and the backup destination</a:t>
            </a:r>
          </a:p>
          <a:p>
            <a:pPr marL="342900" indent="-342900" eaLnBrk="1" hangingPunct="1">
              <a:spcBef>
                <a:spcPct val="20000"/>
              </a:spcBef>
              <a:buClr>
                <a:srgbClr val="439539"/>
              </a:buClr>
              <a:buFont typeface="Wingdings" pitchFamily="2" charset="2"/>
              <a:buChar char="§"/>
              <a:defRPr/>
            </a:pPr>
            <a:r>
              <a:rPr lang="en-GB" sz="1800" kern="0" dirty="0">
                <a:latin typeface="Arial"/>
                <a:ea typeface="ＭＳ Ｐゴシック" pitchFamily="-111" charset="-128"/>
                <a:cs typeface="Arial"/>
              </a:rPr>
              <a:t>Select a Destination Definition</a:t>
            </a:r>
          </a:p>
          <a:p>
            <a:pPr marL="342900" indent="-342900" eaLnBrk="1" hangingPunct="1">
              <a:spcBef>
                <a:spcPct val="20000"/>
              </a:spcBef>
              <a:buClr>
                <a:srgbClr val="439539"/>
              </a:buClr>
              <a:buFont typeface="Wingdings" pitchFamily="2" charset="2"/>
              <a:buChar char="§"/>
              <a:defRPr/>
            </a:pPr>
            <a:r>
              <a:rPr lang="en-GB" sz="1800" kern="0" dirty="0">
                <a:latin typeface="Arial"/>
                <a:ea typeface="ＭＳ Ｐゴシック" pitchFamily="-111" charset="-128"/>
                <a:cs typeface="Arial"/>
              </a:rPr>
              <a:t>Optionally, add a comment about the backup</a:t>
            </a:r>
          </a:p>
          <a:p>
            <a:pPr marL="342900" indent="-342900" eaLnBrk="1" hangingPunct="1">
              <a:spcBef>
                <a:spcPct val="20000"/>
              </a:spcBef>
              <a:buClr>
                <a:srgbClr val="439539"/>
              </a:buClr>
              <a:buFont typeface="Wingdings" pitchFamily="2" charset="2"/>
              <a:buChar char="§"/>
              <a:defRPr/>
            </a:pPr>
            <a:r>
              <a:rPr lang="en-GB" sz="1800" kern="0" dirty="0">
                <a:latin typeface="Arial"/>
                <a:ea typeface="ＭＳ Ｐゴシック" pitchFamily="-111" charset="-128"/>
                <a:cs typeface="Arial"/>
              </a:rPr>
              <a:t>Click Continue</a:t>
            </a:r>
            <a:br>
              <a:rPr lang="en-GB" sz="1800" kern="0" dirty="0">
                <a:latin typeface="Arial"/>
                <a:ea typeface="ＭＳ Ｐゴシック" pitchFamily="-111" charset="-128"/>
                <a:cs typeface="Arial"/>
              </a:rPr>
            </a:br>
            <a:endParaRPr lang="en-GB" sz="18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GB" sz="1800" kern="0" dirty="0">
                <a:latin typeface="Arial"/>
                <a:ea typeface="ＭＳ Ｐゴシック" pitchFamily="-111" charset="-128"/>
                <a:cs typeface="Arial"/>
              </a:rPr>
              <a:t>In this example, the system attempts transfer the backup files to the default backup directory</a:t>
            </a:r>
          </a:p>
        </p:txBody>
      </p:sp>
      <p:pic>
        <p:nvPicPr>
          <p:cNvPr id="184324" name="Picture 2">
            <a:extLst>
              <a:ext uri="{FF2B5EF4-FFF2-40B4-BE49-F238E27FC236}">
                <a16:creationId xmlns:a16="http://schemas.microsoft.com/office/drawing/2014/main" id="{7DFACF89-94C1-4590-85D7-514F90B25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650" y="1681163"/>
            <a:ext cx="4997450"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970F30-6C1F-462F-B386-DACDEC18E346}"/>
              </a:ext>
            </a:extLst>
          </p:cNvPr>
          <p:cNvSpPr>
            <a:spLocks noGrp="1"/>
          </p:cNvSpPr>
          <p:nvPr>
            <p:ph type="title"/>
          </p:nvPr>
        </p:nvSpPr>
        <p:spPr/>
        <p:txBody>
          <a:bodyPr/>
          <a:lstStyle/>
          <a:p>
            <a:pPr>
              <a:defRPr/>
            </a:pPr>
            <a:r>
              <a:rPr lang="en-US" dirty="0"/>
              <a:t>Backup and Restore – Automated Backups</a:t>
            </a:r>
          </a:p>
        </p:txBody>
      </p:sp>
      <p:sp>
        <p:nvSpPr>
          <p:cNvPr id="4" name="Rectangle 13">
            <a:extLst>
              <a:ext uri="{FF2B5EF4-FFF2-40B4-BE49-F238E27FC236}">
                <a16:creationId xmlns:a16="http://schemas.microsoft.com/office/drawing/2014/main" id="{166F34AA-2AAB-4325-968F-62412585FE74}"/>
              </a:ext>
            </a:extLst>
          </p:cNvPr>
          <p:cNvSpPr txBox="1">
            <a:spLocks noChangeArrowheads="1"/>
          </p:cNvSpPr>
          <p:nvPr/>
        </p:nvSpPr>
        <p:spPr>
          <a:xfrm>
            <a:off x="112713" y="1371600"/>
            <a:ext cx="3867150" cy="44958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To schedule a backup,</a:t>
            </a:r>
            <a:r>
              <a:rPr lang="en-GB" sz="2000" kern="0" dirty="0">
                <a:latin typeface="Arial"/>
                <a:ea typeface="ＭＳ Ｐゴシック" pitchFamily="-111" charset="-128"/>
                <a:cs typeface="Arial"/>
              </a:rPr>
              <a:t> click Automated Configuration Backups</a:t>
            </a:r>
          </a:p>
          <a:p>
            <a:pPr marL="342900" indent="-342900" eaLnBrk="1" hangingPunct="1">
              <a:spcBef>
                <a:spcPct val="20000"/>
              </a:spcBef>
              <a:buClr>
                <a:srgbClr val="439539"/>
              </a:buClr>
              <a:buFont typeface="Wingdings" pitchFamily="2" charset="2"/>
              <a:buChar char="§"/>
              <a:defRPr/>
            </a:pPr>
            <a:r>
              <a:rPr lang="en-GB" sz="2000" kern="0" dirty="0">
                <a:latin typeface="Arial"/>
                <a:ea typeface="ＭＳ Ｐゴシック" pitchFamily="-111" charset="-128"/>
                <a:cs typeface="Arial"/>
              </a:rPr>
              <a:t>Click Create New Automated Backup</a:t>
            </a:r>
          </a:p>
          <a:p>
            <a:pPr marL="342900" indent="-342900" eaLnBrk="1" hangingPunct="1">
              <a:spcBef>
                <a:spcPct val="20000"/>
              </a:spcBef>
              <a:buClr>
                <a:srgbClr val="439539"/>
              </a:buClr>
              <a:buFont typeface="Wingdings" pitchFamily="2" charset="2"/>
              <a:buChar char="§"/>
              <a:defRPr/>
            </a:pPr>
            <a:r>
              <a:rPr lang="en-GB" sz="2000" kern="0" dirty="0">
                <a:latin typeface="Arial"/>
                <a:ea typeface="ＭＳ Ｐゴシック" pitchFamily="-111" charset="-128"/>
                <a:cs typeface="Arial"/>
              </a:rPr>
              <a:t>Select</a:t>
            </a:r>
          </a:p>
          <a:p>
            <a:pPr marL="742950" lvl="1" indent="-285750" eaLnBrk="1" hangingPunct="1">
              <a:spcBef>
                <a:spcPct val="20000"/>
              </a:spcBef>
              <a:buClr>
                <a:srgbClr val="0087D6"/>
              </a:buClr>
              <a:buFont typeface="Lucida Grande"/>
              <a:buChar char="–"/>
              <a:defRPr/>
            </a:pPr>
            <a:r>
              <a:rPr lang="en-GB" sz="1800" b="0" kern="0" dirty="0">
                <a:latin typeface="Arial"/>
                <a:ea typeface="ＭＳ Ｐゴシック" pitchFamily="-111" charset="-128"/>
                <a:cs typeface="Arial"/>
              </a:rPr>
              <a:t>Day and time for backup</a:t>
            </a:r>
          </a:p>
          <a:p>
            <a:pPr marL="742950" lvl="1" indent="-285750" eaLnBrk="1" hangingPunct="1">
              <a:spcBef>
                <a:spcPct val="20000"/>
              </a:spcBef>
              <a:buClr>
                <a:srgbClr val="0087D6"/>
              </a:buClr>
              <a:buFont typeface="Lucida Grande"/>
              <a:buChar char="–"/>
              <a:defRPr/>
            </a:pPr>
            <a:r>
              <a:rPr lang="en-GB" sz="1800" b="0" kern="0" dirty="0">
                <a:latin typeface="Arial"/>
                <a:ea typeface="ＭＳ Ｐゴシック" pitchFamily="-111" charset="-128"/>
                <a:cs typeface="Arial"/>
              </a:rPr>
              <a:t>Fileset Definitions</a:t>
            </a:r>
          </a:p>
          <a:p>
            <a:pPr marL="742950" lvl="1" indent="-285750" eaLnBrk="1" hangingPunct="1">
              <a:spcBef>
                <a:spcPct val="20000"/>
              </a:spcBef>
              <a:buClr>
                <a:srgbClr val="0087D6"/>
              </a:buClr>
              <a:buFont typeface="Lucida Grande"/>
              <a:buChar char="–"/>
              <a:defRPr/>
            </a:pPr>
            <a:r>
              <a:rPr lang="en-GB" sz="1800" b="0" kern="0" dirty="0">
                <a:latin typeface="Arial"/>
                <a:ea typeface="ＭＳ Ｐゴシック" pitchFamily="-111" charset="-128"/>
                <a:cs typeface="Arial"/>
              </a:rPr>
              <a:t>Backup Destination</a:t>
            </a:r>
          </a:p>
          <a:p>
            <a:pPr marL="342900" indent="-342900" eaLnBrk="1" hangingPunct="1">
              <a:spcBef>
                <a:spcPct val="20000"/>
              </a:spcBef>
              <a:buClr>
                <a:srgbClr val="439539"/>
              </a:buClr>
              <a:buFont typeface="Wingdings" pitchFamily="2" charset="2"/>
              <a:buChar char="§"/>
              <a:defRPr/>
            </a:pPr>
            <a:r>
              <a:rPr lang="en-GB" sz="2000" kern="0" dirty="0">
                <a:latin typeface="Arial"/>
                <a:ea typeface="ＭＳ Ｐゴシック" pitchFamily="-111" charset="-128"/>
                <a:cs typeface="Arial"/>
              </a:rPr>
              <a:t>Optionally, add a comment</a:t>
            </a:r>
          </a:p>
          <a:p>
            <a:pPr marL="342900" indent="-342900" eaLnBrk="1" hangingPunct="1">
              <a:spcBef>
                <a:spcPct val="20000"/>
              </a:spcBef>
              <a:buClr>
                <a:srgbClr val="439539"/>
              </a:buClr>
              <a:buFont typeface="Wingdings" pitchFamily="2" charset="2"/>
              <a:buChar char="§"/>
              <a:defRPr/>
            </a:pPr>
            <a:r>
              <a:rPr lang="en-GB" sz="2000" kern="0" dirty="0">
                <a:latin typeface="Arial"/>
                <a:ea typeface="ＭＳ Ｐゴシック" pitchFamily="-111" charset="-128"/>
                <a:cs typeface="Arial"/>
              </a:rPr>
              <a:t>Click Continue </a:t>
            </a:r>
          </a:p>
        </p:txBody>
      </p:sp>
      <p:pic>
        <p:nvPicPr>
          <p:cNvPr id="185348" name="Picture 2">
            <a:extLst>
              <a:ext uri="{FF2B5EF4-FFF2-40B4-BE49-F238E27FC236}">
                <a16:creationId xmlns:a16="http://schemas.microsoft.com/office/drawing/2014/main" id="{75226B1A-FB5C-4AC3-BA4E-51B3A36DD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513" y="1431925"/>
            <a:ext cx="5233987"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D96F-C902-4C7C-BFBC-7A9D63553089}"/>
              </a:ext>
            </a:extLst>
          </p:cNvPr>
          <p:cNvSpPr>
            <a:spLocks noGrp="1"/>
          </p:cNvSpPr>
          <p:nvPr>
            <p:ph type="title"/>
          </p:nvPr>
        </p:nvSpPr>
        <p:spPr/>
        <p:txBody>
          <a:bodyPr/>
          <a:lstStyle/>
          <a:p>
            <a:pPr>
              <a:defRPr/>
            </a:pPr>
            <a:r>
              <a:rPr lang="en-US" dirty="0"/>
              <a:t>Key Features</a:t>
            </a:r>
          </a:p>
        </p:txBody>
      </p:sp>
      <p:pic>
        <p:nvPicPr>
          <p:cNvPr id="27651" name="Picture 2">
            <a:extLst>
              <a:ext uri="{FF2B5EF4-FFF2-40B4-BE49-F238E27FC236}">
                <a16:creationId xmlns:a16="http://schemas.microsoft.com/office/drawing/2014/main" id="{8DE92330-5FA4-4EC4-8421-EC83CFEE9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854075"/>
            <a:ext cx="8815388" cy="461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Content Placeholder 1">
            <a:extLst>
              <a:ext uri="{FF2B5EF4-FFF2-40B4-BE49-F238E27FC236}">
                <a16:creationId xmlns:a16="http://schemas.microsoft.com/office/drawing/2014/main" id="{6AD32523-E951-47C0-8E53-053054E0544F}"/>
              </a:ext>
            </a:extLst>
          </p:cNvPr>
          <p:cNvSpPr>
            <a:spLocks noGrp="1" noChangeArrowheads="1"/>
          </p:cNvSpPr>
          <p:nvPr>
            <p:ph idx="4294967295"/>
          </p:nvPr>
        </p:nvSpPr>
        <p:spPr>
          <a:xfrm>
            <a:off x="273050" y="5472113"/>
            <a:ext cx="8723313" cy="596900"/>
          </a:xfrm>
        </p:spPr>
        <p:txBody>
          <a:bodyPr/>
          <a:lstStyle/>
          <a:p>
            <a:r>
              <a:rPr lang="en-US" altLang="en-US" sz="2400">
                <a:latin typeface="Arial" panose="020B0604020202020204" pitchFamily="34" charset="0"/>
                <a:ea typeface="ＭＳ Ｐゴシック" panose="020B0600070205080204" pitchFamily="34" charset="-128"/>
                <a:cs typeface="Arial" panose="020B0604020202020204" pitchFamily="34" charset="0"/>
              </a:rPr>
              <a:t>All These functions can reside on the same DSC 8000</a:t>
            </a:r>
            <a:endParaRPr lang="en-US" altLang="en-US" sz="1800">
              <a:latin typeface="Arial" panose="020B0604020202020204" pitchFamily="34" charset="0"/>
              <a:ea typeface="ＭＳ Ｐゴシック" panose="020B0600070205080204" pitchFamily="34" charset="-128"/>
              <a:cs typeface="Arial" panose="020B0604020202020204" pitchFamily="34" charset="0"/>
            </a:endParaRPr>
          </a:p>
          <a:p>
            <a:pPr lvl="1"/>
            <a:endParaRPr lang="en-US" altLang="en-US" sz="1400">
              <a:latin typeface="Arial" panose="020B0604020202020204" pitchFamily="34" charset="0"/>
              <a:ea typeface="ＭＳ Ｐゴシック" panose="020B0600070205080204" pitchFamily="34" charset="-128"/>
              <a:cs typeface="Arial" panose="020B0604020202020204" pitchFamily="34" charset="0"/>
            </a:endParaRPr>
          </a:p>
          <a:p>
            <a:pPr lvl="1"/>
            <a:endParaRPr lang="en-US" altLang="en-US" sz="1400">
              <a:latin typeface="Arial" panose="020B0604020202020204" pitchFamily="34" charset="0"/>
              <a:ea typeface="ＭＳ Ｐゴシック" panose="020B0600070205080204" pitchFamily="34" charset="-128"/>
              <a:cs typeface="Arial" panose="020B0604020202020204" pitchFamily="34" charset="0"/>
            </a:endParaRPr>
          </a:p>
          <a:p>
            <a:pPr lvl="1">
              <a:buFont typeface="Lucida Grande"/>
              <a:buNone/>
            </a:pPr>
            <a:endParaRPr lang="en-US" altLang="en-US" sz="1600">
              <a:latin typeface="Arial" panose="020B0604020202020204" pitchFamily="34" charset="0"/>
              <a:ea typeface="ＭＳ Ｐゴシック" panose="020B0600070205080204" pitchFamily="34" charset="-128"/>
              <a:cs typeface="Arial" panose="020B0604020202020204" pitchFamily="34" charset="0"/>
            </a:endParaRPr>
          </a:p>
        </p:txBody>
      </p:sp>
      <p:pic>
        <p:nvPicPr>
          <p:cNvPr id="27653" name="Picture 2">
            <a:extLst>
              <a:ext uri="{FF2B5EF4-FFF2-40B4-BE49-F238E27FC236}">
                <a16:creationId xmlns:a16="http://schemas.microsoft.com/office/drawing/2014/main" id="{141FF633-0071-47D9-8E54-0E0838A04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0" y="2452688"/>
            <a:ext cx="233363"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2">
            <a:extLst>
              <a:ext uri="{FF2B5EF4-FFF2-40B4-BE49-F238E27FC236}">
                <a16:creationId xmlns:a16="http://schemas.microsoft.com/office/drawing/2014/main" id="{72D931CD-56B2-48E5-86E9-23C59C4C4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363" y="1631950"/>
            <a:ext cx="233362"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2">
            <a:extLst>
              <a:ext uri="{FF2B5EF4-FFF2-40B4-BE49-F238E27FC236}">
                <a16:creationId xmlns:a16="http://schemas.microsoft.com/office/drawing/2014/main" id="{5D29913F-E3FE-4272-9DBD-84B775019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3233738"/>
            <a:ext cx="233363"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2">
            <a:extLst>
              <a:ext uri="{FF2B5EF4-FFF2-40B4-BE49-F238E27FC236}">
                <a16:creationId xmlns:a16="http://schemas.microsoft.com/office/drawing/2014/main" id="{B898CB1A-DAA1-478A-9951-A9779608A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4016375"/>
            <a:ext cx="233363"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2">
            <a:extLst>
              <a:ext uri="{FF2B5EF4-FFF2-40B4-BE49-F238E27FC236}">
                <a16:creationId xmlns:a16="http://schemas.microsoft.com/office/drawing/2014/main" id="{21F1CFBE-26C1-48D6-B3AC-80449B11A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38" y="4967288"/>
            <a:ext cx="233362"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2">
            <a:extLst>
              <a:ext uri="{FF2B5EF4-FFF2-40B4-BE49-F238E27FC236}">
                <a16:creationId xmlns:a16="http://schemas.microsoft.com/office/drawing/2014/main" id="{1F285119-25A9-40B4-A9C2-BEFF85E94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363" y="1627188"/>
            <a:ext cx="233362"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2">
            <a:extLst>
              <a:ext uri="{FF2B5EF4-FFF2-40B4-BE49-F238E27FC236}">
                <a16:creationId xmlns:a16="http://schemas.microsoft.com/office/drawing/2014/main" id="{1221E7B6-49CB-4EC5-8C90-7C12D6EA0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50" y="2400300"/>
            <a:ext cx="233363"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2">
            <a:extLst>
              <a:ext uri="{FF2B5EF4-FFF2-40B4-BE49-F238E27FC236}">
                <a16:creationId xmlns:a16="http://schemas.microsoft.com/office/drawing/2014/main" id="{65F97432-9156-44F7-888C-0521D16355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038" y="3440113"/>
            <a:ext cx="234950"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3">
            <a:extLst>
              <a:ext uri="{FF2B5EF4-FFF2-40B4-BE49-F238E27FC236}">
                <a16:creationId xmlns:a16="http://schemas.microsoft.com/office/drawing/2014/main" id="{D65879C3-FD48-41D2-B8FC-BA2E182B57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0600" y="4965700"/>
            <a:ext cx="288925"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3">
            <a:extLst>
              <a:ext uri="{FF2B5EF4-FFF2-40B4-BE49-F238E27FC236}">
                <a16:creationId xmlns:a16="http://schemas.microsoft.com/office/drawing/2014/main" id="{41674547-2858-4CAD-BD1B-CCD47F48C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5363" y="1630363"/>
            <a:ext cx="290512"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3" name="Picture 3">
            <a:extLst>
              <a:ext uri="{FF2B5EF4-FFF2-40B4-BE49-F238E27FC236}">
                <a16:creationId xmlns:a16="http://schemas.microsoft.com/office/drawing/2014/main" id="{2FCB639E-5649-45C0-AFE2-671BD25CB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2225" y="2471738"/>
            <a:ext cx="2889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3">
            <a:extLst>
              <a:ext uri="{FF2B5EF4-FFF2-40B4-BE49-F238E27FC236}">
                <a16:creationId xmlns:a16="http://schemas.microsoft.com/office/drawing/2014/main" id="{C8ADD77B-1E29-46E9-B877-C911FFF95D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75" y="3252788"/>
            <a:ext cx="2889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5" name="Picture 3">
            <a:extLst>
              <a:ext uri="{FF2B5EF4-FFF2-40B4-BE49-F238E27FC236}">
                <a16:creationId xmlns:a16="http://schemas.microsoft.com/office/drawing/2014/main" id="{B4CE84FF-9FC9-4888-97F7-5D9576A53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3738" y="4033838"/>
            <a:ext cx="288925" cy="11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53925-E41F-411D-A118-FDD33442CDEA}"/>
              </a:ext>
            </a:extLst>
          </p:cNvPr>
          <p:cNvSpPr>
            <a:spLocks noGrp="1"/>
          </p:cNvSpPr>
          <p:nvPr>
            <p:ph type="title"/>
          </p:nvPr>
        </p:nvSpPr>
        <p:spPr/>
        <p:txBody>
          <a:bodyPr/>
          <a:lstStyle/>
          <a:p>
            <a:pPr>
              <a:defRPr/>
            </a:pPr>
            <a:r>
              <a:rPr lang="en-US" dirty="0"/>
              <a:t>Backup and Restore – System Backup to USB Key</a:t>
            </a:r>
          </a:p>
        </p:txBody>
      </p:sp>
      <p:sp>
        <p:nvSpPr>
          <p:cNvPr id="4" name="Rectangle 4">
            <a:extLst>
              <a:ext uri="{FF2B5EF4-FFF2-40B4-BE49-F238E27FC236}">
                <a16:creationId xmlns:a16="http://schemas.microsoft.com/office/drawing/2014/main" id="{0C5077C3-4FE8-45B9-8F6A-76680BF97F5E}"/>
              </a:ext>
            </a:extLst>
          </p:cNvPr>
          <p:cNvSpPr txBox="1">
            <a:spLocks noChangeArrowheads="1"/>
          </p:cNvSpPr>
          <p:nvPr/>
        </p:nvSpPr>
        <p:spPr>
          <a:xfrm>
            <a:off x="23813" y="1371600"/>
            <a:ext cx="4191000" cy="3649663"/>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GB" sz="2000" kern="0" dirty="0">
                <a:latin typeface="Arial"/>
                <a:ea typeface="ＭＳ Ｐゴシック" pitchFamily="-111" charset="-128"/>
                <a:cs typeface="Arial"/>
              </a:rPr>
              <a:t>Before proceeding, a USB key must be connected to one of the Management CPUs or its respective RTM</a:t>
            </a:r>
            <a:br>
              <a:rPr lang="en-GB" sz="2000" kern="0" dirty="0">
                <a:latin typeface="Arial"/>
                <a:ea typeface="ＭＳ Ｐゴシック" pitchFamily="-111" charset="-128"/>
                <a:cs typeface="Arial"/>
              </a:rPr>
            </a:br>
            <a:endParaRPr lang="en-GB"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To backup the entire system to a USB key,</a:t>
            </a:r>
            <a:r>
              <a:rPr lang="en-GB" sz="2000" kern="0" dirty="0">
                <a:latin typeface="Arial"/>
                <a:ea typeface="ＭＳ Ｐゴシック" pitchFamily="-111" charset="-128"/>
                <a:cs typeface="Arial"/>
              </a:rPr>
              <a:t> click Complete System Backup</a:t>
            </a:r>
            <a:br>
              <a:rPr lang="en-GB" sz="2000" kern="0" dirty="0">
                <a:latin typeface="Arial"/>
                <a:ea typeface="ＭＳ Ｐゴシック" pitchFamily="-111" charset="-128"/>
                <a:cs typeface="Arial"/>
              </a:rPr>
            </a:br>
            <a:endParaRPr lang="en-GB"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GB" sz="2000" kern="0" dirty="0">
                <a:latin typeface="Arial"/>
                <a:ea typeface="ＭＳ Ｐゴシック" pitchFamily="-111" charset="-128"/>
                <a:cs typeface="Arial"/>
              </a:rPr>
              <a:t>Click Start System Backup</a:t>
            </a:r>
          </a:p>
        </p:txBody>
      </p:sp>
      <p:pic>
        <p:nvPicPr>
          <p:cNvPr id="186372" name="Picture 2">
            <a:extLst>
              <a:ext uri="{FF2B5EF4-FFF2-40B4-BE49-F238E27FC236}">
                <a16:creationId xmlns:a16="http://schemas.microsoft.com/office/drawing/2014/main" id="{DF78B1CE-8713-4369-890E-27013F8CA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613" y="1695450"/>
            <a:ext cx="4945062"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B07F74-1330-4602-9B88-C6EDE2C0CFF2}"/>
              </a:ext>
            </a:extLst>
          </p:cNvPr>
          <p:cNvSpPr>
            <a:spLocks noGrp="1"/>
          </p:cNvSpPr>
          <p:nvPr>
            <p:ph type="title"/>
          </p:nvPr>
        </p:nvSpPr>
        <p:spPr/>
        <p:txBody>
          <a:bodyPr/>
          <a:lstStyle/>
          <a:p>
            <a:pPr>
              <a:defRPr/>
            </a:pPr>
            <a:r>
              <a:rPr lang="en-US" dirty="0"/>
              <a:t>Backup and Restore – Restore Backups</a:t>
            </a:r>
          </a:p>
        </p:txBody>
      </p:sp>
      <p:sp>
        <p:nvSpPr>
          <p:cNvPr id="4" name="Rectangle 15">
            <a:extLst>
              <a:ext uri="{FF2B5EF4-FFF2-40B4-BE49-F238E27FC236}">
                <a16:creationId xmlns:a16="http://schemas.microsoft.com/office/drawing/2014/main" id="{B663F0B2-FA89-4A16-BAAC-ECAAEE6626DF}"/>
              </a:ext>
            </a:extLst>
          </p:cNvPr>
          <p:cNvSpPr txBox="1">
            <a:spLocks noChangeArrowheads="1"/>
          </p:cNvSpPr>
          <p:nvPr/>
        </p:nvSpPr>
        <p:spPr>
          <a:xfrm>
            <a:off x="120650" y="1225550"/>
            <a:ext cx="3857625" cy="462915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GB" sz="1800" kern="0" dirty="0">
                <a:latin typeface="Arial"/>
                <a:ea typeface="ＭＳ Ｐゴシック" pitchFamily="-111" charset="-128"/>
                <a:cs typeface="Arial"/>
              </a:rPr>
              <a:t>To restore a system configuration, click Restore Backup Files</a:t>
            </a:r>
          </a:p>
          <a:p>
            <a:pPr marL="342900" indent="-342900" eaLnBrk="1" hangingPunct="1">
              <a:spcBef>
                <a:spcPct val="20000"/>
              </a:spcBef>
              <a:buClr>
                <a:srgbClr val="439539"/>
              </a:buClr>
              <a:buFont typeface="Wingdings" pitchFamily="2" charset="2"/>
              <a:buChar char="§"/>
              <a:defRPr/>
            </a:pPr>
            <a:r>
              <a:rPr lang="en-GB" sz="1800" kern="0" dirty="0">
                <a:latin typeface="Arial"/>
                <a:ea typeface="ＭＳ Ｐゴシック" pitchFamily="-111" charset="-128"/>
                <a:cs typeface="Arial"/>
              </a:rPr>
              <a:t>Select the backup files you want to restore, and click Restore</a:t>
            </a:r>
          </a:p>
          <a:p>
            <a:pPr marL="342900" indent="-342900" eaLnBrk="1" hangingPunct="1">
              <a:spcBef>
                <a:spcPct val="20000"/>
              </a:spcBef>
              <a:buClr>
                <a:srgbClr val="439539"/>
              </a:buClr>
              <a:buFont typeface="Wingdings" pitchFamily="2" charset="2"/>
              <a:buChar char="§"/>
              <a:defRPr/>
            </a:pPr>
            <a:r>
              <a:rPr lang="en-GB" sz="1800" kern="0" dirty="0">
                <a:latin typeface="Arial"/>
                <a:ea typeface="ＭＳ Ｐゴシック" pitchFamily="-111" charset="-128"/>
                <a:cs typeface="Arial"/>
              </a:rPr>
              <a:t>The backup files selected are restored and activated</a:t>
            </a:r>
            <a:endParaRPr lang="en-US" sz="18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None/>
              <a:defRPr/>
            </a:pPr>
            <a:r>
              <a:rPr lang="en-GB" sz="1800" kern="0" dirty="0">
                <a:latin typeface="Arial"/>
                <a:ea typeface="ＭＳ Ｐゴシック" pitchFamily="-111" charset="-128"/>
                <a:cs typeface="Arial"/>
              </a:rPr>
              <a:t>     The applications are restarted and each card may be rebooted</a:t>
            </a:r>
          </a:p>
          <a:p>
            <a:pPr marL="342900" indent="-342900" eaLnBrk="1" hangingPunct="1">
              <a:spcBef>
                <a:spcPct val="20000"/>
              </a:spcBef>
              <a:buClr>
                <a:srgbClr val="439539"/>
              </a:buClr>
              <a:buFont typeface="Wingdings" pitchFamily="2" charset="2"/>
              <a:buNone/>
              <a:defRPr/>
            </a:pPr>
            <a:r>
              <a:rPr lang="en-GB" sz="1800" kern="0" dirty="0">
                <a:latin typeface="Arial"/>
                <a:ea typeface="ＭＳ Ｐゴシック" pitchFamily="-111" charset="-128"/>
                <a:cs typeface="Arial"/>
              </a:rPr>
              <a:t>     System login is disabled for up to 5 minutes, and is enabled again after the completion of restore</a:t>
            </a:r>
          </a:p>
          <a:p>
            <a:pPr marL="342900" indent="-342900" eaLnBrk="1" hangingPunct="1">
              <a:spcBef>
                <a:spcPct val="20000"/>
              </a:spcBef>
              <a:buClr>
                <a:srgbClr val="439539"/>
              </a:buClr>
              <a:buFont typeface="Wingdings" pitchFamily="2" charset="2"/>
              <a:buChar char="§"/>
              <a:defRPr/>
            </a:pPr>
            <a:endParaRPr lang="en-GB" sz="2000" kern="0" dirty="0">
              <a:latin typeface="Arial"/>
              <a:ea typeface="ＭＳ Ｐゴシック" pitchFamily="-111" charset="-128"/>
              <a:cs typeface="Arial"/>
            </a:endParaRPr>
          </a:p>
        </p:txBody>
      </p:sp>
      <p:pic>
        <p:nvPicPr>
          <p:cNvPr id="187396" name="Picture 2">
            <a:extLst>
              <a:ext uri="{FF2B5EF4-FFF2-40B4-BE49-F238E27FC236}">
                <a16:creationId xmlns:a16="http://schemas.microsoft.com/office/drawing/2014/main" id="{4DA6F037-AC7C-4310-9F66-07079AC51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975" y="1371600"/>
            <a:ext cx="5205413" cy="385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9436-2ECE-4E6E-AED4-1E014FB5BBF9}"/>
              </a:ext>
            </a:extLst>
          </p:cNvPr>
          <p:cNvSpPr>
            <a:spLocks noGrp="1"/>
          </p:cNvSpPr>
          <p:nvPr>
            <p:ph type="title"/>
          </p:nvPr>
        </p:nvSpPr>
        <p:spPr/>
        <p:txBody>
          <a:bodyPr/>
          <a:lstStyle/>
          <a:p>
            <a:pPr>
              <a:defRPr/>
            </a:pPr>
            <a:r>
              <a:rPr lang="en-US" dirty="0"/>
              <a:t>Software Version</a:t>
            </a:r>
          </a:p>
        </p:txBody>
      </p:sp>
      <p:sp>
        <p:nvSpPr>
          <p:cNvPr id="188419" name="Rectangle 3">
            <a:extLst>
              <a:ext uri="{FF2B5EF4-FFF2-40B4-BE49-F238E27FC236}">
                <a16:creationId xmlns:a16="http://schemas.microsoft.com/office/drawing/2014/main" id="{C8B2457B-BEA1-4F86-97AB-C7F51364248D}"/>
              </a:ext>
            </a:extLst>
          </p:cNvPr>
          <p:cNvSpPr>
            <a:spLocks noGrp="1" noChangeArrowheads="1"/>
          </p:cNvSpPr>
          <p:nvPr>
            <p:ph sz="quarter" idx="12"/>
          </p:nvPr>
        </p:nvSpPr>
        <p:spPr/>
        <p:txBody>
          <a:bodyPr/>
          <a:lstStyle/>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Software Version in CMU</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Software Version in CLI</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Upgrades</a:t>
            </a:r>
          </a:p>
          <a:p>
            <a:pPr eaLnBrk="1" hangingPunct="1">
              <a:buFont typeface="Wingdings" panose="05000000000000000000" pitchFamily="2" charset="2"/>
              <a:buNone/>
            </a:pPr>
            <a:endParaRPr lang="en-US" altLang="en-US" sz="320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BA4F0-A4C4-436B-9A41-9F90CD6741EC}"/>
              </a:ext>
            </a:extLst>
          </p:cNvPr>
          <p:cNvSpPr>
            <a:spLocks noGrp="1"/>
          </p:cNvSpPr>
          <p:nvPr>
            <p:ph type="title"/>
          </p:nvPr>
        </p:nvSpPr>
        <p:spPr/>
        <p:txBody>
          <a:bodyPr/>
          <a:lstStyle/>
          <a:p>
            <a:pPr>
              <a:defRPr/>
            </a:pPr>
            <a:r>
              <a:rPr lang="en-US" dirty="0"/>
              <a:t>Software Version – CMU</a:t>
            </a:r>
          </a:p>
        </p:txBody>
      </p:sp>
      <p:sp>
        <p:nvSpPr>
          <p:cNvPr id="4" name="Text Placeholder 4">
            <a:extLst>
              <a:ext uri="{FF2B5EF4-FFF2-40B4-BE49-F238E27FC236}">
                <a16:creationId xmlns:a16="http://schemas.microsoft.com/office/drawing/2014/main" id="{CBCAB5D1-FE7D-4CF5-A4DF-DEF131D086C0}"/>
              </a:ext>
            </a:extLst>
          </p:cNvPr>
          <p:cNvSpPr txBox="1">
            <a:spLocks/>
          </p:cNvSpPr>
          <p:nvPr/>
        </p:nvSpPr>
        <p:spPr>
          <a:xfrm>
            <a:off x="98425" y="1211263"/>
            <a:ext cx="4008438" cy="4800600"/>
          </a:xfrm>
          <a:prstGeom prst="rect">
            <a:avLst/>
          </a:prstGeom>
        </p:spPr>
        <p:txBody>
          <a:bodyPr/>
          <a:lstStyle/>
          <a:p>
            <a:pPr marL="342900" indent="-342900" eaLnBrk="1" hangingPunct="1">
              <a:spcBef>
                <a:spcPct val="20000"/>
              </a:spcBef>
              <a:buClr>
                <a:srgbClr val="439539"/>
              </a:buClr>
              <a:buFont typeface="Wingdings" pitchFamily="2" charset="2"/>
              <a:buNone/>
              <a:defRPr/>
            </a:pPr>
            <a:endParaRPr lang="en-US"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To verify the software version installed on a CPU, click Product Information</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Select the required CPU</a:t>
            </a:r>
          </a:p>
          <a:p>
            <a:pPr marL="342900" indent="-342900" eaLnBrk="1" hangingPunct="1">
              <a:spcBef>
                <a:spcPct val="20000"/>
              </a:spcBef>
              <a:buClr>
                <a:srgbClr val="439539"/>
              </a:buClr>
              <a:buFont typeface="Wingdings" pitchFamily="2" charset="2"/>
              <a:buNone/>
              <a:defRPr/>
            </a:pPr>
            <a:endParaRPr lang="en-US" sz="2000" kern="0" dirty="0">
              <a:latin typeface="Arial"/>
              <a:ea typeface="ＭＳ Ｐゴシック" pitchFamily="-111" charset="-128"/>
              <a:cs typeface="Arial"/>
            </a:endParaRPr>
          </a:p>
        </p:txBody>
      </p:sp>
      <p:pic>
        <p:nvPicPr>
          <p:cNvPr id="189444" name="Picture 2">
            <a:extLst>
              <a:ext uri="{FF2B5EF4-FFF2-40B4-BE49-F238E27FC236}">
                <a16:creationId xmlns:a16="http://schemas.microsoft.com/office/drawing/2014/main" id="{0C0E0EB7-F6CA-4E31-8A6E-E5A78B4F4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50" y="1265238"/>
            <a:ext cx="5205413"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E469F5-874A-4934-910C-5975091CFBA9}"/>
              </a:ext>
            </a:extLst>
          </p:cNvPr>
          <p:cNvSpPr>
            <a:spLocks noGrp="1"/>
          </p:cNvSpPr>
          <p:nvPr>
            <p:ph type="title"/>
          </p:nvPr>
        </p:nvSpPr>
        <p:spPr/>
        <p:txBody>
          <a:bodyPr/>
          <a:lstStyle/>
          <a:p>
            <a:pPr>
              <a:defRPr/>
            </a:pPr>
            <a:r>
              <a:rPr lang="en-US" dirty="0"/>
              <a:t>Software Versions - CLI</a:t>
            </a:r>
          </a:p>
        </p:txBody>
      </p:sp>
      <p:sp>
        <p:nvSpPr>
          <p:cNvPr id="4" name="Text Placeholder 4">
            <a:extLst>
              <a:ext uri="{FF2B5EF4-FFF2-40B4-BE49-F238E27FC236}">
                <a16:creationId xmlns:a16="http://schemas.microsoft.com/office/drawing/2014/main" id="{AB03E55E-FD3A-4C9D-83FA-D610A2653409}"/>
              </a:ext>
            </a:extLst>
          </p:cNvPr>
          <p:cNvSpPr txBox="1">
            <a:spLocks/>
          </p:cNvSpPr>
          <p:nvPr/>
        </p:nvSpPr>
        <p:spPr>
          <a:xfrm>
            <a:off x="98425" y="1211263"/>
            <a:ext cx="4008438" cy="4800600"/>
          </a:xfrm>
          <a:prstGeom prst="rect">
            <a:avLst/>
          </a:prstGeom>
        </p:spPr>
        <p:txBody>
          <a:bodyPr/>
          <a:lstStyle/>
          <a:p>
            <a:pPr marL="342900" indent="-342900" eaLnBrk="1" hangingPunct="1">
              <a:spcBef>
                <a:spcPct val="20000"/>
              </a:spcBef>
              <a:buClr>
                <a:srgbClr val="439539"/>
              </a:buClr>
              <a:buFont typeface="Wingdings" pitchFamily="2" charset="2"/>
              <a:buNone/>
              <a:defRPr/>
            </a:pPr>
            <a:endParaRPr lang="en-US"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SSH to OAM address of the shelf</a:t>
            </a: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Login as root</a:t>
            </a: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Type startmenu</a:t>
            </a: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Select 1 – System</a:t>
            </a: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Select 2 – Software Revisions</a:t>
            </a: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Select 3 – CPU Versions</a:t>
            </a:r>
          </a:p>
          <a:p>
            <a:pPr marL="342900" indent="-342900" eaLnBrk="1" hangingPunct="1">
              <a:spcBef>
                <a:spcPct val="20000"/>
              </a:spcBef>
              <a:buClr>
                <a:srgbClr val="439539"/>
              </a:buClr>
              <a:buFont typeface="Wingdings" pitchFamily="2" charset="2"/>
              <a:buNone/>
              <a:defRPr/>
            </a:pPr>
            <a:endParaRPr lang="en-US" sz="2000" kern="0" dirty="0">
              <a:latin typeface="Arial"/>
              <a:ea typeface="ＭＳ Ｐゴシック" pitchFamily="-111" charset="-128"/>
              <a:cs typeface="Arial"/>
            </a:endParaRPr>
          </a:p>
        </p:txBody>
      </p:sp>
      <p:pic>
        <p:nvPicPr>
          <p:cNvPr id="190468" name="Picture 2">
            <a:extLst>
              <a:ext uri="{FF2B5EF4-FFF2-40B4-BE49-F238E27FC236}">
                <a16:creationId xmlns:a16="http://schemas.microsoft.com/office/drawing/2014/main" id="{BE2FEBD8-E5CD-4818-B3EB-367168D97C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546" y="2491408"/>
            <a:ext cx="4720617" cy="296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BF8EE-672A-4421-81CB-03F35B9EB063}"/>
              </a:ext>
            </a:extLst>
          </p:cNvPr>
          <p:cNvSpPr>
            <a:spLocks noGrp="1"/>
          </p:cNvSpPr>
          <p:nvPr>
            <p:ph type="title"/>
          </p:nvPr>
        </p:nvSpPr>
        <p:spPr/>
        <p:txBody>
          <a:bodyPr/>
          <a:lstStyle/>
          <a:p>
            <a:pPr>
              <a:defRPr/>
            </a:pPr>
            <a:r>
              <a:rPr lang="en-US" dirty="0"/>
              <a:t>Software Versions - Upgrades</a:t>
            </a:r>
          </a:p>
        </p:txBody>
      </p:sp>
      <p:sp>
        <p:nvSpPr>
          <p:cNvPr id="4" name="Text Placeholder 12">
            <a:extLst>
              <a:ext uri="{FF2B5EF4-FFF2-40B4-BE49-F238E27FC236}">
                <a16:creationId xmlns:a16="http://schemas.microsoft.com/office/drawing/2014/main" id="{D2A44391-9516-490E-930C-6CB45A8E3F3C}"/>
              </a:ext>
            </a:extLst>
          </p:cNvPr>
          <p:cNvSpPr txBox="1">
            <a:spLocks/>
          </p:cNvSpPr>
          <p:nvPr/>
        </p:nvSpPr>
        <p:spPr>
          <a:xfrm>
            <a:off x="71438" y="874713"/>
            <a:ext cx="4191000" cy="5305425"/>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Software upgrades can be conduced by Sonus as a paid Service or self performed</a:t>
            </a:r>
          </a:p>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Upgrade procedure is performed from the CLI as user </a:t>
            </a:r>
            <a:r>
              <a:rPr lang="en-US" sz="1800" i="1" kern="0" dirty="0">
                <a:latin typeface="Arial"/>
                <a:ea typeface="ＭＳ Ｐゴシック" pitchFamily="-111" charset="-128"/>
                <a:cs typeface="Arial"/>
              </a:rPr>
              <a:t>root</a:t>
            </a:r>
          </a:p>
          <a:p>
            <a:pPr marL="342900" indent="-342900" eaLnBrk="1" hangingPunct="1">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Automated process moves software to each card sequentially</a:t>
            </a:r>
          </a:p>
          <a:p>
            <a:pPr marL="342900" indent="-342900">
              <a:spcBef>
                <a:spcPct val="20000"/>
              </a:spcBef>
              <a:buClr>
                <a:srgbClr val="439539"/>
              </a:buClr>
              <a:buFont typeface="Wingdings" pitchFamily="2" charset="2"/>
              <a:buChar char="§"/>
              <a:defRPr/>
            </a:pPr>
            <a:r>
              <a:rPr lang="en-US" sz="1800" kern="0" dirty="0">
                <a:latin typeface="Arial"/>
                <a:ea typeface="ＭＳ Ｐゴシック" pitchFamily="-111" charset="-128"/>
                <a:cs typeface="Arial"/>
              </a:rPr>
              <a:t>There is an Express Rollback that can be performed if for some reason, during a system software upgrade, it is decided that a rollback to the previous software is required. If the Express Rollback is initiated, the rollback must be done on ALL system cards</a:t>
            </a:r>
            <a:r>
              <a:rPr lang="en-US" sz="1600" kern="0" dirty="0">
                <a:latin typeface="Arial"/>
                <a:ea typeface="ＭＳ Ｐゴシック" pitchFamily="-111" charset="-128"/>
                <a:cs typeface="Arial"/>
              </a:rPr>
              <a:t>.</a:t>
            </a:r>
          </a:p>
        </p:txBody>
      </p:sp>
      <p:pic>
        <p:nvPicPr>
          <p:cNvPr id="191492" name="Picture 2">
            <a:extLst>
              <a:ext uri="{FF2B5EF4-FFF2-40B4-BE49-F238E27FC236}">
                <a16:creationId xmlns:a16="http://schemas.microsoft.com/office/drawing/2014/main" id="{BE768CB3-6D56-48EB-8FFC-6BE78D333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138" y="1776413"/>
            <a:ext cx="4824412"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6D4457-FA2D-4F5D-978D-ACDF9970A281}"/>
              </a:ext>
            </a:extLst>
          </p:cNvPr>
          <p:cNvSpPr>
            <a:spLocks noGrp="1"/>
          </p:cNvSpPr>
          <p:nvPr>
            <p:ph sz="quarter" idx="12"/>
          </p:nvPr>
        </p:nvSpPr>
        <p:spPr/>
        <p:txBody>
          <a:bodyPr/>
          <a:lstStyle/>
          <a:p>
            <a:pPr>
              <a:defRPr/>
            </a:pPr>
            <a:r>
              <a:rPr lang="en-US" dirty="0"/>
              <a:t>Software upgrades require advanced planning</a:t>
            </a:r>
          </a:p>
          <a:p>
            <a:pPr>
              <a:defRPr/>
            </a:pPr>
            <a:r>
              <a:rPr lang="en-US" dirty="0"/>
              <a:t>System elements are rebooted through the upgrade</a:t>
            </a:r>
          </a:p>
          <a:p>
            <a:pPr>
              <a:defRPr/>
            </a:pPr>
            <a:r>
              <a:rPr lang="en-US" dirty="0"/>
              <a:t>The typical DSC 8000 upgrade lasts approximately 4 hours</a:t>
            </a:r>
          </a:p>
          <a:p>
            <a:pPr>
              <a:defRPr/>
            </a:pPr>
            <a:r>
              <a:rPr lang="en-US" dirty="0"/>
              <a:t>The typical DSC </a:t>
            </a:r>
            <a:r>
              <a:rPr lang="en-US" dirty="0" err="1"/>
              <a:t>SWe</a:t>
            </a:r>
            <a:r>
              <a:rPr lang="en-US" dirty="0"/>
              <a:t> upgrade lasts approximately 1 hour</a:t>
            </a:r>
          </a:p>
          <a:p>
            <a:pPr>
              <a:defRPr/>
            </a:pPr>
            <a:endParaRPr lang="en-US" dirty="0"/>
          </a:p>
          <a:p>
            <a:pPr marL="0" indent="0">
              <a:buFont typeface="Wingdings" panose="05000000000000000000" pitchFamily="2" charset="2"/>
              <a:buNone/>
              <a:defRPr/>
            </a:pPr>
            <a:r>
              <a:rPr lang="en-US" dirty="0"/>
              <a:t>Upgrade Guide and Planning </a:t>
            </a:r>
            <a:r>
              <a:rPr lang="en-US" dirty="0" err="1"/>
              <a:t>MoP</a:t>
            </a:r>
            <a:endParaRPr lang="en-US" dirty="0"/>
          </a:p>
          <a:p>
            <a:pPr marL="0" indent="0">
              <a:buFont typeface="Wingdings" panose="05000000000000000000" pitchFamily="2" charset="2"/>
              <a:buNone/>
              <a:defRPr/>
            </a:pPr>
            <a:r>
              <a:rPr lang="en-US" sz="1600" dirty="0">
                <a:hlinkClick r:id="rId2"/>
              </a:rPr>
              <a:t>https://support.sonus.net/display/DSCDOC160/DSC+8000+Upgrade+Guide</a:t>
            </a:r>
            <a:endParaRPr lang="en-US" sz="1600" dirty="0"/>
          </a:p>
          <a:p>
            <a:pPr marL="0" indent="0">
              <a:buFont typeface="Wingdings" panose="05000000000000000000" pitchFamily="2" charset="2"/>
              <a:buNone/>
              <a:defRPr/>
            </a:pPr>
            <a:endParaRPr lang="en-US" dirty="0"/>
          </a:p>
        </p:txBody>
      </p:sp>
      <p:sp>
        <p:nvSpPr>
          <p:cNvPr id="3" name="Title 2">
            <a:extLst>
              <a:ext uri="{FF2B5EF4-FFF2-40B4-BE49-F238E27FC236}">
                <a16:creationId xmlns:a16="http://schemas.microsoft.com/office/drawing/2014/main" id="{E984E8DB-10E9-47F4-AE88-1667DC8C8A28}"/>
              </a:ext>
            </a:extLst>
          </p:cNvPr>
          <p:cNvSpPr>
            <a:spLocks noGrp="1"/>
          </p:cNvSpPr>
          <p:nvPr>
            <p:ph type="title"/>
          </p:nvPr>
        </p:nvSpPr>
        <p:spPr/>
        <p:txBody>
          <a:bodyPr/>
          <a:lstStyle/>
          <a:p>
            <a:pPr>
              <a:defRPr/>
            </a:pPr>
            <a:r>
              <a:rPr lang="en-US" dirty="0"/>
              <a:t>Software Versions - Upgrades</a:t>
            </a:r>
          </a:p>
        </p:txBody>
      </p:sp>
    </p:spTree>
  </p:cSld>
  <p:clrMapOvr>
    <a:masterClrMapping/>
  </p:clrMapOvr>
  <p:transition>
    <p:strips dir="ru"/>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2798CFC2-D72B-4D19-A6F4-26119C55ADEA}"/>
              </a:ext>
            </a:extLst>
          </p:cNvPr>
          <p:cNvSpPr>
            <a:spLocks noGrp="1"/>
          </p:cNvSpPr>
          <p:nvPr>
            <p:ph type="ctrTitle"/>
          </p:nvPr>
        </p:nvSpPr>
        <p:spPr/>
        <p:txBody>
          <a:bodyPr/>
          <a:lstStyle/>
          <a:p>
            <a:pPr>
              <a:defRPr/>
            </a:pPr>
            <a:r>
              <a:rPr>
                <a:solidFill>
                  <a:srgbClr val="02326D"/>
                </a:solidFill>
              </a:rPr>
              <a:t>Course Completed</a:t>
            </a:r>
            <a:br>
              <a:rPr>
                <a:solidFill>
                  <a:srgbClr val="02326D"/>
                </a:solidFill>
              </a:rPr>
            </a:br>
            <a:endParaRPr sz="1000">
              <a:solidFill>
                <a:srgbClr val="02326D"/>
              </a:solidFill>
            </a:endParaRPr>
          </a:p>
        </p:txBody>
      </p:sp>
    </p:spTree>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7D3757-8E2B-4079-95BB-52118A3D3454}"/>
              </a:ext>
            </a:extLst>
          </p:cNvPr>
          <p:cNvSpPr>
            <a:spLocks noGrp="1"/>
          </p:cNvSpPr>
          <p:nvPr>
            <p:ph type="title"/>
          </p:nvPr>
        </p:nvSpPr>
        <p:spPr/>
        <p:txBody>
          <a:bodyPr/>
          <a:lstStyle/>
          <a:p>
            <a:pPr>
              <a:defRPr/>
            </a:pPr>
            <a:r>
              <a:rPr lang="en-US" dirty="0"/>
              <a:t>Deployment Example of STP</a:t>
            </a:r>
          </a:p>
        </p:txBody>
      </p:sp>
      <p:grpSp>
        <p:nvGrpSpPr>
          <p:cNvPr id="28675" name="Group 8">
            <a:extLst>
              <a:ext uri="{FF2B5EF4-FFF2-40B4-BE49-F238E27FC236}">
                <a16:creationId xmlns:a16="http://schemas.microsoft.com/office/drawing/2014/main" id="{8160E780-9B96-4E73-A970-93C2735A4C49}"/>
              </a:ext>
            </a:extLst>
          </p:cNvPr>
          <p:cNvGrpSpPr>
            <a:grpSpLocks/>
          </p:cNvGrpSpPr>
          <p:nvPr/>
        </p:nvGrpSpPr>
        <p:grpSpPr bwMode="auto">
          <a:xfrm>
            <a:off x="542925" y="1566863"/>
            <a:ext cx="8001000" cy="3600450"/>
            <a:chOff x="533400" y="2659063"/>
            <a:chExt cx="8001000" cy="3600450"/>
          </a:xfrm>
        </p:grpSpPr>
        <p:pic>
          <p:nvPicPr>
            <p:cNvPr id="28676" name="Picture 6">
              <a:extLst>
                <a:ext uri="{FF2B5EF4-FFF2-40B4-BE49-F238E27FC236}">
                  <a16:creationId xmlns:a16="http://schemas.microsoft.com/office/drawing/2014/main" id="{802D34C6-7476-48A1-AD0A-4769AAE7C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676525"/>
              <a:ext cx="8001000"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10">
              <a:extLst>
                <a:ext uri="{FF2B5EF4-FFF2-40B4-BE49-F238E27FC236}">
                  <a16:creationId xmlns:a16="http://schemas.microsoft.com/office/drawing/2014/main" id="{F5E11B97-9FBB-40D9-9718-4DCBDB5A4553}"/>
                </a:ext>
              </a:extLst>
            </p:cNvPr>
            <p:cNvSpPr txBox="1">
              <a:spLocks noChangeArrowheads="1"/>
            </p:cNvSpPr>
            <p:nvPr/>
          </p:nvSpPr>
          <p:spPr bwMode="auto">
            <a:xfrm>
              <a:off x="2638425" y="5648325"/>
              <a:ext cx="1383069"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200">
                  <a:ea typeface="Arial Unicode MS" panose="020B0604020202020204" pitchFamily="34" charset="-128"/>
                  <a:cs typeface="Arial Unicode MS" panose="020B0604020202020204" pitchFamily="34" charset="-128"/>
                </a:rPr>
                <a:t>DSC 8000 STP</a:t>
              </a:r>
            </a:p>
          </p:txBody>
        </p:sp>
        <p:sp>
          <p:nvSpPr>
            <p:cNvPr id="28678" name="Text Box 7">
              <a:extLst>
                <a:ext uri="{FF2B5EF4-FFF2-40B4-BE49-F238E27FC236}">
                  <a16:creationId xmlns:a16="http://schemas.microsoft.com/office/drawing/2014/main" id="{6823A896-1BA8-46E9-BFCD-208E2951FDEE}"/>
                </a:ext>
              </a:extLst>
            </p:cNvPr>
            <p:cNvSpPr txBox="1">
              <a:spLocks noChangeArrowheads="1"/>
            </p:cNvSpPr>
            <p:nvPr/>
          </p:nvSpPr>
          <p:spPr bwMode="auto">
            <a:xfrm>
              <a:off x="2608263" y="2659063"/>
              <a:ext cx="1234633"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200">
                  <a:ea typeface="Arial Unicode MS" panose="020B0604020202020204" pitchFamily="34" charset="-128"/>
                  <a:cs typeface="Arial Unicode MS" panose="020B0604020202020204" pitchFamily="34" charset="-128"/>
                </a:rPr>
                <a:t>DSC 8000 STP</a:t>
              </a:r>
            </a:p>
          </p:txBody>
        </p:sp>
      </p:grpSp>
    </p:spTree>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5C93D14D-6208-46A5-B28F-D45781BBD948}"/>
              </a:ext>
            </a:extLst>
          </p:cNvPr>
          <p:cNvSpPr>
            <a:spLocks noGrp="1"/>
          </p:cNvSpPr>
          <p:nvPr>
            <p:ph type="ctrTitle"/>
          </p:nvPr>
        </p:nvSpPr>
        <p:spPr/>
        <p:txBody>
          <a:bodyPr/>
          <a:lstStyle/>
          <a:p>
            <a:pPr>
              <a:defRPr/>
            </a:pPr>
            <a:r>
              <a:rPr>
                <a:solidFill>
                  <a:srgbClr val="02326D"/>
                </a:solidFill>
              </a:rPr>
              <a:t>DSC 8000 System Hardware</a:t>
            </a:r>
            <a:br>
              <a:rPr>
                <a:solidFill>
                  <a:srgbClr val="02326D"/>
                </a:solidFill>
              </a:rPr>
            </a:br>
            <a:endParaRPr sz="1000">
              <a:solidFill>
                <a:srgbClr val="02326D"/>
              </a:solidFill>
            </a:endParaRPr>
          </a:p>
        </p:txBody>
      </p:sp>
    </p:spTree>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itle 5">
            <a:extLst>
              <a:ext uri="{FF2B5EF4-FFF2-40B4-BE49-F238E27FC236}">
                <a16:creationId xmlns:a16="http://schemas.microsoft.com/office/drawing/2014/main" id="{BFE5E97A-753A-4DC9-855E-C93DA428627B}"/>
              </a:ext>
            </a:extLst>
          </p:cNvPr>
          <p:cNvSpPr>
            <a:spLocks noGrp="1"/>
          </p:cNvSpPr>
          <p:nvPr>
            <p:ph type="title"/>
          </p:nvPr>
        </p:nvSpPr>
        <p:spPr/>
        <p:txBody>
          <a:bodyPr/>
          <a:lstStyle/>
          <a:p>
            <a:pPr eaLnBrk="1" hangingPunct="1">
              <a:defRPr/>
            </a:pPr>
            <a:r>
              <a:rPr lang="en-US" dirty="0"/>
              <a:t>Contents</a:t>
            </a:r>
          </a:p>
        </p:txBody>
      </p:sp>
      <p:sp>
        <p:nvSpPr>
          <p:cNvPr id="12291" name="Content Placeholder 1">
            <a:extLst>
              <a:ext uri="{FF2B5EF4-FFF2-40B4-BE49-F238E27FC236}">
                <a16:creationId xmlns:a16="http://schemas.microsoft.com/office/drawing/2014/main" id="{8674121C-4277-4A57-8906-73CCC23AEFED}"/>
              </a:ext>
            </a:extLst>
          </p:cNvPr>
          <p:cNvSpPr>
            <a:spLocks noGrp="1" noChangeArrowheads="1"/>
          </p:cNvSpPr>
          <p:nvPr>
            <p:ph sz="quarter" idx="12"/>
          </p:nvPr>
        </p:nvSpPr>
        <p:spPr/>
        <p:txBody>
          <a:bodyPr/>
          <a:lstStyle/>
          <a:p>
            <a:pPr eaLnBrk="1" hangingPunct="1"/>
            <a:r>
              <a:rPr lang="en-GB" altLang="en-US" sz="3200" dirty="0">
                <a:latin typeface="Arial" panose="020B0604020202020204" pitchFamily="34" charset="0"/>
                <a:ea typeface="ＭＳ Ｐゴシック" panose="020B0600070205080204" pitchFamily="34" charset="-128"/>
                <a:cs typeface="Arial" panose="020B0604020202020204" pitchFamily="34" charset="0"/>
              </a:rPr>
              <a:t>Course Objectives</a:t>
            </a:r>
          </a:p>
          <a:p>
            <a:pPr eaLnBrk="1" hangingPunct="1"/>
            <a:r>
              <a:rPr lang="en-GB" altLang="en-US" sz="3200" dirty="0">
                <a:latin typeface="Arial" panose="020B0604020202020204" pitchFamily="34" charset="0"/>
                <a:ea typeface="ＭＳ Ｐゴシック" panose="020B0600070205080204" pitchFamily="34" charset="-128"/>
                <a:cs typeface="Arial" panose="020B0604020202020204" pitchFamily="34" charset="0"/>
              </a:rPr>
              <a:t>Introduction to the DSC STP</a:t>
            </a:r>
          </a:p>
          <a:p>
            <a:pPr eaLnBrk="1" hangingPunct="1"/>
            <a:r>
              <a:rPr lang="en-GB" altLang="en-US" sz="3200" dirty="0">
                <a:latin typeface="Arial" panose="020B0604020202020204" pitchFamily="34" charset="0"/>
                <a:ea typeface="ＭＳ Ｐゴシック" panose="020B0600070205080204" pitchFamily="34" charset="-128"/>
                <a:cs typeface="Arial" panose="020B0604020202020204" pitchFamily="34" charset="0"/>
              </a:rPr>
              <a:t>System Hardware</a:t>
            </a:r>
          </a:p>
          <a:p>
            <a:pPr eaLnBrk="1" hangingPunct="1"/>
            <a:r>
              <a:rPr lang="en-GB" altLang="en-US" sz="3200" dirty="0">
                <a:latin typeface="Arial" panose="020B0604020202020204" pitchFamily="34" charset="0"/>
                <a:ea typeface="ＭＳ Ｐゴシック" panose="020B0600070205080204" pitchFamily="34" charset="-128"/>
                <a:cs typeface="Arial" panose="020B0604020202020204" pitchFamily="34" charset="0"/>
              </a:rPr>
              <a:t>System Software</a:t>
            </a:r>
          </a:p>
          <a:p>
            <a:pPr eaLnBrk="1" hangingPunct="1"/>
            <a:r>
              <a:rPr lang="en-GB" altLang="en-US" sz="3200" dirty="0">
                <a:latin typeface="Arial" panose="020B0604020202020204" pitchFamily="34" charset="0"/>
                <a:ea typeface="ＭＳ Ｐゴシック" panose="020B0600070205080204" pitchFamily="34" charset="-128"/>
                <a:cs typeface="Arial" panose="020B0604020202020204" pitchFamily="34" charset="0"/>
              </a:rPr>
              <a:t>Initial System Configuration</a:t>
            </a:r>
          </a:p>
          <a:p>
            <a:pPr eaLnBrk="1" hangingPunct="1"/>
            <a:r>
              <a:rPr lang="en-GB" altLang="en-US" sz="3200" dirty="0">
                <a:latin typeface="Arial" panose="020B0604020202020204" pitchFamily="34" charset="0"/>
                <a:ea typeface="ＭＳ Ｐゴシック" panose="020B0600070205080204" pitchFamily="34" charset="-128"/>
                <a:cs typeface="Arial" panose="020B0604020202020204" pitchFamily="34" charset="0"/>
              </a:rPr>
              <a:t>Operation and Maintenance</a:t>
            </a:r>
            <a:endParaRPr lang="en-US" altLang="en-US" sz="3200" dirty="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1">
            <a:extLst>
              <a:ext uri="{FF2B5EF4-FFF2-40B4-BE49-F238E27FC236}">
                <a16:creationId xmlns:a16="http://schemas.microsoft.com/office/drawing/2014/main" id="{6906F5F8-5E0B-45BA-84D8-3D1D35F46BC8}"/>
              </a:ext>
            </a:extLst>
          </p:cNvPr>
          <p:cNvSpPr>
            <a:spLocks noGrp="1" noChangeArrowheads="1"/>
          </p:cNvSpPr>
          <p:nvPr>
            <p:ph sz="quarter" idx="12"/>
          </p:nvPr>
        </p:nvSpPr>
        <p:spPr>
          <a:xfrm>
            <a:off x="677863" y="966788"/>
            <a:ext cx="7924800" cy="5102225"/>
          </a:xfrm>
        </p:spPr>
        <p:txBody>
          <a:bodyPr/>
          <a:lstStyle/>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System Hardware</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Card Assignments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Chassis Front/Rear View</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Overview</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Rack</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PDU</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MCH/CPU/IO cards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Hardware Hot-swap Procedure</a:t>
            </a:r>
          </a:p>
          <a:p>
            <a:pPr eaLnBrk="1" hangingPunct="1"/>
            <a:endParaRPr lang="en-US" altLang="en-US" sz="3200">
              <a:latin typeface="Arial" panose="020B0604020202020204" pitchFamily="34" charset="0"/>
              <a:ea typeface="ＭＳ Ｐゴシック" panose="020B0600070205080204" pitchFamily="34" charset="-128"/>
              <a:cs typeface="Arial" panose="020B0604020202020204" pitchFamily="34" charset="0"/>
            </a:endParaRPr>
          </a:p>
          <a:p>
            <a:pPr eaLnBrk="1" hangingPunct="1"/>
            <a:endParaRPr lang="en-US" altLang="en-US" sz="3200">
              <a:latin typeface="Arial" panose="020B0604020202020204" pitchFamily="34" charset="0"/>
              <a:ea typeface="ＭＳ Ｐゴシック" panose="020B0600070205080204" pitchFamily="34" charset="-128"/>
              <a:cs typeface="Arial" panose="020B0604020202020204" pitchFamily="34" charset="0"/>
            </a:endParaRPr>
          </a:p>
          <a:p>
            <a:pPr eaLnBrk="1" hangingPunct="1"/>
            <a:endParaRPr lang="en-US" altLang="en-US" sz="3200">
              <a:latin typeface="Arial" panose="020B0604020202020204" pitchFamily="34" charset="0"/>
              <a:ea typeface="ＭＳ Ｐゴシック" panose="020B0600070205080204" pitchFamily="34" charset="-128"/>
              <a:cs typeface="Arial" panose="020B0604020202020204" pitchFamily="34" charset="0"/>
            </a:endParaRPr>
          </a:p>
          <a:p>
            <a:endParaRPr lang="en-US" altLang="en-US" sz="3200">
              <a:latin typeface="Arial" panose="020B0604020202020204" pitchFamily="34" charset="0"/>
              <a:ea typeface="ＭＳ Ｐゴシック" panose="020B0600070205080204" pitchFamily="34" charset="-128"/>
              <a:cs typeface="Arial" panose="020B0604020202020204" pitchFamily="34" charset="0"/>
            </a:endParaRPr>
          </a:p>
        </p:txBody>
      </p:sp>
      <p:sp>
        <p:nvSpPr>
          <p:cNvPr id="3" name="Title 2">
            <a:extLst>
              <a:ext uri="{FF2B5EF4-FFF2-40B4-BE49-F238E27FC236}">
                <a16:creationId xmlns:a16="http://schemas.microsoft.com/office/drawing/2014/main" id="{38880886-87C9-4B1B-A539-78DEF33B43DD}"/>
              </a:ext>
            </a:extLst>
          </p:cNvPr>
          <p:cNvSpPr>
            <a:spLocks noGrp="1"/>
          </p:cNvSpPr>
          <p:nvPr>
            <p:ph type="title"/>
          </p:nvPr>
        </p:nvSpPr>
        <p:spPr/>
        <p:txBody>
          <a:bodyPr/>
          <a:lstStyle/>
          <a:p>
            <a:pPr>
              <a:defRPr/>
            </a:pPr>
            <a:r>
              <a:rPr lang="en-US" dirty="0"/>
              <a:t>DSC 8000 System Hardware</a:t>
            </a:r>
          </a:p>
        </p:txBody>
      </p:sp>
    </p:spTree>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DD96E7-A28A-4A56-8762-30B8FDF83178}"/>
              </a:ext>
            </a:extLst>
          </p:cNvPr>
          <p:cNvSpPr txBox="1">
            <a:spLocks/>
          </p:cNvSpPr>
          <p:nvPr/>
        </p:nvSpPr>
        <p:spPr>
          <a:xfrm>
            <a:off x="180975" y="152400"/>
            <a:ext cx="8782050" cy="481013"/>
          </a:xfrm>
          <a:prstGeom prst="rect">
            <a:avLst/>
          </a:prstGeom>
        </p:spPr>
        <p:txBody>
          <a:bodyPr/>
          <a:lstStyle>
            <a:lvl1pPr algn="l" rtl="0" eaLnBrk="0" fontAlgn="base" hangingPunct="0">
              <a:lnSpc>
                <a:spcPct val="90000"/>
              </a:lnSpc>
              <a:spcBef>
                <a:spcPct val="0"/>
              </a:spcBef>
              <a:spcAft>
                <a:spcPct val="0"/>
              </a:spcAft>
              <a:defRPr sz="3200" spc="-150">
                <a:solidFill>
                  <a:srgbClr val="439539"/>
                </a:solidFill>
                <a:latin typeface="Arial"/>
                <a:ea typeface="ＭＳ Ｐゴシック" pitchFamily="-111" charset="-128"/>
                <a:cs typeface="Arial"/>
              </a:defRPr>
            </a:lvl1pPr>
            <a:lvl2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2pPr>
            <a:lvl3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3pPr>
            <a:lvl4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4pPr>
            <a:lvl5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5pPr>
            <a:lvl6pPr marL="457200" algn="ctr" rtl="0" eaLnBrk="1" fontAlgn="base" hangingPunct="1">
              <a:lnSpc>
                <a:spcPct val="90000"/>
              </a:lnSpc>
              <a:spcBef>
                <a:spcPct val="0"/>
              </a:spcBef>
              <a:spcAft>
                <a:spcPct val="0"/>
              </a:spcAft>
              <a:defRPr sz="2800" b="1">
                <a:solidFill>
                  <a:schemeClr val="bg1"/>
                </a:solidFill>
                <a:latin typeface="Arial" charset="0"/>
              </a:defRPr>
            </a:lvl6pPr>
            <a:lvl7pPr marL="914400" algn="ctr" rtl="0" eaLnBrk="1" fontAlgn="base" hangingPunct="1">
              <a:lnSpc>
                <a:spcPct val="90000"/>
              </a:lnSpc>
              <a:spcBef>
                <a:spcPct val="0"/>
              </a:spcBef>
              <a:spcAft>
                <a:spcPct val="0"/>
              </a:spcAft>
              <a:defRPr sz="2800" b="1">
                <a:solidFill>
                  <a:schemeClr val="bg1"/>
                </a:solidFill>
                <a:latin typeface="Arial" charset="0"/>
              </a:defRPr>
            </a:lvl7pPr>
            <a:lvl8pPr marL="1371600" algn="ctr" rtl="0" eaLnBrk="1" fontAlgn="base" hangingPunct="1">
              <a:lnSpc>
                <a:spcPct val="90000"/>
              </a:lnSpc>
              <a:spcBef>
                <a:spcPct val="0"/>
              </a:spcBef>
              <a:spcAft>
                <a:spcPct val="0"/>
              </a:spcAft>
              <a:defRPr sz="2800" b="1">
                <a:solidFill>
                  <a:schemeClr val="bg1"/>
                </a:solidFill>
                <a:latin typeface="Arial" charset="0"/>
              </a:defRPr>
            </a:lvl8pPr>
            <a:lvl9pPr marL="1828800" algn="ctr" rtl="0" eaLnBrk="1" fontAlgn="base" hangingPunct="1">
              <a:lnSpc>
                <a:spcPct val="90000"/>
              </a:lnSpc>
              <a:spcBef>
                <a:spcPct val="0"/>
              </a:spcBef>
              <a:spcAft>
                <a:spcPct val="0"/>
              </a:spcAft>
              <a:defRPr sz="2800" b="1">
                <a:solidFill>
                  <a:schemeClr val="bg1"/>
                </a:solidFill>
                <a:latin typeface="Arial" charset="0"/>
              </a:defRPr>
            </a:lvl9pPr>
          </a:lstStyle>
          <a:p>
            <a:pPr>
              <a:defRPr/>
            </a:pPr>
            <a:r>
              <a:rPr lang="en-US" b="0" kern="0"/>
              <a:t>DSC 8000 System Hardware</a:t>
            </a:r>
            <a:endParaRPr lang="en-US" b="0" kern="0" dirty="0"/>
          </a:p>
        </p:txBody>
      </p:sp>
      <p:pic>
        <p:nvPicPr>
          <p:cNvPr id="31747" name="Picture 3">
            <a:extLst>
              <a:ext uri="{FF2B5EF4-FFF2-40B4-BE49-F238E27FC236}">
                <a16:creationId xmlns:a16="http://schemas.microsoft.com/office/drawing/2014/main" id="{7430D4E5-B776-4E98-A939-CEE8E4F0D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75" y="1039813"/>
            <a:ext cx="6521450"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5B27A1-FFFC-422A-8C6A-B80A74DD4AA7}"/>
              </a:ext>
            </a:extLst>
          </p:cNvPr>
          <p:cNvSpPr>
            <a:spLocks noGrp="1"/>
          </p:cNvSpPr>
          <p:nvPr>
            <p:ph type="title"/>
          </p:nvPr>
        </p:nvSpPr>
        <p:spPr/>
        <p:txBody>
          <a:bodyPr/>
          <a:lstStyle/>
          <a:p>
            <a:pPr>
              <a:defRPr/>
            </a:pPr>
            <a:r>
              <a:rPr lang="en-US" dirty="0"/>
              <a:t>System Hardware</a:t>
            </a:r>
          </a:p>
        </p:txBody>
      </p:sp>
      <p:sp>
        <p:nvSpPr>
          <p:cNvPr id="4" name="Rectangle 3">
            <a:extLst>
              <a:ext uri="{FF2B5EF4-FFF2-40B4-BE49-F238E27FC236}">
                <a16:creationId xmlns:a16="http://schemas.microsoft.com/office/drawing/2014/main" id="{1569AA4E-B029-4E72-A7E5-E0E860AFF325}"/>
              </a:ext>
            </a:extLst>
          </p:cNvPr>
          <p:cNvSpPr txBox="1">
            <a:spLocks noChangeArrowheads="1"/>
          </p:cNvSpPr>
          <p:nvPr/>
        </p:nvSpPr>
        <p:spPr>
          <a:xfrm>
            <a:off x="279400" y="1565275"/>
            <a:ext cx="4989513" cy="3751263"/>
          </a:xfrm>
          <a:prstGeom prst="rect">
            <a:avLst/>
          </a:prstGeom>
        </p:spPr>
        <p:txBody>
          <a:bodyPr>
            <a:normAutofit/>
          </a:bodyPr>
          <a:lstStyle/>
          <a:p>
            <a:pPr marL="342900" indent="-342900" eaLnBrk="1" hangingPunct="1">
              <a:spcBef>
                <a:spcPct val="20000"/>
              </a:spcBef>
              <a:buClr>
                <a:srgbClr val="439539"/>
              </a:buClr>
              <a:buFont typeface="Wingdings" pitchFamily="2" charset="2"/>
              <a:buChar char="§"/>
              <a:defRPr/>
            </a:pPr>
            <a:r>
              <a:rPr lang="en-US" sz="2200" kern="0" dirty="0">
                <a:latin typeface="Arial"/>
                <a:ea typeface="ＭＳ Ｐゴシック" pitchFamily="-111" charset="-128"/>
                <a:cs typeface="Arial"/>
              </a:rPr>
              <a:t>DSC 8000 Shelf</a:t>
            </a:r>
          </a:p>
          <a:p>
            <a:pPr marL="342900" indent="-342900" eaLnBrk="1" hangingPunct="1">
              <a:spcBef>
                <a:spcPct val="20000"/>
              </a:spcBef>
              <a:buClr>
                <a:srgbClr val="439539"/>
              </a:buClr>
              <a:buFont typeface="Wingdings" pitchFamily="2" charset="2"/>
              <a:buChar char="§"/>
              <a:defRPr/>
            </a:pPr>
            <a:r>
              <a:rPr lang="en-US" sz="2200" kern="0" dirty="0">
                <a:latin typeface="Arial"/>
                <a:ea typeface="ＭＳ Ｐゴシック" pitchFamily="-111" charset="-128"/>
                <a:cs typeface="Arial"/>
              </a:rPr>
              <a:t>Ethernet Switches and Intelligent Shelf Manager (MCH)</a:t>
            </a:r>
          </a:p>
          <a:p>
            <a:pPr marL="342900" indent="-342900" eaLnBrk="1" hangingPunct="1">
              <a:spcBef>
                <a:spcPct val="20000"/>
              </a:spcBef>
              <a:buClr>
                <a:srgbClr val="439539"/>
              </a:buClr>
              <a:buFont typeface="Wingdings" pitchFamily="2" charset="2"/>
              <a:buChar char="§"/>
              <a:defRPr/>
            </a:pPr>
            <a:r>
              <a:rPr lang="en-US" sz="2200" kern="0" dirty="0">
                <a:latin typeface="Arial"/>
                <a:ea typeface="ＭＳ Ｐゴシック" pitchFamily="-111" charset="-128"/>
                <a:cs typeface="Arial"/>
              </a:rPr>
              <a:t>Management and Routing CPUs</a:t>
            </a:r>
          </a:p>
          <a:p>
            <a:pPr marL="342900" indent="-342900" eaLnBrk="1" hangingPunct="1">
              <a:spcBef>
                <a:spcPct val="20000"/>
              </a:spcBef>
              <a:buClr>
                <a:srgbClr val="439539"/>
              </a:buClr>
              <a:buFont typeface="Wingdings" pitchFamily="2" charset="2"/>
              <a:buChar char="§"/>
              <a:defRPr/>
            </a:pPr>
            <a:r>
              <a:rPr lang="en-US" sz="2200" kern="0" dirty="0">
                <a:latin typeface="Arial"/>
                <a:ea typeface="ＭＳ Ｐゴシック" pitchFamily="-111" charset="-128"/>
                <a:cs typeface="Arial"/>
              </a:rPr>
              <a:t>Hot Swap Procedures</a:t>
            </a:r>
          </a:p>
          <a:p>
            <a:pPr marL="342900" indent="-342900" eaLnBrk="1" hangingPunct="1">
              <a:spcBef>
                <a:spcPct val="20000"/>
              </a:spcBef>
              <a:buClr>
                <a:srgbClr val="439539"/>
              </a:buClr>
              <a:buFont typeface="Wingdings" pitchFamily="2" charset="2"/>
              <a:buChar char="§"/>
              <a:defRPr/>
            </a:pPr>
            <a:r>
              <a:rPr lang="en-US" sz="2200" kern="0" dirty="0">
                <a:latin typeface="Arial"/>
                <a:ea typeface="ＭＳ Ｐゴシック" pitchFamily="-111" charset="-128"/>
                <a:cs typeface="Arial"/>
              </a:rPr>
              <a:t>IO cards</a:t>
            </a:r>
          </a:p>
          <a:p>
            <a:pPr marL="342900" indent="-342900" eaLnBrk="1" hangingPunct="1">
              <a:spcBef>
                <a:spcPct val="20000"/>
              </a:spcBef>
              <a:buClr>
                <a:srgbClr val="439539"/>
              </a:buClr>
              <a:buFont typeface="Wingdings" pitchFamily="2" charset="2"/>
              <a:buChar char="§"/>
              <a:defRPr/>
            </a:pPr>
            <a:r>
              <a:rPr lang="en-US" sz="2200" kern="0" dirty="0">
                <a:latin typeface="Arial"/>
                <a:ea typeface="ＭＳ Ｐゴシック" pitchFamily="-111" charset="-128"/>
                <a:cs typeface="Arial"/>
              </a:rPr>
              <a:t>Application / Custom CPUs</a:t>
            </a:r>
          </a:p>
          <a:p>
            <a:pPr marL="342900" indent="-342900" eaLnBrk="1" hangingPunct="1">
              <a:spcBef>
                <a:spcPct val="20000"/>
              </a:spcBef>
              <a:buClr>
                <a:srgbClr val="439539"/>
              </a:buClr>
              <a:buFont typeface="Wingdings" pitchFamily="2" charset="2"/>
              <a:buNone/>
              <a:defRPr/>
            </a:pPr>
            <a:endParaRPr lang="en-US" sz="2400" i="1" kern="0" dirty="0">
              <a:latin typeface="Arial" charset="0"/>
              <a:ea typeface="ＭＳ Ｐゴシック" pitchFamily="-111" charset="-128"/>
              <a:cs typeface="Arial"/>
            </a:endParaRPr>
          </a:p>
          <a:p>
            <a:pPr marL="342900" indent="-342900" eaLnBrk="1" hangingPunct="1">
              <a:spcBef>
                <a:spcPct val="20000"/>
              </a:spcBef>
              <a:buClr>
                <a:srgbClr val="439539"/>
              </a:buClr>
              <a:buFont typeface="Wingdings" pitchFamily="2" charset="2"/>
              <a:buNone/>
              <a:defRPr/>
            </a:pPr>
            <a:endParaRPr lang="en-US" sz="2400" i="1" kern="0" dirty="0">
              <a:latin typeface="Arial" charset="0"/>
              <a:ea typeface="ＭＳ Ｐゴシック" pitchFamily="-111" charset="-128"/>
              <a:cs typeface="Arial"/>
            </a:endParaRPr>
          </a:p>
          <a:p>
            <a:pPr marL="342900" indent="-342900" eaLnBrk="1" hangingPunct="1">
              <a:spcBef>
                <a:spcPct val="20000"/>
              </a:spcBef>
              <a:buClr>
                <a:srgbClr val="439539"/>
              </a:buClr>
              <a:buFont typeface="Wingdings" pitchFamily="2" charset="2"/>
              <a:buNone/>
              <a:defRPr/>
            </a:pPr>
            <a:endParaRPr lang="en-US" sz="2200" kern="0" dirty="0">
              <a:latin typeface="Arial"/>
              <a:ea typeface="ＭＳ Ｐゴシック" pitchFamily="-111" charset="-128"/>
              <a:cs typeface="Arial"/>
            </a:endParaRPr>
          </a:p>
        </p:txBody>
      </p:sp>
      <p:pic>
        <p:nvPicPr>
          <p:cNvPr id="32772" name="Picture 4">
            <a:extLst>
              <a:ext uri="{FF2B5EF4-FFF2-40B4-BE49-F238E27FC236}">
                <a16:creationId xmlns:a16="http://schemas.microsoft.com/office/drawing/2014/main" id="{98931C58-70CB-48F5-8C96-7CEAEE09082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424488" y="873125"/>
            <a:ext cx="2843212"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9EC7E7-2F8D-4755-975D-3ADB6696F01B}"/>
              </a:ext>
            </a:extLst>
          </p:cNvPr>
          <p:cNvSpPr>
            <a:spLocks noGrp="1"/>
          </p:cNvSpPr>
          <p:nvPr>
            <p:ph type="title"/>
          </p:nvPr>
        </p:nvSpPr>
        <p:spPr/>
        <p:txBody>
          <a:bodyPr/>
          <a:lstStyle/>
          <a:p>
            <a:pPr>
              <a:defRPr/>
            </a:pPr>
            <a:r>
              <a:rPr lang="en-US" dirty="0"/>
              <a:t>Overview</a:t>
            </a:r>
          </a:p>
        </p:txBody>
      </p:sp>
      <p:sp>
        <p:nvSpPr>
          <p:cNvPr id="33795" name="Rectangle 1027">
            <a:extLst>
              <a:ext uri="{FF2B5EF4-FFF2-40B4-BE49-F238E27FC236}">
                <a16:creationId xmlns:a16="http://schemas.microsoft.com/office/drawing/2014/main" id="{A0A51E1F-2FB2-488D-AAAB-22CBA213F25C}"/>
              </a:ext>
            </a:extLst>
          </p:cNvPr>
          <p:cNvSpPr>
            <a:spLocks noGrp="1" noChangeArrowheads="1"/>
          </p:cNvSpPr>
          <p:nvPr>
            <p:ph idx="4294967295"/>
          </p:nvPr>
        </p:nvSpPr>
        <p:spPr>
          <a:xfrm>
            <a:off x="233363" y="1209675"/>
            <a:ext cx="8601075" cy="48006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1 to 4 DSC 8000 shelves</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microTCA Open Standards </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8U platform</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System cards in front and Rear Transition Modules (RTMs) in back</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Built-in redundancy for all active system components</a:t>
            </a:r>
          </a:p>
          <a:p>
            <a:pPr lvl="1" eaLnBrk="1" hangingPunct="1">
              <a:buFont typeface="Arial" panose="020B0604020202020204" pitchFamily="34" charset="0"/>
              <a:buChar char="–"/>
            </a:pPr>
            <a:r>
              <a:rPr lang="en-US" altLang="en-US" sz="2200">
                <a:latin typeface="Arial" panose="020B0604020202020204" pitchFamily="34" charset="0"/>
                <a:ea typeface="ＭＳ Ｐゴシック" panose="020B0600070205080204" pitchFamily="34" charset="-128"/>
                <a:cs typeface="Arial" panose="020B0604020202020204" pitchFamily="34" charset="0"/>
              </a:rPr>
              <a:t>CPUs, Ethernet Switches / Controller cards, Power Supplies, and Fan Trays</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System operates with minimal downtime and auto-recovers in the event of a system card failure</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All cards and power supplies are hot swappable</a:t>
            </a:r>
          </a:p>
          <a:p>
            <a:pPr lvl="1" eaLnBrk="1" hangingPunct="1"/>
            <a:r>
              <a:rPr lang="en-US" altLang="en-US" sz="2200">
                <a:latin typeface="Arial" panose="020B0604020202020204" pitchFamily="34" charset="0"/>
                <a:ea typeface="ＭＳ Ｐゴシック" panose="020B0600070205080204" pitchFamily="34" charset="-128"/>
                <a:cs typeface="Arial" panose="020B0604020202020204" pitchFamily="34" charset="0"/>
              </a:rPr>
              <a:t>Extract and insert cards in specific order</a:t>
            </a:r>
          </a:p>
        </p:txBody>
      </p:sp>
    </p:spTree>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FDCBF6-C1A3-445E-9952-3524B5D2D373}"/>
              </a:ext>
            </a:extLst>
          </p:cNvPr>
          <p:cNvSpPr>
            <a:spLocks noGrp="1"/>
          </p:cNvSpPr>
          <p:nvPr>
            <p:ph type="title"/>
          </p:nvPr>
        </p:nvSpPr>
        <p:spPr/>
        <p:txBody>
          <a:bodyPr/>
          <a:lstStyle/>
          <a:p>
            <a:pPr>
              <a:defRPr/>
            </a:pPr>
            <a:r>
              <a:rPr lang="en-US" dirty="0"/>
              <a:t>Card Assignments</a:t>
            </a:r>
          </a:p>
        </p:txBody>
      </p:sp>
      <p:pic>
        <p:nvPicPr>
          <p:cNvPr id="34819" name="Picture 3" descr="Picture9.png">
            <a:extLst>
              <a:ext uri="{FF2B5EF4-FFF2-40B4-BE49-F238E27FC236}">
                <a16:creationId xmlns:a16="http://schemas.microsoft.com/office/drawing/2014/main" id="{60852A69-2954-4AB6-B7EA-E51726019F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1763" y="1090613"/>
            <a:ext cx="6070600"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Content Placeholder 10">
            <a:extLst>
              <a:ext uri="{FF2B5EF4-FFF2-40B4-BE49-F238E27FC236}">
                <a16:creationId xmlns:a16="http://schemas.microsoft.com/office/drawing/2014/main" id="{C280A616-9F5C-4F86-9964-F0E44CB834F6}"/>
              </a:ext>
            </a:extLst>
          </p:cNvPr>
          <p:cNvSpPr>
            <a:spLocks noGrp="1" noChangeArrowheads="1"/>
          </p:cNvSpPr>
          <p:nvPr>
            <p:ph sz="half" idx="4294967295"/>
          </p:nvPr>
        </p:nvSpPr>
        <p:spPr>
          <a:xfrm>
            <a:off x="4924425" y="3260725"/>
            <a:ext cx="4038600" cy="2697163"/>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Routing Blades</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Performs SS7, advanced routing and screening of messages</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SCTP peer connections</a:t>
            </a:r>
          </a:p>
          <a:p>
            <a:pPr>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4821" name="Content Placeholder 10">
            <a:extLst>
              <a:ext uri="{FF2B5EF4-FFF2-40B4-BE49-F238E27FC236}">
                <a16:creationId xmlns:a16="http://schemas.microsoft.com/office/drawing/2014/main" id="{09B6678A-F86F-4FAE-9C56-7EDCFF12450E}"/>
              </a:ext>
            </a:extLst>
          </p:cNvPr>
          <p:cNvSpPr>
            <a:spLocks noGrp="1" noChangeArrowheads="1"/>
          </p:cNvSpPr>
          <p:nvPr>
            <p:ph sz="half" idx="4294967295"/>
          </p:nvPr>
        </p:nvSpPr>
        <p:spPr>
          <a:xfrm>
            <a:off x="592138" y="3260725"/>
            <a:ext cx="4038600" cy="2697163"/>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Management Blades</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CMU, KPIs, Logs</a:t>
            </a:r>
          </a:p>
          <a:p>
            <a:r>
              <a:rPr lang="en-US" altLang="en-US">
                <a:latin typeface="Arial" panose="020B0604020202020204" pitchFamily="34" charset="0"/>
                <a:ea typeface="ＭＳ Ｐゴシック" panose="020B0600070205080204" pitchFamily="34" charset="-128"/>
                <a:cs typeface="Arial" panose="020B0604020202020204" pitchFamily="34" charset="0"/>
              </a:rPr>
              <a:t>MCH</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Switch</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Chassis Control</a:t>
            </a:r>
          </a:p>
          <a:p>
            <a:r>
              <a:rPr lang="en-US" altLang="en-US">
                <a:latin typeface="Arial" panose="020B0604020202020204" pitchFamily="34" charset="0"/>
                <a:ea typeface="ＭＳ Ｐゴシック" panose="020B0600070205080204" pitchFamily="34" charset="-128"/>
                <a:cs typeface="Arial" panose="020B0604020202020204" pitchFamily="34" charset="0"/>
              </a:rPr>
              <a:t>Application Blades</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SDA Feature Set</a:t>
            </a:r>
          </a:p>
        </p:txBody>
      </p:sp>
      <p:pic>
        <p:nvPicPr>
          <p:cNvPr id="34822" name="Picture 2">
            <a:extLst>
              <a:ext uri="{FF2B5EF4-FFF2-40B4-BE49-F238E27FC236}">
                <a16:creationId xmlns:a16="http://schemas.microsoft.com/office/drawing/2014/main" id="{0C7BC7E0-9DF4-4731-B9CA-5C477C7A9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1162050"/>
            <a:ext cx="519113"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3">
            <a:extLst>
              <a:ext uri="{FF2B5EF4-FFF2-40B4-BE49-F238E27FC236}">
                <a16:creationId xmlns:a16="http://schemas.microsoft.com/office/drawing/2014/main" id="{537476AD-0026-4859-A9CE-620290EC1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1331913"/>
            <a:ext cx="47625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id="{918FEF06-D2AB-4A90-B579-6B05AEB6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9170988" cy="6862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926D705D-8E6F-4D4C-B7E1-79FDAD659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8"/>
            <a:ext cx="9144000" cy="684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a:extLst>
              <a:ext uri="{FF2B5EF4-FFF2-40B4-BE49-F238E27FC236}">
                <a16:creationId xmlns:a16="http://schemas.microsoft.com/office/drawing/2014/main" id="{0DDADB1B-8B4D-4DEA-B6FC-EBE614E8F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71" b="2"/>
          <a:stretch>
            <a:fillRect/>
          </a:stretch>
        </p:blipFill>
        <p:spPr bwMode="auto">
          <a:xfrm>
            <a:off x="0" y="31750"/>
            <a:ext cx="9194800" cy="682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8C27615A-D04A-4537-BE60-EDA71345E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9139237"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a:extLst>
              <a:ext uri="{FF2B5EF4-FFF2-40B4-BE49-F238E27FC236}">
                <a16:creationId xmlns:a16="http://schemas.microsoft.com/office/drawing/2014/main" id="{BCA2B7FB-F7AA-46B1-B4B6-5CA9CE704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75"/>
            <a:ext cx="9199563" cy="688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92A4D886-28DB-487E-981D-D7FCEDEA3E42}"/>
              </a:ext>
            </a:extLst>
          </p:cNvPr>
          <p:cNvSpPr>
            <a:spLocks noGrp="1"/>
          </p:cNvSpPr>
          <p:nvPr>
            <p:ph type="ctrTitle"/>
          </p:nvPr>
        </p:nvSpPr>
        <p:spPr/>
        <p:txBody>
          <a:bodyPr/>
          <a:lstStyle/>
          <a:p>
            <a:pPr>
              <a:defRPr/>
            </a:pPr>
            <a:r>
              <a:rPr>
                <a:solidFill>
                  <a:srgbClr val="02326D"/>
                </a:solidFill>
              </a:rPr>
              <a:t>Course Objectives</a:t>
            </a:r>
            <a:br>
              <a:rPr>
                <a:solidFill>
                  <a:srgbClr val="02326D"/>
                </a:solidFill>
              </a:rPr>
            </a:br>
            <a:endParaRPr sz="1000">
              <a:solidFill>
                <a:srgbClr val="02326D"/>
              </a:solidFill>
            </a:endParaRPr>
          </a:p>
        </p:txBody>
      </p:sp>
    </p:spTree>
  </p:cSld>
  <p:clrMapOvr>
    <a:masterClrMapping/>
  </p:clrMapOvr>
  <p:transition>
    <p:strips dir="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9A6361-9E8F-4497-BAE7-D67CD897A8DE}"/>
              </a:ext>
            </a:extLst>
          </p:cNvPr>
          <p:cNvSpPr>
            <a:spLocks noGrp="1"/>
          </p:cNvSpPr>
          <p:nvPr>
            <p:ph type="title"/>
          </p:nvPr>
        </p:nvSpPr>
        <p:spPr/>
        <p:txBody>
          <a:bodyPr/>
          <a:lstStyle/>
          <a:p>
            <a:pPr>
              <a:defRPr/>
            </a:pPr>
            <a:r>
              <a:rPr lang="en-US" dirty="0"/>
              <a:t>DSC 8000 Chassis – Front View</a:t>
            </a:r>
          </a:p>
        </p:txBody>
      </p:sp>
      <p:pic>
        <p:nvPicPr>
          <p:cNvPr id="41987" name="Picture 3">
            <a:extLst>
              <a:ext uri="{FF2B5EF4-FFF2-40B4-BE49-F238E27FC236}">
                <a16:creationId xmlns:a16="http://schemas.microsoft.com/office/drawing/2014/main" id="{938426C9-71ED-4AB3-B545-7C27D1E69CBE}"/>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09562" y="1006275"/>
            <a:ext cx="8524875" cy="634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27F54865-8B6A-4CF6-B0C1-75DE192DF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463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FFBD861E-9AB2-4CE3-A93F-0A0A81807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19050"/>
            <a:ext cx="9177338" cy="685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a:extLst>
              <a:ext uri="{FF2B5EF4-FFF2-40B4-BE49-F238E27FC236}">
                <a16:creationId xmlns:a16="http://schemas.microsoft.com/office/drawing/2014/main" id="{8212430E-928B-4145-B27D-199B6E4B0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800"/>
            <a:ext cx="9144000" cy="680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5A84B-5575-4780-8CDD-FF3881FBB8E8}"/>
              </a:ext>
            </a:extLst>
          </p:cNvPr>
          <p:cNvSpPr>
            <a:spLocks noGrp="1"/>
          </p:cNvSpPr>
          <p:nvPr>
            <p:ph type="title"/>
          </p:nvPr>
        </p:nvSpPr>
        <p:spPr/>
        <p:txBody>
          <a:bodyPr/>
          <a:lstStyle/>
          <a:p>
            <a:pPr>
              <a:defRPr/>
            </a:pPr>
            <a:r>
              <a:rPr lang="en-US" dirty="0"/>
              <a:t>DSC 8000 Chassis - Rear View</a:t>
            </a:r>
          </a:p>
        </p:txBody>
      </p:sp>
      <p:graphicFrame>
        <p:nvGraphicFramePr>
          <p:cNvPr id="46083" name="Content Placeholder 8">
            <a:extLst>
              <a:ext uri="{FF2B5EF4-FFF2-40B4-BE49-F238E27FC236}">
                <a16:creationId xmlns:a16="http://schemas.microsoft.com/office/drawing/2014/main" id="{E7666FA0-665F-479C-8605-A861ED7DD7A8}"/>
              </a:ext>
            </a:extLst>
          </p:cNvPr>
          <p:cNvGraphicFramePr>
            <a:graphicFrameLocks noGrp="1" noChangeAspect="1"/>
          </p:cNvGraphicFramePr>
          <p:nvPr>
            <p:ph idx="4294967295"/>
          </p:nvPr>
        </p:nvGraphicFramePr>
        <p:xfrm>
          <a:off x="873125" y="1328738"/>
          <a:ext cx="7246938" cy="4278312"/>
        </p:xfrm>
        <a:graphic>
          <a:graphicData uri="http://schemas.openxmlformats.org/presentationml/2006/ole">
            <mc:AlternateContent xmlns:mc="http://schemas.openxmlformats.org/markup-compatibility/2006">
              <mc:Choice xmlns:v="urn:schemas-microsoft-com:vml" Requires="v">
                <p:oleObj spid="_x0000_s46087" name="Bitmap Image" r:id="rId3" imgW="7504762" imgH="4686954" progId="PBrush">
                  <p:embed/>
                </p:oleObj>
              </mc:Choice>
              <mc:Fallback>
                <p:oleObj name="Bitmap Image" r:id="rId3" imgW="7504762" imgH="4686954" progId="PBrush">
                  <p:embed/>
                  <p:pic>
                    <p:nvPicPr>
                      <p:cNvPr id="0" name="Content Placeholder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5" y="1328738"/>
                        <a:ext cx="7246938" cy="427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4" name="TextBox 4">
            <a:extLst>
              <a:ext uri="{FF2B5EF4-FFF2-40B4-BE49-F238E27FC236}">
                <a16:creationId xmlns:a16="http://schemas.microsoft.com/office/drawing/2014/main" id="{26B03027-2350-4167-B25F-EBCDF18CBA28}"/>
              </a:ext>
            </a:extLst>
          </p:cNvPr>
          <p:cNvSpPr txBox="1">
            <a:spLocks noChangeArrowheads="1"/>
          </p:cNvSpPr>
          <p:nvPr/>
        </p:nvSpPr>
        <p:spPr bwMode="auto">
          <a:xfrm>
            <a:off x="6051550" y="2562225"/>
            <a:ext cx="2760663" cy="1814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Slot 1</a:t>
            </a:r>
          </a:p>
          <a:p>
            <a:pPr>
              <a:spcBef>
                <a:spcPct val="0"/>
              </a:spcBef>
              <a:buClrTx/>
              <a:buFontTx/>
              <a:buNone/>
            </a:pPr>
            <a:endParaRPr lang="en-US" altLang="en-US" sz="1400"/>
          </a:p>
          <a:p>
            <a:pPr>
              <a:spcBef>
                <a:spcPct val="0"/>
              </a:spcBef>
              <a:buClrTx/>
              <a:buFontTx/>
              <a:buNone/>
            </a:pPr>
            <a:r>
              <a:rPr lang="en-US" altLang="en-US" sz="1400"/>
              <a:t>Slot 1 &amp; 14: MCH RTM</a:t>
            </a:r>
          </a:p>
          <a:p>
            <a:pPr>
              <a:spcBef>
                <a:spcPct val="0"/>
              </a:spcBef>
              <a:buClrTx/>
              <a:buFontTx/>
              <a:buNone/>
            </a:pPr>
            <a:r>
              <a:rPr lang="en-US" altLang="en-US" sz="1400"/>
              <a:t>Slot 2 &amp; 13: OAM CPU RTM</a:t>
            </a:r>
          </a:p>
          <a:p>
            <a:pPr>
              <a:spcBef>
                <a:spcPct val="0"/>
              </a:spcBef>
              <a:buClrTx/>
              <a:buFontTx/>
              <a:buNone/>
            </a:pPr>
            <a:endParaRPr lang="en-US" altLang="en-US" sz="1400"/>
          </a:p>
          <a:p>
            <a:pPr>
              <a:spcBef>
                <a:spcPct val="0"/>
              </a:spcBef>
              <a:buClrTx/>
              <a:buFontTx/>
              <a:buNone/>
            </a:pPr>
            <a:r>
              <a:rPr lang="en-US" altLang="en-US" sz="1400"/>
              <a:t>Slot 3&amp;12: Routing CPU RTM</a:t>
            </a:r>
          </a:p>
          <a:p>
            <a:pPr>
              <a:spcBef>
                <a:spcPct val="0"/>
              </a:spcBef>
              <a:buClrTx/>
              <a:buFontTx/>
              <a:buNone/>
            </a:pPr>
            <a:r>
              <a:rPr lang="en-US" altLang="en-US" sz="1400"/>
              <a:t>Slots 4 to 11: Additional Optional</a:t>
            </a:r>
          </a:p>
          <a:p>
            <a:pPr>
              <a:spcBef>
                <a:spcPct val="0"/>
              </a:spcBef>
              <a:buClrTx/>
              <a:buFontTx/>
              <a:buNone/>
            </a:pPr>
            <a:r>
              <a:rPr lang="en-US" altLang="en-US" sz="1400"/>
              <a:t>                      CPUs or IOs RTM</a:t>
            </a:r>
          </a:p>
        </p:txBody>
      </p:sp>
    </p:spTree>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BD422C-8E68-404B-9161-0E1E54C474F0}"/>
              </a:ext>
            </a:extLst>
          </p:cNvPr>
          <p:cNvSpPr txBox="1">
            <a:spLocks/>
          </p:cNvSpPr>
          <p:nvPr/>
        </p:nvSpPr>
        <p:spPr>
          <a:xfrm>
            <a:off x="180975" y="152400"/>
            <a:ext cx="8782050" cy="481013"/>
          </a:xfrm>
          <a:prstGeom prst="rect">
            <a:avLst/>
          </a:prstGeom>
        </p:spPr>
        <p:txBody>
          <a:bodyPr/>
          <a:lstStyle>
            <a:lvl1pPr algn="l" rtl="0" eaLnBrk="0" fontAlgn="base" hangingPunct="0">
              <a:lnSpc>
                <a:spcPct val="90000"/>
              </a:lnSpc>
              <a:spcBef>
                <a:spcPct val="0"/>
              </a:spcBef>
              <a:spcAft>
                <a:spcPct val="0"/>
              </a:spcAft>
              <a:defRPr sz="3200" spc="-150">
                <a:solidFill>
                  <a:srgbClr val="439539"/>
                </a:solidFill>
                <a:latin typeface="Arial"/>
                <a:ea typeface="ＭＳ Ｐゴシック" pitchFamily="-111" charset="-128"/>
                <a:cs typeface="Arial"/>
              </a:defRPr>
            </a:lvl1pPr>
            <a:lvl2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2pPr>
            <a:lvl3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3pPr>
            <a:lvl4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4pPr>
            <a:lvl5pPr algn="l" rtl="0" eaLnBrk="0" fontAlgn="base" hangingPunct="0">
              <a:lnSpc>
                <a:spcPct val="90000"/>
              </a:lnSpc>
              <a:spcBef>
                <a:spcPct val="0"/>
              </a:spcBef>
              <a:spcAft>
                <a:spcPct val="0"/>
              </a:spcAft>
              <a:defRPr sz="3200">
                <a:solidFill>
                  <a:srgbClr val="439539"/>
                </a:solidFill>
                <a:latin typeface="Arial" charset="0"/>
                <a:ea typeface="ＭＳ Ｐゴシック" pitchFamily="-111" charset="-128"/>
                <a:cs typeface="Arial" pitchFamily="34" charset="0"/>
              </a:defRPr>
            </a:lvl5pPr>
            <a:lvl6pPr marL="457200" algn="ctr" rtl="0" eaLnBrk="1" fontAlgn="base" hangingPunct="1">
              <a:lnSpc>
                <a:spcPct val="90000"/>
              </a:lnSpc>
              <a:spcBef>
                <a:spcPct val="0"/>
              </a:spcBef>
              <a:spcAft>
                <a:spcPct val="0"/>
              </a:spcAft>
              <a:defRPr sz="2800" b="1">
                <a:solidFill>
                  <a:schemeClr val="bg1"/>
                </a:solidFill>
                <a:latin typeface="Arial" charset="0"/>
              </a:defRPr>
            </a:lvl6pPr>
            <a:lvl7pPr marL="914400" algn="ctr" rtl="0" eaLnBrk="1" fontAlgn="base" hangingPunct="1">
              <a:lnSpc>
                <a:spcPct val="90000"/>
              </a:lnSpc>
              <a:spcBef>
                <a:spcPct val="0"/>
              </a:spcBef>
              <a:spcAft>
                <a:spcPct val="0"/>
              </a:spcAft>
              <a:defRPr sz="2800" b="1">
                <a:solidFill>
                  <a:schemeClr val="bg1"/>
                </a:solidFill>
                <a:latin typeface="Arial" charset="0"/>
              </a:defRPr>
            </a:lvl7pPr>
            <a:lvl8pPr marL="1371600" algn="ctr" rtl="0" eaLnBrk="1" fontAlgn="base" hangingPunct="1">
              <a:lnSpc>
                <a:spcPct val="90000"/>
              </a:lnSpc>
              <a:spcBef>
                <a:spcPct val="0"/>
              </a:spcBef>
              <a:spcAft>
                <a:spcPct val="0"/>
              </a:spcAft>
              <a:defRPr sz="2800" b="1">
                <a:solidFill>
                  <a:schemeClr val="bg1"/>
                </a:solidFill>
                <a:latin typeface="Arial" charset="0"/>
              </a:defRPr>
            </a:lvl8pPr>
            <a:lvl9pPr marL="1828800" algn="ctr" rtl="0" eaLnBrk="1" fontAlgn="base" hangingPunct="1">
              <a:lnSpc>
                <a:spcPct val="90000"/>
              </a:lnSpc>
              <a:spcBef>
                <a:spcPct val="0"/>
              </a:spcBef>
              <a:spcAft>
                <a:spcPct val="0"/>
              </a:spcAft>
              <a:defRPr sz="2800" b="1">
                <a:solidFill>
                  <a:schemeClr val="bg1"/>
                </a:solidFill>
                <a:latin typeface="Arial" charset="0"/>
              </a:defRPr>
            </a:lvl9pPr>
          </a:lstStyle>
          <a:p>
            <a:pPr>
              <a:defRPr/>
            </a:pPr>
            <a:r>
              <a:rPr lang="en-US" b="0" kern="0" dirty="0"/>
              <a:t>DSC 8000 Chassis - Cooling</a:t>
            </a:r>
          </a:p>
        </p:txBody>
      </p:sp>
      <p:pic>
        <p:nvPicPr>
          <p:cNvPr id="47107" name="Picture 3">
            <a:extLst>
              <a:ext uri="{FF2B5EF4-FFF2-40B4-BE49-F238E27FC236}">
                <a16:creationId xmlns:a16="http://schemas.microsoft.com/office/drawing/2014/main" id="{4ABF6FFB-FF26-4283-9C6F-A1D169539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154113"/>
            <a:ext cx="8639175" cy="447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BD370A-8697-46E9-A3FC-AF9D9FC08DC0}"/>
              </a:ext>
            </a:extLst>
          </p:cNvPr>
          <p:cNvSpPr>
            <a:spLocks noGrp="1"/>
          </p:cNvSpPr>
          <p:nvPr>
            <p:ph type="title"/>
          </p:nvPr>
        </p:nvSpPr>
        <p:spPr/>
        <p:txBody>
          <a:bodyPr/>
          <a:lstStyle/>
          <a:p>
            <a:pPr>
              <a:defRPr/>
            </a:pPr>
            <a:r>
              <a:rPr lang="en-US" dirty="0"/>
              <a:t>DSC 8000 Rack</a:t>
            </a:r>
          </a:p>
        </p:txBody>
      </p:sp>
      <p:pic>
        <p:nvPicPr>
          <p:cNvPr id="48131" name="Picture 3">
            <a:extLst>
              <a:ext uri="{FF2B5EF4-FFF2-40B4-BE49-F238E27FC236}">
                <a16:creationId xmlns:a16="http://schemas.microsoft.com/office/drawing/2014/main" id="{F82352A3-B54C-4EC5-B6DF-A161B668CDAB}"/>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097088" y="873125"/>
            <a:ext cx="4794250"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8A3838-DD91-40C1-835D-4A757D6856A8}"/>
              </a:ext>
            </a:extLst>
          </p:cNvPr>
          <p:cNvSpPr>
            <a:spLocks noGrp="1"/>
          </p:cNvSpPr>
          <p:nvPr>
            <p:ph type="title"/>
          </p:nvPr>
        </p:nvSpPr>
        <p:spPr/>
        <p:txBody>
          <a:bodyPr/>
          <a:lstStyle/>
          <a:p>
            <a:pPr>
              <a:defRPr/>
            </a:pPr>
            <a:r>
              <a:rPr lang="en-US" dirty="0"/>
              <a:t>DSC 8000 PDU</a:t>
            </a:r>
          </a:p>
        </p:txBody>
      </p:sp>
      <p:pic>
        <p:nvPicPr>
          <p:cNvPr id="49155" name="Picture 3" descr="X4E.PDU.bmp">
            <a:extLst>
              <a:ext uri="{FF2B5EF4-FFF2-40B4-BE49-F238E27FC236}">
                <a16:creationId xmlns:a16="http://schemas.microsoft.com/office/drawing/2014/main" id="{2002AFC7-CDD1-4641-8636-B713C8E923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7675" y="957263"/>
            <a:ext cx="5827713"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3">
            <a:extLst>
              <a:ext uri="{FF2B5EF4-FFF2-40B4-BE49-F238E27FC236}">
                <a16:creationId xmlns:a16="http://schemas.microsoft.com/office/drawing/2014/main" id="{A1F3281B-118A-4C18-86F9-6B2E7777C722}"/>
              </a:ext>
            </a:extLst>
          </p:cNvPr>
          <p:cNvSpPr txBox="1">
            <a:spLocks noChangeAspect="1" noChangeArrowheads="1"/>
          </p:cNvSpPr>
          <p:nvPr/>
        </p:nvSpPr>
        <p:spPr>
          <a:xfrm>
            <a:off x="1600200" y="4065588"/>
            <a:ext cx="5835650" cy="198755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000" b="0" dirty="0">
                <a:solidFill>
                  <a:srgbClr val="004B8D"/>
                </a:solidFill>
                <a:latin typeface="+mn-lt"/>
              </a:rPr>
              <a:t>DC Powered </a:t>
            </a:r>
            <a:r>
              <a:rPr lang="en-US" sz="2000" b="0" dirty="0">
                <a:solidFill>
                  <a:srgbClr val="004B8D"/>
                </a:solidFill>
                <a:latin typeface="+mn-lt"/>
                <a:cs typeface="+mn-cs"/>
              </a:rPr>
              <a:t>Power Distribution Unit (PDU)</a:t>
            </a:r>
          </a:p>
          <a:p>
            <a:pPr marL="342900" indent="-342900" eaLnBrk="1" hangingPunct="1">
              <a:spcBef>
                <a:spcPct val="20000"/>
              </a:spcBef>
              <a:buClr>
                <a:srgbClr val="439539"/>
              </a:buClr>
              <a:buFont typeface="Wingdings" pitchFamily="2" charset="2"/>
              <a:buChar char="§"/>
              <a:defRPr/>
            </a:pPr>
            <a:r>
              <a:rPr lang="en-US" sz="2000" b="0" dirty="0">
                <a:solidFill>
                  <a:srgbClr val="004B8D"/>
                </a:solidFill>
                <a:latin typeface="+mn-lt"/>
                <a:cs typeface="+mn-cs"/>
              </a:rPr>
              <a:t>Dual 200 A 4/5 TPA/GMT fuse panel</a:t>
            </a:r>
          </a:p>
          <a:p>
            <a:pPr marL="342900" indent="-342900" eaLnBrk="1" hangingPunct="1">
              <a:spcBef>
                <a:spcPct val="20000"/>
              </a:spcBef>
              <a:buClr>
                <a:srgbClr val="439539"/>
              </a:buClr>
              <a:buFont typeface="Wingdings" pitchFamily="2" charset="2"/>
              <a:buChar char="§"/>
              <a:defRPr/>
            </a:pPr>
            <a:r>
              <a:rPr lang="en-US" sz="2000" b="0" dirty="0">
                <a:solidFill>
                  <a:srgbClr val="004B8D"/>
                </a:solidFill>
                <a:latin typeface="+mn-lt"/>
              </a:rPr>
              <a:t>Top of rack location</a:t>
            </a:r>
          </a:p>
          <a:p>
            <a:pPr marL="342900" indent="-342900" eaLnBrk="1" hangingPunct="1">
              <a:spcBef>
                <a:spcPct val="20000"/>
              </a:spcBef>
              <a:buClr>
                <a:srgbClr val="439539"/>
              </a:buClr>
              <a:buFont typeface="Wingdings" pitchFamily="2" charset="2"/>
              <a:buChar char="§"/>
              <a:defRPr/>
            </a:pPr>
            <a:r>
              <a:rPr lang="en-US" sz="2000" b="0" dirty="0">
                <a:solidFill>
                  <a:srgbClr val="004B8D"/>
                </a:solidFill>
                <a:latin typeface="+mn-lt"/>
                <a:cs typeface="+mn-cs"/>
              </a:rPr>
              <a:t>A and B Feed redundancy</a:t>
            </a:r>
          </a:p>
          <a:p>
            <a:pPr marL="342900" indent="-342900" eaLnBrk="1" hangingPunct="1">
              <a:spcBef>
                <a:spcPct val="20000"/>
              </a:spcBef>
              <a:buClr>
                <a:srgbClr val="439539"/>
              </a:buClr>
              <a:buFont typeface="Wingdings" pitchFamily="2" charset="2"/>
              <a:buChar char="§"/>
              <a:defRPr/>
            </a:pPr>
            <a:r>
              <a:rPr lang="en-US" sz="2000" b="0" dirty="0">
                <a:solidFill>
                  <a:srgbClr val="004B8D"/>
                </a:solidFill>
                <a:latin typeface="+mn-lt"/>
              </a:rPr>
              <a:t>8 TPA 50 AMP fuses and 1</a:t>
            </a:r>
            <a:r>
              <a:rPr lang="en-US" sz="2000" b="0" dirty="0">
                <a:solidFill>
                  <a:srgbClr val="004B8D"/>
                </a:solidFill>
                <a:latin typeface="+mn-lt"/>
                <a:cs typeface="+mn-cs"/>
              </a:rPr>
              <a:t>0 GMT positions</a:t>
            </a:r>
          </a:p>
        </p:txBody>
      </p:sp>
    </p:spTree>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Content Placeholder 4">
            <a:extLst>
              <a:ext uri="{FF2B5EF4-FFF2-40B4-BE49-F238E27FC236}">
                <a16:creationId xmlns:a16="http://schemas.microsoft.com/office/drawing/2014/main" id="{821F7032-09A0-4D54-AC8C-E0664F5AE88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a:xfrm>
            <a:off x="2770188" y="951818"/>
            <a:ext cx="3751262" cy="4860925"/>
          </a:xfrm>
        </p:spPr>
      </p:pic>
      <p:sp>
        <p:nvSpPr>
          <p:cNvPr id="3" name="Title 2">
            <a:extLst>
              <a:ext uri="{FF2B5EF4-FFF2-40B4-BE49-F238E27FC236}">
                <a16:creationId xmlns:a16="http://schemas.microsoft.com/office/drawing/2014/main" id="{E2A210AF-E4DB-495C-B77A-0AD548AF67F1}"/>
              </a:ext>
            </a:extLst>
          </p:cNvPr>
          <p:cNvSpPr>
            <a:spLocks noGrp="1"/>
          </p:cNvSpPr>
          <p:nvPr>
            <p:ph type="title"/>
          </p:nvPr>
        </p:nvSpPr>
        <p:spPr/>
        <p:txBody>
          <a:bodyPr/>
          <a:lstStyle/>
          <a:p>
            <a:pPr>
              <a:defRPr/>
            </a:pPr>
            <a:r>
              <a:rPr lang="en-US" dirty="0"/>
              <a:t>DSC 8000 Alarm Panel</a:t>
            </a:r>
          </a:p>
        </p:txBody>
      </p:sp>
    </p:spTree>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B74C27-AAC4-4BE8-A55C-90BEEE741ADE}"/>
              </a:ext>
            </a:extLst>
          </p:cNvPr>
          <p:cNvSpPr>
            <a:spLocks noGrp="1"/>
          </p:cNvSpPr>
          <p:nvPr>
            <p:ph type="title"/>
          </p:nvPr>
        </p:nvSpPr>
        <p:spPr/>
        <p:txBody>
          <a:bodyPr/>
          <a:lstStyle/>
          <a:p>
            <a:pPr>
              <a:defRPr/>
            </a:pPr>
            <a:r>
              <a:rPr lang="en-US" dirty="0"/>
              <a:t>MCH Front (AMC 671)</a:t>
            </a:r>
          </a:p>
        </p:txBody>
      </p:sp>
      <p:graphicFrame>
        <p:nvGraphicFramePr>
          <p:cNvPr id="51203" name="Content Placeholder 12">
            <a:extLst>
              <a:ext uri="{FF2B5EF4-FFF2-40B4-BE49-F238E27FC236}">
                <a16:creationId xmlns:a16="http://schemas.microsoft.com/office/drawing/2014/main" id="{FC9EAB0E-BA4F-4035-BB48-3DE084BA9BA3}"/>
              </a:ext>
            </a:extLst>
          </p:cNvPr>
          <p:cNvGraphicFramePr>
            <a:graphicFrameLocks noGrp="1" noChangeAspect="1"/>
          </p:cNvGraphicFramePr>
          <p:nvPr>
            <p:ph idx="4294967295"/>
          </p:nvPr>
        </p:nvGraphicFramePr>
        <p:xfrm>
          <a:off x="2698750" y="1104900"/>
          <a:ext cx="3484563" cy="4797425"/>
        </p:xfrm>
        <a:graphic>
          <a:graphicData uri="http://schemas.openxmlformats.org/presentationml/2006/ole">
            <mc:AlternateContent xmlns:mc="http://schemas.openxmlformats.org/markup-compatibility/2006">
              <mc:Choice xmlns:v="urn:schemas-microsoft-com:vml" Requires="v">
                <p:oleObj spid="_x0000_s51212" name="Bitmap Image" r:id="rId3" imgW="2905531" imgH="4001058" progId="PBrush">
                  <p:embed/>
                </p:oleObj>
              </mc:Choice>
              <mc:Fallback>
                <p:oleObj name="Bitmap Image" r:id="rId3" imgW="2905531" imgH="4001058" progId="PBrush">
                  <p:embed/>
                  <p:pic>
                    <p:nvPicPr>
                      <p:cNvPr id="0" name="Content Placeholder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0" y="1104900"/>
                        <a:ext cx="3484563" cy="479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4" name="TextBox 4">
            <a:extLst>
              <a:ext uri="{FF2B5EF4-FFF2-40B4-BE49-F238E27FC236}">
                <a16:creationId xmlns:a16="http://schemas.microsoft.com/office/drawing/2014/main" id="{8D891CD3-4117-4307-8662-E60C9F60D8FD}"/>
              </a:ext>
            </a:extLst>
          </p:cNvPr>
          <p:cNvSpPr txBox="1">
            <a:spLocks noChangeArrowheads="1"/>
          </p:cNvSpPr>
          <p:nvPr/>
        </p:nvSpPr>
        <p:spPr bwMode="auto">
          <a:xfrm>
            <a:off x="4211638" y="1255713"/>
            <a:ext cx="3311525"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In Service LED and Out of Service LED</a:t>
            </a:r>
          </a:p>
        </p:txBody>
      </p:sp>
      <p:sp>
        <p:nvSpPr>
          <p:cNvPr id="51205" name="TextBox 5">
            <a:extLst>
              <a:ext uri="{FF2B5EF4-FFF2-40B4-BE49-F238E27FC236}">
                <a16:creationId xmlns:a16="http://schemas.microsoft.com/office/drawing/2014/main" id="{7D7E9E10-4CDC-451B-8390-1F3FC30C3114}"/>
              </a:ext>
            </a:extLst>
          </p:cNvPr>
          <p:cNvSpPr txBox="1">
            <a:spLocks noChangeArrowheads="1"/>
          </p:cNvSpPr>
          <p:nvPr/>
        </p:nvSpPr>
        <p:spPr bwMode="auto">
          <a:xfrm>
            <a:off x="4222750" y="5170488"/>
            <a:ext cx="2262188"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Hot-swap LED</a:t>
            </a:r>
          </a:p>
          <a:p>
            <a:pPr>
              <a:spcBef>
                <a:spcPct val="0"/>
              </a:spcBef>
              <a:buClrTx/>
              <a:buFontTx/>
              <a:buNone/>
            </a:pPr>
            <a:r>
              <a:rPr lang="en-US" altLang="en-US" sz="1400"/>
              <a:t>Hot-swap Switch Handle</a:t>
            </a:r>
          </a:p>
        </p:txBody>
      </p:sp>
      <p:sp>
        <p:nvSpPr>
          <p:cNvPr id="7" name="Rectangle 6">
            <a:extLst>
              <a:ext uri="{FF2B5EF4-FFF2-40B4-BE49-F238E27FC236}">
                <a16:creationId xmlns:a16="http://schemas.microsoft.com/office/drawing/2014/main" id="{86BBA6BC-3D95-4650-B56B-3C164B80313F}"/>
              </a:ext>
            </a:extLst>
          </p:cNvPr>
          <p:cNvSpPr/>
          <p:nvPr/>
        </p:nvSpPr>
        <p:spPr>
          <a:xfrm>
            <a:off x="4164013" y="2620963"/>
            <a:ext cx="1706562" cy="112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07" name="TextBox 7">
            <a:extLst>
              <a:ext uri="{FF2B5EF4-FFF2-40B4-BE49-F238E27FC236}">
                <a16:creationId xmlns:a16="http://schemas.microsoft.com/office/drawing/2014/main" id="{F985334B-2F77-48A5-BEB4-B50D4E7DC8AC}"/>
              </a:ext>
            </a:extLst>
          </p:cNvPr>
          <p:cNvSpPr txBox="1">
            <a:spLocks noChangeArrowheads="1"/>
          </p:cNvSpPr>
          <p:nvPr/>
        </p:nvSpPr>
        <p:spPr bwMode="auto">
          <a:xfrm>
            <a:off x="4352925" y="4283075"/>
            <a:ext cx="311150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Multi-shelf expansion connections</a:t>
            </a:r>
          </a:p>
        </p:txBody>
      </p:sp>
      <p:cxnSp>
        <p:nvCxnSpPr>
          <p:cNvPr id="10" name="Straight Connector 9">
            <a:extLst>
              <a:ext uri="{FF2B5EF4-FFF2-40B4-BE49-F238E27FC236}">
                <a16:creationId xmlns:a16="http://schemas.microsoft.com/office/drawing/2014/main" id="{93E78B33-B7E9-46B4-85DD-112E17BF5F02}"/>
              </a:ext>
            </a:extLst>
          </p:cNvPr>
          <p:cNvCxnSpPr>
            <a:stCxn id="51207" idx="1"/>
          </p:cNvCxnSpPr>
          <p:nvPr/>
        </p:nvCxnSpPr>
        <p:spPr>
          <a:xfrm flipH="1">
            <a:off x="3827463" y="4437063"/>
            <a:ext cx="525462" cy="174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21D9092-52F9-4752-97DA-C56203959B61}"/>
              </a:ext>
            </a:extLst>
          </p:cNvPr>
          <p:cNvCxnSpPr>
            <a:stCxn id="51207" idx="1"/>
          </p:cNvCxnSpPr>
          <p:nvPr/>
        </p:nvCxnSpPr>
        <p:spPr>
          <a:xfrm flipH="1">
            <a:off x="3841750" y="4437063"/>
            <a:ext cx="511175" cy="4746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C9DD4-73FE-4EA3-9178-AAD72A97F585}"/>
              </a:ext>
            </a:extLst>
          </p:cNvPr>
          <p:cNvSpPr>
            <a:spLocks noGrp="1"/>
          </p:cNvSpPr>
          <p:nvPr>
            <p:ph type="title"/>
          </p:nvPr>
        </p:nvSpPr>
        <p:spPr/>
        <p:txBody>
          <a:bodyPr/>
          <a:lstStyle/>
          <a:p>
            <a:pPr>
              <a:defRPr/>
            </a:pPr>
            <a:r>
              <a:rPr lang="en-US" dirty="0"/>
              <a:t>DSC Course Objectives</a:t>
            </a:r>
          </a:p>
        </p:txBody>
      </p:sp>
      <p:sp>
        <p:nvSpPr>
          <p:cNvPr id="14339" name="Content Placeholder 3">
            <a:extLst>
              <a:ext uri="{FF2B5EF4-FFF2-40B4-BE49-F238E27FC236}">
                <a16:creationId xmlns:a16="http://schemas.microsoft.com/office/drawing/2014/main" id="{237EF559-0D3C-434B-A25E-2B56B70347A7}"/>
              </a:ext>
            </a:extLst>
          </p:cNvPr>
          <p:cNvSpPr>
            <a:spLocks noGrp="1" noChangeArrowheads="1"/>
          </p:cNvSpPr>
          <p:nvPr>
            <p:ph sz="quarter" idx="12"/>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Provide an overview of the DSC STP</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Explain how the DSC is used in SS7 networks</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Detail the inter-process communication</a:t>
            </a:r>
          </a:p>
          <a:p>
            <a:pPr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Demonstrate system tools for troubleshooting and analysis</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Present the various DSC software components</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Supply configuration instructions for the various software components of the DSC</a:t>
            </a:r>
          </a:p>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93CB5B-DC9E-4A95-9168-BCF6CBE0A4D4}"/>
              </a:ext>
            </a:extLst>
          </p:cNvPr>
          <p:cNvSpPr>
            <a:spLocks noGrp="1"/>
          </p:cNvSpPr>
          <p:nvPr>
            <p:ph type="title"/>
          </p:nvPr>
        </p:nvSpPr>
        <p:spPr/>
        <p:txBody>
          <a:bodyPr/>
          <a:lstStyle/>
          <a:p>
            <a:pPr>
              <a:defRPr/>
            </a:pPr>
            <a:r>
              <a:rPr lang="en-US" dirty="0"/>
              <a:t>MCH Rear Transition Module (RMC 670)</a:t>
            </a:r>
          </a:p>
        </p:txBody>
      </p:sp>
      <p:pic>
        <p:nvPicPr>
          <p:cNvPr id="52227" name="Picture 1">
            <a:extLst>
              <a:ext uri="{FF2B5EF4-FFF2-40B4-BE49-F238E27FC236}">
                <a16:creationId xmlns:a16="http://schemas.microsoft.com/office/drawing/2014/main" id="{0063BE92-0A08-4B9D-9202-7452FBA3D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75" y="1023938"/>
            <a:ext cx="3719513"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TextBox 5">
            <a:extLst>
              <a:ext uri="{FF2B5EF4-FFF2-40B4-BE49-F238E27FC236}">
                <a16:creationId xmlns:a16="http://schemas.microsoft.com/office/drawing/2014/main" id="{2A125059-D6B2-467E-8410-4BE01FF856B7}"/>
              </a:ext>
            </a:extLst>
          </p:cNvPr>
          <p:cNvSpPr txBox="1">
            <a:spLocks noChangeArrowheads="1"/>
          </p:cNvSpPr>
          <p:nvPr/>
        </p:nvSpPr>
        <p:spPr bwMode="auto">
          <a:xfrm>
            <a:off x="4849813" y="4160838"/>
            <a:ext cx="3265487"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10/100 Mbps Ethernet - Cross-MCH Connector (RJ-45 connector)</a:t>
            </a:r>
          </a:p>
          <a:p>
            <a:pPr>
              <a:spcBef>
                <a:spcPct val="0"/>
              </a:spcBef>
              <a:buClrTx/>
              <a:buFontTx/>
              <a:buNone/>
            </a:pPr>
            <a:endParaRPr lang="en-US" altLang="en-US" sz="1400"/>
          </a:p>
        </p:txBody>
      </p:sp>
      <p:sp>
        <p:nvSpPr>
          <p:cNvPr id="52229" name="TextBox 6">
            <a:extLst>
              <a:ext uri="{FF2B5EF4-FFF2-40B4-BE49-F238E27FC236}">
                <a16:creationId xmlns:a16="http://schemas.microsoft.com/office/drawing/2014/main" id="{5AE9825D-C396-4920-90E9-E73ABFFBC34C}"/>
              </a:ext>
            </a:extLst>
          </p:cNvPr>
          <p:cNvSpPr txBox="1">
            <a:spLocks noChangeArrowheads="1"/>
          </p:cNvSpPr>
          <p:nvPr/>
        </p:nvSpPr>
        <p:spPr bwMode="auto">
          <a:xfrm>
            <a:off x="4889500" y="2508250"/>
            <a:ext cx="3798888"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FP3 – 1 or 10 Gbps Ethernet for Routing IP traffic (SFP/SFP+Bays)</a:t>
            </a:r>
          </a:p>
        </p:txBody>
      </p:sp>
      <p:sp>
        <p:nvSpPr>
          <p:cNvPr id="52230" name="TextBox 7">
            <a:extLst>
              <a:ext uri="{FF2B5EF4-FFF2-40B4-BE49-F238E27FC236}">
                <a16:creationId xmlns:a16="http://schemas.microsoft.com/office/drawing/2014/main" id="{64151E62-4B15-4CF2-B714-E35F0E05462D}"/>
              </a:ext>
            </a:extLst>
          </p:cNvPr>
          <p:cNvSpPr txBox="1">
            <a:spLocks noChangeArrowheads="1"/>
          </p:cNvSpPr>
          <p:nvPr/>
        </p:nvSpPr>
        <p:spPr bwMode="auto">
          <a:xfrm>
            <a:off x="390525" y="1625600"/>
            <a:ext cx="3425825"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400"/>
              <a:t>P4 – 10/100/1000 Mbps Ethernet for Management traffic. P3 is unused.</a:t>
            </a:r>
          </a:p>
        </p:txBody>
      </p:sp>
      <p:sp>
        <p:nvSpPr>
          <p:cNvPr id="52231" name="TextBox 8">
            <a:extLst>
              <a:ext uri="{FF2B5EF4-FFF2-40B4-BE49-F238E27FC236}">
                <a16:creationId xmlns:a16="http://schemas.microsoft.com/office/drawing/2014/main" id="{5127CDBA-5687-4C25-9669-D98A625AD2C2}"/>
              </a:ext>
            </a:extLst>
          </p:cNvPr>
          <p:cNvSpPr txBox="1">
            <a:spLocks noChangeArrowheads="1"/>
          </p:cNvSpPr>
          <p:nvPr/>
        </p:nvSpPr>
        <p:spPr bwMode="auto">
          <a:xfrm>
            <a:off x="4879975" y="3030538"/>
            <a:ext cx="387667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FP4 – 1 or 10 Gbps Ethernet for Routing IP traffic Standby (SFP/SFP+Bays)</a:t>
            </a:r>
          </a:p>
        </p:txBody>
      </p:sp>
      <p:sp>
        <p:nvSpPr>
          <p:cNvPr id="10" name="Rectangle 9">
            <a:extLst>
              <a:ext uri="{FF2B5EF4-FFF2-40B4-BE49-F238E27FC236}">
                <a16:creationId xmlns:a16="http://schemas.microsoft.com/office/drawing/2014/main" id="{B6BD5EB7-8B5B-444D-985B-0E441FBEFF23}"/>
              </a:ext>
            </a:extLst>
          </p:cNvPr>
          <p:cNvSpPr/>
          <p:nvPr/>
        </p:nvSpPr>
        <p:spPr>
          <a:xfrm>
            <a:off x="4783138" y="1379538"/>
            <a:ext cx="1722437" cy="823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2233" name="Rectangle 10">
            <a:extLst>
              <a:ext uri="{FF2B5EF4-FFF2-40B4-BE49-F238E27FC236}">
                <a16:creationId xmlns:a16="http://schemas.microsoft.com/office/drawing/2014/main" id="{442D7D80-41AF-4262-B6CA-A86505638DE7}"/>
              </a:ext>
            </a:extLst>
          </p:cNvPr>
          <p:cNvSpPr>
            <a:spLocks noChangeArrowheads="1"/>
          </p:cNvSpPr>
          <p:nvPr/>
        </p:nvSpPr>
        <p:spPr bwMode="auto">
          <a:xfrm>
            <a:off x="4889500" y="3586163"/>
            <a:ext cx="4098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BP2 – 1 or 10 Gbps Ethernet for Routing IP traffic (SFP/SFP+Bays)</a:t>
            </a:r>
          </a:p>
        </p:txBody>
      </p:sp>
      <p:cxnSp>
        <p:nvCxnSpPr>
          <p:cNvPr id="12" name="Straight Connector 11">
            <a:extLst>
              <a:ext uri="{FF2B5EF4-FFF2-40B4-BE49-F238E27FC236}">
                <a16:creationId xmlns:a16="http://schemas.microsoft.com/office/drawing/2014/main" id="{BD06B5C2-2501-423B-A299-3544E71FE7FF}"/>
              </a:ext>
            </a:extLst>
          </p:cNvPr>
          <p:cNvCxnSpPr>
            <a:stCxn id="52233" idx="1"/>
          </p:cNvCxnSpPr>
          <p:nvPr/>
        </p:nvCxnSpPr>
        <p:spPr>
          <a:xfrm flipH="1">
            <a:off x="4356100" y="3848100"/>
            <a:ext cx="533400" cy="1682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1C4A84-E683-4270-AFAF-EBDDD623575A}"/>
              </a:ext>
            </a:extLst>
          </p:cNvPr>
          <p:cNvCxnSpPr>
            <a:stCxn id="52229" idx="1"/>
          </p:cNvCxnSpPr>
          <p:nvPr/>
        </p:nvCxnSpPr>
        <p:spPr>
          <a:xfrm flipH="1">
            <a:off x="4356100" y="2768600"/>
            <a:ext cx="533400" cy="227013"/>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52236" name="TextBox 13">
            <a:extLst>
              <a:ext uri="{FF2B5EF4-FFF2-40B4-BE49-F238E27FC236}">
                <a16:creationId xmlns:a16="http://schemas.microsoft.com/office/drawing/2014/main" id="{1B4097B2-4799-4D2D-9CDA-32F37289EB6E}"/>
              </a:ext>
            </a:extLst>
          </p:cNvPr>
          <p:cNvSpPr txBox="1">
            <a:spLocks noChangeArrowheads="1"/>
          </p:cNvSpPr>
          <p:nvPr/>
        </p:nvSpPr>
        <p:spPr bwMode="auto">
          <a:xfrm>
            <a:off x="5018088" y="1395413"/>
            <a:ext cx="2252662"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Hot-swap Switch Handle</a:t>
            </a:r>
          </a:p>
        </p:txBody>
      </p:sp>
      <p:cxnSp>
        <p:nvCxnSpPr>
          <p:cNvPr id="15" name="Straight Connector 14">
            <a:extLst>
              <a:ext uri="{FF2B5EF4-FFF2-40B4-BE49-F238E27FC236}">
                <a16:creationId xmlns:a16="http://schemas.microsoft.com/office/drawing/2014/main" id="{23793FB5-B0C4-473D-BA72-C3C6D2BD9659}"/>
              </a:ext>
            </a:extLst>
          </p:cNvPr>
          <p:cNvCxnSpPr>
            <a:stCxn id="52236" idx="1"/>
          </p:cNvCxnSpPr>
          <p:nvPr/>
        </p:nvCxnSpPr>
        <p:spPr>
          <a:xfrm flipH="1" flipV="1">
            <a:off x="4335463" y="1547813"/>
            <a:ext cx="68262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2E7D01-8BD7-4695-BCDF-B4A29DCC1FE9}"/>
              </a:ext>
            </a:extLst>
          </p:cNvPr>
          <p:cNvSpPr>
            <a:spLocks noGrp="1"/>
          </p:cNvSpPr>
          <p:nvPr>
            <p:ph type="title"/>
          </p:nvPr>
        </p:nvSpPr>
        <p:spPr/>
        <p:txBody>
          <a:bodyPr/>
          <a:lstStyle/>
          <a:p>
            <a:pPr>
              <a:defRPr/>
            </a:pPr>
            <a:r>
              <a:rPr lang="en-US" dirty="0"/>
              <a:t>CPU Front (AMC 124)</a:t>
            </a:r>
          </a:p>
        </p:txBody>
      </p:sp>
      <p:pic>
        <p:nvPicPr>
          <p:cNvPr id="53251" name="Picture 2">
            <a:extLst>
              <a:ext uri="{FF2B5EF4-FFF2-40B4-BE49-F238E27FC236}">
                <a16:creationId xmlns:a16="http://schemas.microsoft.com/office/drawing/2014/main" id="{5A2F479F-0A89-406D-8DFD-6828C151418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090738" y="879475"/>
            <a:ext cx="4173537" cy="5229225"/>
          </a:xfrm>
        </p:spPr>
      </p:pic>
      <p:sp>
        <p:nvSpPr>
          <p:cNvPr id="53252" name="Rectangle 1">
            <a:extLst>
              <a:ext uri="{FF2B5EF4-FFF2-40B4-BE49-F238E27FC236}">
                <a16:creationId xmlns:a16="http://schemas.microsoft.com/office/drawing/2014/main" id="{CC126EA9-9F8C-4609-A04F-99E6F1989F64}"/>
              </a:ext>
            </a:extLst>
          </p:cNvPr>
          <p:cNvSpPr>
            <a:spLocks noChangeArrowheads="1"/>
          </p:cNvSpPr>
          <p:nvPr/>
        </p:nvSpPr>
        <p:spPr bwMode="auto">
          <a:xfrm>
            <a:off x="1985963" y="3897313"/>
            <a:ext cx="2270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External IP ports</a:t>
            </a:r>
          </a:p>
          <a:p>
            <a:pPr>
              <a:spcBef>
                <a:spcPct val="0"/>
              </a:spcBef>
              <a:buClrTx/>
              <a:buFontTx/>
              <a:buNone/>
            </a:pPr>
            <a:r>
              <a:rPr lang="en-US" altLang="en-US" sz="1400"/>
              <a:t>Unused in DSC 8000</a:t>
            </a:r>
          </a:p>
        </p:txBody>
      </p:sp>
    </p:spTree>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6524A0-0243-42B0-A803-41E53E644BB9}"/>
              </a:ext>
            </a:extLst>
          </p:cNvPr>
          <p:cNvSpPr>
            <a:spLocks noGrp="1"/>
          </p:cNvSpPr>
          <p:nvPr>
            <p:ph type="title"/>
          </p:nvPr>
        </p:nvSpPr>
        <p:spPr/>
        <p:txBody>
          <a:bodyPr/>
          <a:lstStyle/>
          <a:p>
            <a:pPr>
              <a:defRPr/>
            </a:pPr>
            <a:r>
              <a:rPr lang="en-US" dirty="0"/>
              <a:t>CPU Rear Transition Module (RMC 110)</a:t>
            </a:r>
          </a:p>
        </p:txBody>
      </p:sp>
      <p:pic>
        <p:nvPicPr>
          <p:cNvPr id="54275" name="Picture 2">
            <a:extLst>
              <a:ext uri="{FF2B5EF4-FFF2-40B4-BE49-F238E27FC236}">
                <a16:creationId xmlns:a16="http://schemas.microsoft.com/office/drawing/2014/main" id="{1622316E-B03F-48AA-A61E-6C881F1609A7}"/>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538163" y="993775"/>
            <a:ext cx="4162425" cy="4897438"/>
          </a:xfrm>
        </p:spPr>
      </p:pic>
      <p:sp>
        <p:nvSpPr>
          <p:cNvPr id="54276" name="Content Placeholder 4">
            <a:extLst>
              <a:ext uri="{FF2B5EF4-FFF2-40B4-BE49-F238E27FC236}">
                <a16:creationId xmlns:a16="http://schemas.microsoft.com/office/drawing/2014/main" id="{622944F6-F7E9-4004-BD04-9D57C0C890E1}"/>
              </a:ext>
            </a:extLst>
          </p:cNvPr>
          <p:cNvSpPr>
            <a:spLocks noGrp="1" noChangeArrowheads="1"/>
          </p:cNvSpPr>
          <p:nvPr>
            <p:ph sz="half" idx="4294967295"/>
          </p:nvPr>
        </p:nvSpPr>
        <p:spPr>
          <a:xfrm>
            <a:off x="4700588" y="1246188"/>
            <a:ext cx="4038600" cy="4394200"/>
          </a:xfrm>
        </p:spPr>
        <p:txBody>
          <a:bodyPr/>
          <a:lstStyle/>
          <a:p>
            <a:r>
              <a:rPr lang="en-US" altLang="en-US" sz="2000">
                <a:latin typeface="Arial" panose="020B0604020202020204" pitchFamily="34" charset="0"/>
                <a:ea typeface="ＭＳ Ｐゴシック" panose="020B0600070205080204" pitchFamily="34" charset="-128"/>
                <a:cs typeface="Arial" panose="020B0604020202020204" pitchFamily="34" charset="0"/>
              </a:rPr>
              <a:t>Management CPU Rear System Cards</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one solid state 256 Gb for logs and data measurements</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second solid state 256 Gb for applications and root file system</a:t>
            </a:r>
            <a:br>
              <a:rPr lang="en-US" altLang="en-US" sz="1800">
                <a:latin typeface="Arial" panose="020B0604020202020204" pitchFamily="34" charset="0"/>
                <a:ea typeface="ＭＳ Ｐゴシック" panose="020B0600070205080204" pitchFamily="34" charset="-128"/>
                <a:cs typeface="Arial" panose="020B0604020202020204" pitchFamily="34" charset="0"/>
              </a:rPr>
            </a:br>
            <a:endParaRPr lang="en-US" altLang="en-US" sz="1800">
              <a:latin typeface="Arial" panose="020B0604020202020204" pitchFamily="34" charset="0"/>
              <a:ea typeface="ＭＳ Ｐゴシック" panose="020B0600070205080204" pitchFamily="34" charset="-128"/>
              <a:cs typeface="Arial" panose="020B0604020202020204" pitchFamily="34" charset="0"/>
            </a:endParaRPr>
          </a:p>
          <a:p>
            <a:r>
              <a:rPr lang="en-US" altLang="en-US" sz="2000">
                <a:latin typeface="Arial" panose="020B0604020202020204" pitchFamily="34" charset="0"/>
                <a:ea typeface="ＭＳ Ｐゴシック" panose="020B0600070205080204" pitchFamily="34" charset="-128"/>
                <a:cs typeface="Arial" panose="020B0604020202020204" pitchFamily="34" charset="0"/>
              </a:rPr>
              <a:t>Routing CPU Rear System Cards</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one solid state 64 Gb for applications and root file system</a:t>
            </a:r>
          </a:p>
        </p:txBody>
      </p:sp>
      <p:sp>
        <p:nvSpPr>
          <p:cNvPr id="54277" name="Rectangle 4">
            <a:extLst>
              <a:ext uri="{FF2B5EF4-FFF2-40B4-BE49-F238E27FC236}">
                <a16:creationId xmlns:a16="http://schemas.microsoft.com/office/drawing/2014/main" id="{DF8E5C53-930F-46FC-9AE2-8752BAB21BD3}"/>
              </a:ext>
            </a:extLst>
          </p:cNvPr>
          <p:cNvSpPr>
            <a:spLocks noChangeArrowheads="1"/>
          </p:cNvSpPr>
          <p:nvPr/>
        </p:nvSpPr>
        <p:spPr bwMode="auto">
          <a:xfrm>
            <a:off x="239713" y="2538413"/>
            <a:ext cx="2271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External SD Slot</a:t>
            </a:r>
          </a:p>
          <a:p>
            <a:pPr>
              <a:spcBef>
                <a:spcPct val="0"/>
              </a:spcBef>
              <a:buClrTx/>
              <a:buFontTx/>
              <a:buNone/>
            </a:pPr>
            <a:r>
              <a:rPr lang="en-US" altLang="en-US" sz="1400"/>
              <a:t>Unused in DSC 8000</a:t>
            </a:r>
          </a:p>
        </p:txBody>
      </p:sp>
    </p:spTree>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392B96-AE6D-48BC-A1E3-F0470E611698}"/>
              </a:ext>
            </a:extLst>
          </p:cNvPr>
          <p:cNvSpPr>
            <a:spLocks noGrp="1"/>
          </p:cNvSpPr>
          <p:nvPr>
            <p:ph type="title"/>
          </p:nvPr>
        </p:nvSpPr>
        <p:spPr/>
        <p:txBody>
          <a:bodyPr/>
          <a:lstStyle/>
          <a:p>
            <a:pPr>
              <a:defRPr/>
            </a:pPr>
            <a:r>
              <a:rPr lang="en-US" dirty="0"/>
              <a:t>IO T1/E1/J1 (AMC 348)</a:t>
            </a:r>
          </a:p>
        </p:txBody>
      </p:sp>
      <p:pic>
        <p:nvPicPr>
          <p:cNvPr id="55299" name="Picture 2">
            <a:extLst>
              <a:ext uri="{FF2B5EF4-FFF2-40B4-BE49-F238E27FC236}">
                <a16:creationId xmlns:a16="http://schemas.microsoft.com/office/drawing/2014/main" id="{B413A67D-D949-4573-BA2F-9B3FE7DA9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350" y="922338"/>
            <a:ext cx="4470400" cy="482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4">
            <a:extLst>
              <a:ext uri="{FF2B5EF4-FFF2-40B4-BE49-F238E27FC236}">
                <a16:creationId xmlns:a16="http://schemas.microsoft.com/office/drawing/2014/main" id="{E55607EC-4EAD-4591-8C02-F02F5925930D}"/>
              </a:ext>
            </a:extLst>
          </p:cNvPr>
          <p:cNvSpPr txBox="1">
            <a:spLocks noChangeArrowheads="1"/>
          </p:cNvSpPr>
          <p:nvPr/>
        </p:nvSpPr>
        <p:spPr bwMode="auto">
          <a:xfrm>
            <a:off x="349250" y="5826125"/>
            <a:ext cx="850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solidFill>
                  <a:srgbClr val="FF0000"/>
                </a:solidFill>
              </a:rPr>
              <a:t>Note: </a:t>
            </a:r>
            <a:r>
              <a:rPr lang="en-US" altLang="en-US" sz="1400" b="0"/>
              <a:t>10/100/1000 Mbps Ethernet Management Ports are not used by the DSC 8000 in normal operation</a:t>
            </a:r>
          </a:p>
        </p:txBody>
      </p:sp>
      <p:sp>
        <p:nvSpPr>
          <p:cNvPr id="55301" name="Rectangle 1">
            <a:extLst>
              <a:ext uri="{FF2B5EF4-FFF2-40B4-BE49-F238E27FC236}">
                <a16:creationId xmlns:a16="http://schemas.microsoft.com/office/drawing/2014/main" id="{8EB2B59D-1ED4-4104-ACA5-092B3B691194}"/>
              </a:ext>
            </a:extLst>
          </p:cNvPr>
          <p:cNvSpPr>
            <a:spLocks noChangeArrowheads="1"/>
          </p:cNvSpPr>
          <p:nvPr/>
        </p:nvSpPr>
        <p:spPr bwMode="auto">
          <a:xfrm>
            <a:off x="4660900" y="3271838"/>
            <a:ext cx="2197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External IP ports</a:t>
            </a:r>
          </a:p>
          <a:p>
            <a:pPr>
              <a:spcBef>
                <a:spcPct val="0"/>
              </a:spcBef>
              <a:buClrTx/>
              <a:buFontTx/>
              <a:buNone/>
            </a:pPr>
            <a:r>
              <a:rPr lang="en-US" altLang="en-US" sz="1400"/>
              <a:t>Unused in DSC 8000</a:t>
            </a:r>
          </a:p>
        </p:txBody>
      </p:sp>
    </p:spTree>
  </p:cSld>
  <p:clrMapOvr>
    <a:masterClrMapping/>
  </p:clrMapOvr>
  <p:transition>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9CAA59-8231-4379-89AF-CB297A208CB6}"/>
              </a:ext>
            </a:extLst>
          </p:cNvPr>
          <p:cNvSpPr>
            <a:spLocks noGrp="1"/>
          </p:cNvSpPr>
          <p:nvPr>
            <p:ph type="title"/>
          </p:nvPr>
        </p:nvSpPr>
        <p:spPr/>
        <p:txBody>
          <a:bodyPr/>
          <a:lstStyle/>
          <a:p>
            <a:pPr>
              <a:defRPr/>
            </a:pPr>
            <a:r>
              <a:rPr lang="en-US" dirty="0"/>
              <a:t>IO T1/E1/J1 (RMC 348)</a:t>
            </a:r>
          </a:p>
        </p:txBody>
      </p:sp>
      <p:pic>
        <p:nvPicPr>
          <p:cNvPr id="56323" name="Picture 2">
            <a:extLst>
              <a:ext uri="{FF2B5EF4-FFF2-40B4-BE49-F238E27FC236}">
                <a16:creationId xmlns:a16="http://schemas.microsoft.com/office/drawing/2014/main" id="{C90D32EB-AA57-4D84-8EB2-6B2C589E9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892175"/>
            <a:ext cx="5121275"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D7813-7849-42A6-8F8E-8DE08F5D9DC6}"/>
              </a:ext>
            </a:extLst>
          </p:cNvPr>
          <p:cNvSpPr>
            <a:spLocks noGrp="1"/>
          </p:cNvSpPr>
          <p:nvPr>
            <p:ph type="title"/>
          </p:nvPr>
        </p:nvSpPr>
        <p:spPr/>
        <p:txBody>
          <a:bodyPr/>
          <a:lstStyle/>
          <a:p>
            <a:pPr>
              <a:defRPr/>
            </a:pPr>
            <a:r>
              <a:rPr lang="en-US" dirty="0"/>
              <a:t>Hardware Hot-Swap Procedure</a:t>
            </a:r>
          </a:p>
        </p:txBody>
      </p:sp>
      <p:sp>
        <p:nvSpPr>
          <p:cNvPr id="57347" name="Rectangle 3">
            <a:extLst>
              <a:ext uri="{FF2B5EF4-FFF2-40B4-BE49-F238E27FC236}">
                <a16:creationId xmlns:a16="http://schemas.microsoft.com/office/drawing/2014/main" id="{244ECE92-4983-4248-8FDE-AD5D5FDF3958}"/>
              </a:ext>
            </a:extLst>
          </p:cNvPr>
          <p:cNvSpPr>
            <a:spLocks noGrp="1" noChangeArrowheads="1"/>
          </p:cNvSpPr>
          <p:nvPr>
            <p:ph idx="4294967295"/>
          </p:nvPr>
        </p:nvSpPr>
        <p:spPr>
          <a:xfrm>
            <a:off x="280988" y="884238"/>
            <a:ext cx="8575675" cy="5207000"/>
          </a:xfrm>
        </p:spPr>
        <p:txBody>
          <a:bodyPr/>
          <a:lstStyle/>
          <a:p>
            <a:pPr marL="0" indent="0" eaLnBrk="1" hangingPunct="1">
              <a:buFont typeface="Wingdings" panose="05000000000000000000" pitchFamily="2" charset="2"/>
              <a:buNone/>
            </a:pPr>
            <a:r>
              <a:rPr lang="en-US" altLang="en-US">
                <a:latin typeface="Arial" panose="020B0604020202020204" pitchFamily="34" charset="0"/>
                <a:ea typeface="ＭＳ Ｐゴシック" panose="020B0600070205080204" pitchFamily="34" charset="-128"/>
                <a:cs typeface="Arial" panose="020B0604020202020204" pitchFamily="34" charset="0"/>
              </a:rPr>
              <a:t>To</a:t>
            </a:r>
            <a:r>
              <a:rPr lang="en-US" altLang="en-US" i="1">
                <a:latin typeface="Arial" panose="020B0604020202020204" pitchFamily="34" charset="0"/>
                <a:ea typeface="ＭＳ Ｐゴシック" panose="020B0600070205080204" pitchFamily="34" charset="-128"/>
                <a:cs typeface="Arial" panose="020B0604020202020204" pitchFamily="34" charset="0"/>
              </a:rPr>
              <a:t> </a:t>
            </a:r>
            <a:r>
              <a:rPr lang="en-US" altLang="en-US">
                <a:latin typeface="Arial" panose="020B0604020202020204" pitchFamily="34" charset="0"/>
                <a:ea typeface="ＭＳ Ｐゴシック" panose="020B0600070205080204" pitchFamily="34" charset="-128"/>
                <a:cs typeface="Arial" panose="020B0604020202020204" pitchFamily="34" charset="0"/>
              </a:rPr>
              <a:t>extract</a:t>
            </a:r>
            <a:r>
              <a:rPr lang="en-US" altLang="en-US" i="1">
                <a:latin typeface="Arial" panose="020B0604020202020204" pitchFamily="34" charset="0"/>
                <a:ea typeface="ＭＳ Ｐゴシック" panose="020B0600070205080204" pitchFamily="34" charset="-128"/>
                <a:cs typeface="Arial" panose="020B0604020202020204" pitchFamily="34" charset="0"/>
              </a:rPr>
              <a:t> </a:t>
            </a:r>
            <a:r>
              <a:rPr lang="en-US" altLang="en-US">
                <a:latin typeface="Arial" panose="020B0604020202020204" pitchFamily="34" charset="0"/>
                <a:ea typeface="ＭＳ Ｐゴシック" panose="020B0600070205080204" pitchFamily="34" charset="-128"/>
                <a:cs typeface="Arial" panose="020B0604020202020204" pitchFamily="34" charset="0"/>
              </a:rPr>
              <a:t>a card from the system, certain procedures should be followed to avoid software corruption and/or damage to the cards.</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Stop all software on the card to be removed. This can be done on a per card basis via the CMU.</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Unscrew/Loosen retention screws on Rear System Card and Front System card</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Extract the Rear System Card </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Extract the Front System Card</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Insert the Front System Card </a:t>
            </a:r>
            <a:r>
              <a:rPr lang="en-US" altLang="en-US" i="1">
                <a:latin typeface="Arial" panose="020B0604020202020204" pitchFamily="34" charset="0"/>
                <a:ea typeface="ＭＳ Ｐゴシック" panose="020B0600070205080204" pitchFamily="34" charset="-128"/>
                <a:cs typeface="Arial" panose="020B0604020202020204" pitchFamily="34" charset="0"/>
              </a:rPr>
              <a:t>– ensure screws are fastened</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Insert the Rear System Card – </a:t>
            </a:r>
            <a:r>
              <a:rPr lang="en-US" altLang="en-US" i="1">
                <a:latin typeface="Arial" panose="020B0604020202020204" pitchFamily="34" charset="0"/>
                <a:ea typeface="ＭＳ Ｐゴシック" panose="020B0600070205080204" pitchFamily="34" charset="-128"/>
                <a:cs typeface="Arial" panose="020B0604020202020204" pitchFamily="34" charset="0"/>
              </a:rPr>
              <a:t>ensure screws are fastened </a:t>
            </a:r>
            <a:r>
              <a:rPr lang="en-US" altLang="en-US">
                <a:latin typeface="Arial" panose="020B0604020202020204" pitchFamily="34" charset="0"/>
                <a:ea typeface="ＭＳ Ｐゴシック" panose="020B0600070205080204" pitchFamily="34" charset="-128"/>
                <a:cs typeface="Arial" panose="020B0604020202020204" pitchFamily="34" charset="0"/>
              </a:rPr>
              <a:t/>
            </a:r>
            <a:br>
              <a:rPr lang="en-US" altLang="en-US">
                <a:latin typeface="Arial" panose="020B0604020202020204" pitchFamily="34" charset="0"/>
                <a:ea typeface="ＭＳ Ｐゴシック" panose="020B0600070205080204" pitchFamily="34" charset="-128"/>
                <a:cs typeface="Arial" panose="020B0604020202020204" pitchFamily="34" charset="0"/>
              </a:rPr>
            </a:br>
            <a:r>
              <a:rPr lang="en-US" altLang="en-US" sz="1600">
                <a:solidFill>
                  <a:srgbClr val="FF0000"/>
                </a:solidFill>
                <a:latin typeface="Arial" panose="020B0604020202020204" pitchFamily="34" charset="0"/>
                <a:ea typeface="ＭＳ Ｐゴシック" panose="020B0600070205080204" pitchFamily="34" charset="-128"/>
                <a:cs typeface="Arial" panose="020B0604020202020204" pitchFamily="34" charset="0"/>
              </a:rPr>
              <a:t>Note:</a:t>
            </a:r>
            <a:r>
              <a:rPr lang="en-US" altLang="en-US" sz="1600">
                <a:latin typeface="Arial" panose="020B0604020202020204" pitchFamily="34" charset="0"/>
                <a:ea typeface="ＭＳ Ｐゴシック" panose="020B0600070205080204" pitchFamily="34" charset="-128"/>
                <a:cs typeface="Arial" panose="020B0604020202020204" pitchFamily="34" charset="0"/>
              </a:rPr>
              <a:t> This procedure is also described in the </a:t>
            </a:r>
            <a:r>
              <a:rPr lang="en-US" altLang="en-US" sz="1600" i="1">
                <a:latin typeface="Arial" panose="020B0604020202020204" pitchFamily="34" charset="0"/>
                <a:ea typeface="ＭＳ Ｐゴシック" panose="020B0600070205080204" pitchFamily="34" charset="-128"/>
                <a:cs typeface="Arial" panose="020B0604020202020204" pitchFamily="34" charset="0"/>
              </a:rPr>
              <a:t>Hardware Installation and Initial Configuration Guide</a:t>
            </a:r>
            <a:r>
              <a:rPr lang="en-US" altLang="en-US" sz="1600">
                <a:latin typeface="Arial" panose="020B0604020202020204" pitchFamily="34" charset="0"/>
                <a:ea typeface="ＭＳ Ｐゴシック" panose="020B0600070205080204" pitchFamily="34" charset="-128"/>
                <a:cs typeface="Arial" panose="020B0604020202020204" pitchFamily="34" charset="0"/>
              </a:rPr>
              <a:t>.</a:t>
            </a:r>
          </a:p>
        </p:txBody>
      </p:sp>
    </p:spTree>
  </p:cSld>
  <p:clrMapOvr>
    <a:masterClrMapping/>
  </p:clrMapOvr>
  <p:transition>
    <p:strips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BA94C61B-94BB-40C3-A13D-BDB915D2BC86}"/>
              </a:ext>
            </a:extLst>
          </p:cNvPr>
          <p:cNvSpPr>
            <a:spLocks noGrp="1"/>
          </p:cNvSpPr>
          <p:nvPr>
            <p:ph type="ctrTitle"/>
          </p:nvPr>
        </p:nvSpPr>
        <p:spPr/>
        <p:txBody>
          <a:bodyPr/>
          <a:lstStyle/>
          <a:p>
            <a:pPr>
              <a:defRPr/>
            </a:pPr>
            <a:r>
              <a:rPr>
                <a:solidFill>
                  <a:srgbClr val="02326D"/>
                </a:solidFill>
              </a:rPr>
              <a:t>DSC 8000 SWe</a:t>
            </a:r>
            <a:endParaRPr sz="1000">
              <a:solidFill>
                <a:srgbClr val="02326D"/>
              </a:solidFill>
            </a:endParaRPr>
          </a:p>
        </p:txBody>
      </p:sp>
    </p:spTree>
  </p:cSld>
  <p:clrMapOvr>
    <a:masterClrMapping/>
  </p:clrMapOvr>
  <p:transition>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B2222F-52C1-4EC7-9707-403C2112BB51}"/>
              </a:ext>
            </a:extLst>
          </p:cNvPr>
          <p:cNvSpPr>
            <a:spLocks noGrp="1"/>
          </p:cNvSpPr>
          <p:nvPr>
            <p:ph sz="quarter" idx="12"/>
          </p:nvPr>
        </p:nvSpPr>
        <p:spPr/>
        <p:txBody>
          <a:bodyPr/>
          <a:lstStyle/>
          <a:p>
            <a:pPr marL="0" indent="0">
              <a:buFont typeface="Wingdings" panose="05000000000000000000" pitchFamily="2" charset="2"/>
              <a:buNone/>
              <a:defRPr/>
            </a:pPr>
            <a:r>
              <a:rPr lang="en-US" dirty="0"/>
              <a:t>DSC Platform Dual Deployment Configurations</a:t>
            </a:r>
          </a:p>
          <a:p>
            <a:pPr>
              <a:defRPr/>
            </a:pPr>
            <a:r>
              <a:rPr lang="en-US" b="0" dirty="0"/>
              <a:t>The dual configuration consists of either one of the following DSC platform deployment scenarios:</a:t>
            </a:r>
          </a:p>
          <a:p>
            <a:pPr>
              <a:defRPr/>
            </a:pPr>
            <a:r>
              <a:rPr lang="en-US" b="0" dirty="0"/>
              <a:t>One VM Instance created in virtual “slot1” on a KVM/VMware Host, and another VM Instance created in virtual “slot2” on a separate KVM/VMware Host.</a:t>
            </a:r>
          </a:p>
          <a:p>
            <a:pPr>
              <a:defRPr/>
            </a:pPr>
            <a:r>
              <a:rPr lang="en-US" b="0" dirty="0"/>
              <a:t>Additional VMs may be added for capacity expansion</a:t>
            </a:r>
          </a:p>
          <a:p>
            <a:pPr>
              <a:defRPr/>
            </a:pPr>
            <a:r>
              <a:rPr lang="en-US" b="0" dirty="0"/>
              <a:t>In both scenarios, communication between the VMs is through the High Availability (HA) interface. This is physically cabled between machines.</a:t>
            </a:r>
            <a:endParaRPr lang="en-US" dirty="0"/>
          </a:p>
        </p:txBody>
      </p:sp>
      <p:sp>
        <p:nvSpPr>
          <p:cNvPr id="3" name="Title 2">
            <a:extLst>
              <a:ext uri="{FF2B5EF4-FFF2-40B4-BE49-F238E27FC236}">
                <a16:creationId xmlns:a16="http://schemas.microsoft.com/office/drawing/2014/main" id="{26A604B5-74E4-40FA-BB32-FC0D7A78278E}"/>
              </a:ext>
            </a:extLst>
          </p:cNvPr>
          <p:cNvSpPr>
            <a:spLocks noGrp="1"/>
          </p:cNvSpPr>
          <p:nvPr>
            <p:ph type="title"/>
          </p:nvPr>
        </p:nvSpPr>
        <p:spPr/>
        <p:txBody>
          <a:bodyPr/>
          <a:lstStyle/>
          <a:p>
            <a:pPr>
              <a:defRPr/>
            </a:pPr>
            <a:r>
              <a:rPr lang="en-US" dirty="0"/>
              <a:t>DSC SWe</a:t>
            </a:r>
          </a:p>
        </p:txBody>
      </p:sp>
    </p:spTree>
  </p:cSld>
  <p:clrMapOvr>
    <a:masterClrMapping/>
  </p:clrMapOvr>
  <p:transition>
    <p:strips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Content Placeholder 3">
            <a:extLst>
              <a:ext uri="{FF2B5EF4-FFF2-40B4-BE49-F238E27FC236}">
                <a16:creationId xmlns:a16="http://schemas.microsoft.com/office/drawing/2014/main" id="{3092E235-CA49-4B59-AF07-9911206556CB}"/>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a:xfrm>
            <a:off x="892175" y="911225"/>
            <a:ext cx="7437438" cy="4865688"/>
          </a:xfrm>
        </p:spPr>
      </p:pic>
      <p:sp>
        <p:nvSpPr>
          <p:cNvPr id="3" name="Title 2">
            <a:extLst>
              <a:ext uri="{FF2B5EF4-FFF2-40B4-BE49-F238E27FC236}">
                <a16:creationId xmlns:a16="http://schemas.microsoft.com/office/drawing/2014/main" id="{261EBE24-75B3-4CCA-BEBA-5D9F99BCC526}"/>
              </a:ext>
            </a:extLst>
          </p:cNvPr>
          <p:cNvSpPr>
            <a:spLocks noGrp="1"/>
          </p:cNvSpPr>
          <p:nvPr>
            <p:ph type="title"/>
          </p:nvPr>
        </p:nvSpPr>
        <p:spPr/>
        <p:txBody>
          <a:bodyPr/>
          <a:lstStyle/>
          <a:p>
            <a:pPr>
              <a:defRPr/>
            </a:pPr>
            <a:r>
              <a:rPr lang="en-US" dirty="0"/>
              <a:t>DSC SWe - KVM Example 1</a:t>
            </a:r>
          </a:p>
        </p:txBody>
      </p:sp>
    </p:spTree>
  </p:cSld>
  <p:clrMapOvr>
    <a:masterClrMapping/>
  </p:clrMapOvr>
  <p:transition>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Content Placeholder 3">
            <a:extLst>
              <a:ext uri="{FF2B5EF4-FFF2-40B4-BE49-F238E27FC236}">
                <a16:creationId xmlns:a16="http://schemas.microsoft.com/office/drawing/2014/main" id="{30520F64-A0C7-421E-BE23-109E6940009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a:xfrm>
            <a:off x="979488" y="962025"/>
            <a:ext cx="7881937" cy="4778375"/>
          </a:xfrm>
        </p:spPr>
      </p:pic>
      <p:sp>
        <p:nvSpPr>
          <p:cNvPr id="3" name="Title 2">
            <a:extLst>
              <a:ext uri="{FF2B5EF4-FFF2-40B4-BE49-F238E27FC236}">
                <a16:creationId xmlns:a16="http://schemas.microsoft.com/office/drawing/2014/main" id="{B4DE316A-B364-41D7-89FE-0233D352E5AA}"/>
              </a:ext>
            </a:extLst>
          </p:cNvPr>
          <p:cNvSpPr>
            <a:spLocks noGrp="1"/>
          </p:cNvSpPr>
          <p:nvPr>
            <p:ph type="title"/>
          </p:nvPr>
        </p:nvSpPr>
        <p:spPr/>
        <p:txBody>
          <a:bodyPr/>
          <a:lstStyle/>
          <a:p>
            <a:pPr>
              <a:defRPr/>
            </a:pPr>
            <a:r>
              <a:rPr lang="en-US" dirty="0"/>
              <a:t>DSC SWe - KVM Example 2</a:t>
            </a:r>
          </a:p>
        </p:txBody>
      </p:sp>
    </p:spTree>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4DDF9632-73C4-4971-A22F-112C2AC14321}"/>
              </a:ext>
            </a:extLst>
          </p:cNvPr>
          <p:cNvSpPr>
            <a:spLocks noGrp="1"/>
          </p:cNvSpPr>
          <p:nvPr>
            <p:ph type="ctrTitle"/>
          </p:nvPr>
        </p:nvSpPr>
        <p:spPr/>
        <p:txBody>
          <a:bodyPr/>
          <a:lstStyle/>
          <a:p>
            <a:pPr>
              <a:defRPr/>
            </a:pPr>
            <a:r>
              <a:rPr>
                <a:solidFill>
                  <a:srgbClr val="02326D"/>
                </a:solidFill>
              </a:rPr>
              <a:t>Introduction to DSC</a:t>
            </a:r>
            <a:br>
              <a:rPr>
                <a:solidFill>
                  <a:srgbClr val="02326D"/>
                </a:solidFill>
              </a:rPr>
            </a:br>
            <a:endParaRPr sz="1000">
              <a:solidFill>
                <a:srgbClr val="02326D"/>
              </a:solidFill>
            </a:endParaRPr>
          </a:p>
        </p:txBody>
      </p:sp>
    </p:spTree>
  </p:cSld>
  <p:clrMapOvr>
    <a:masterClrMapping/>
  </p:clrMapOvr>
  <p:transition>
    <p:strips dir="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BA94C61B-94BB-40C3-A13D-BDB915D2BC86}"/>
              </a:ext>
            </a:extLst>
          </p:cNvPr>
          <p:cNvSpPr>
            <a:spLocks noGrp="1"/>
          </p:cNvSpPr>
          <p:nvPr>
            <p:ph type="ctrTitle"/>
          </p:nvPr>
        </p:nvSpPr>
        <p:spPr/>
        <p:txBody>
          <a:bodyPr/>
          <a:lstStyle/>
          <a:p>
            <a:pPr>
              <a:defRPr/>
            </a:pPr>
            <a:r>
              <a:rPr>
                <a:solidFill>
                  <a:srgbClr val="02326D"/>
                </a:solidFill>
              </a:rPr>
              <a:t>DSC 8000 System Software</a:t>
            </a:r>
            <a:br>
              <a:rPr>
                <a:solidFill>
                  <a:srgbClr val="02326D"/>
                </a:solidFill>
              </a:rPr>
            </a:br>
            <a:endParaRPr sz="1000">
              <a:solidFill>
                <a:srgbClr val="02326D"/>
              </a:solidFill>
            </a:endParaRPr>
          </a:p>
        </p:txBody>
      </p:sp>
    </p:spTree>
  </p:cSld>
  <p:clrMapOvr>
    <a:masterClrMapping/>
  </p:clrMapOvr>
  <p:transition>
    <p:strips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060D1-C5D7-499D-8167-F71BA3646F4A}"/>
              </a:ext>
            </a:extLst>
          </p:cNvPr>
          <p:cNvSpPr>
            <a:spLocks noGrp="1"/>
          </p:cNvSpPr>
          <p:nvPr>
            <p:ph type="title"/>
          </p:nvPr>
        </p:nvSpPr>
        <p:spPr/>
        <p:txBody>
          <a:bodyPr/>
          <a:lstStyle/>
          <a:p>
            <a:pPr>
              <a:defRPr/>
            </a:pPr>
            <a:r>
              <a:rPr lang="en-US" dirty="0"/>
              <a:t>System Software</a:t>
            </a:r>
          </a:p>
        </p:txBody>
      </p:sp>
      <p:sp>
        <p:nvSpPr>
          <p:cNvPr id="63491" name="Rectangle 3">
            <a:extLst>
              <a:ext uri="{FF2B5EF4-FFF2-40B4-BE49-F238E27FC236}">
                <a16:creationId xmlns:a16="http://schemas.microsoft.com/office/drawing/2014/main" id="{87C4FB6E-E789-415A-BA37-3E3D4A2D892C}"/>
              </a:ext>
            </a:extLst>
          </p:cNvPr>
          <p:cNvSpPr>
            <a:spLocks noGrp="1" noChangeArrowheads="1"/>
          </p:cNvSpPr>
          <p:nvPr>
            <p:ph idx="4294967295"/>
          </p:nvPr>
        </p:nvSpPr>
        <p:spPr>
          <a:xfrm>
            <a:off x="457200" y="1246188"/>
            <a:ext cx="8229600" cy="4525962"/>
          </a:xfrm>
        </p:spPr>
        <p:txBody>
          <a:bodyPr/>
          <a:lstStyle/>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System Architecture</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Interprocess Communications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Software Processes</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Directory Structure</a:t>
            </a:r>
          </a:p>
          <a:p>
            <a:pPr eaLnBrk="1" hangingPunct="1"/>
            <a:r>
              <a:rPr lang="en-US" altLang="en-US" sz="3200">
                <a:latin typeface="Arial" panose="020B0604020202020204" pitchFamily="34" charset="0"/>
                <a:ea typeface="ＭＳ Ｐゴシック" panose="020B0600070205080204" pitchFamily="34" charset="-128"/>
                <a:cs typeface="Arial" panose="020B0604020202020204" pitchFamily="34" charset="0"/>
              </a:rPr>
              <a:t>User Interfaces</a:t>
            </a:r>
          </a:p>
        </p:txBody>
      </p:sp>
    </p:spTree>
  </p:cSld>
  <p:clrMapOvr>
    <a:masterClrMapping/>
  </p:clrMapOvr>
  <p:transition>
    <p:strips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ED72D3-F48E-4021-858D-A35CEC76C1D8}"/>
              </a:ext>
            </a:extLst>
          </p:cNvPr>
          <p:cNvSpPr>
            <a:spLocks noGrp="1"/>
          </p:cNvSpPr>
          <p:nvPr>
            <p:ph type="title"/>
          </p:nvPr>
        </p:nvSpPr>
        <p:spPr/>
        <p:txBody>
          <a:bodyPr/>
          <a:lstStyle/>
          <a:p>
            <a:pPr>
              <a:defRPr/>
            </a:pPr>
            <a:r>
              <a:rPr lang="en-US" dirty="0"/>
              <a:t>System Software Architecture</a:t>
            </a:r>
          </a:p>
        </p:txBody>
      </p:sp>
      <p:sp>
        <p:nvSpPr>
          <p:cNvPr id="64515" name="Rectangle 5">
            <a:extLst>
              <a:ext uri="{FF2B5EF4-FFF2-40B4-BE49-F238E27FC236}">
                <a16:creationId xmlns:a16="http://schemas.microsoft.com/office/drawing/2014/main" id="{15132581-20C9-48D9-A3C6-6D1823036042}"/>
              </a:ext>
            </a:extLst>
          </p:cNvPr>
          <p:cNvSpPr>
            <a:spLocks noGrp="1" noChangeArrowheads="1"/>
          </p:cNvSpPr>
          <p:nvPr>
            <p:ph idx="4294967295"/>
          </p:nvPr>
        </p:nvSpPr>
        <p:spPr>
          <a:xfrm>
            <a:off x="438150" y="1185863"/>
            <a:ext cx="8312150" cy="4648200"/>
          </a:xfrm>
        </p:spPr>
        <p:txBody>
          <a:bodyPr/>
          <a:lstStyle/>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Software and configuration resides on each CPU’s Solid State Disk</a:t>
            </a:r>
          </a:p>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Logs and Statistics are written to the second solid state disks on both Management CPUs </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Operating system is based on LINUX Fedora Core</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A minimum of three IP addresses are required for remote management access to the DSC 8000</a:t>
            </a:r>
          </a:p>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Additional IPv4 or IPv6 addresses can be configured for SCTP or TCP over IP connections for Diameter or SS7</a:t>
            </a:r>
          </a:p>
        </p:txBody>
      </p:sp>
    </p:spTree>
  </p:cSld>
  <p:clrMapOvr>
    <a:masterClrMapping/>
  </p:clrMapOvr>
  <p:transition>
    <p:strips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22BBE8-E0B2-4FD5-92EE-44BFBE5D5A28}"/>
              </a:ext>
            </a:extLst>
          </p:cNvPr>
          <p:cNvSpPr>
            <a:spLocks noGrp="1"/>
          </p:cNvSpPr>
          <p:nvPr>
            <p:ph type="title"/>
          </p:nvPr>
        </p:nvSpPr>
        <p:spPr/>
        <p:txBody>
          <a:bodyPr/>
          <a:lstStyle/>
          <a:p>
            <a:pPr>
              <a:defRPr/>
            </a:pPr>
            <a:r>
              <a:rPr lang="en-US" dirty="0"/>
              <a:t>External IP Ports</a:t>
            </a:r>
          </a:p>
        </p:txBody>
      </p:sp>
      <p:graphicFrame>
        <p:nvGraphicFramePr>
          <p:cNvPr id="4" name="Table 3">
            <a:extLst>
              <a:ext uri="{FF2B5EF4-FFF2-40B4-BE49-F238E27FC236}">
                <a16:creationId xmlns:a16="http://schemas.microsoft.com/office/drawing/2014/main" id="{FF269031-44AF-4F0A-BA0F-6930D6F4427C}"/>
              </a:ext>
            </a:extLst>
          </p:cNvPr>
          <p:cNvGraphicFramePr>
            <a:graphicFrameLocks noGrp="1"/>
          </p:cNvGraphicFramePr>
          <p:nvPr/>
        </p:nvGraphicFramePr>
        <p:xfrm>
          <a:off x="546100" y="927100"/>
          <a:ext cx="8177213" cy="4614864"/>
        </p:xfrm>
        <a:graphic>
          <a:graphicData uri="http://schemas.openxmlformats.org/drawingml/2006/table">
            <a:tbl>
              <a:tblPr firstRow="1" bandRow="1">
                <a:tableStyleId>{93296810-A885-4BE3-A3E7-6D5BEEA58F35}</a:tableStyleId>
              </a:tblPr>
              <a:tblGrid>
                <a:gridCol w="1583932">
                  <a:extLst>
                    <a:ext uri="{9D8B030D-6E8A-4147-A177-3AD203B41FA5}">
                      <a16:colId xmlns:a16="http://schemas.microsoft.com/office/drawing/2014/main" val="20000"/>
                    </a:ext>
                  </a:extLst>
                </a:gridCol>
                <a:gridCol w="914302">
                  <a:extLst>
                    <a:ext uri="{9D8B030D-6E8A-4147-A177-3AD203B41FA5}">
                      <a16:colId xmlns:a16="http://schemas.microsoft.com/office/drawing/2014/main" val="20001"/>
                    </a:ext>
                  </a:extLst>
                </a:gridCol>
                <a:gridCol w="1828606">
                  <a:extLst>
                    <a:ext uri="{9D8B030D-6E8A-4147-A177-3AD203B41FA5}">
                      <a16:colId xmlns:a16="http://schemas.microsoft.com/office/drawing/2014/main" val="20002"/>
                    </a:ext>
                  </a:extLst>
                </a:gridCol>
                <a:gridCol w="3850373">
                  <a:extLst>
                    <a:ext uri="{9D8B030D-6E8A-4147-A177-3AD203B41FA5}">
                      <a16:colId xmlns:a16="http://schemas.microsoft.com/office/drawing/2014/main" val="20003"/>
                    </a:ext>
                  </a:extLst>
                </a:gridCol>
              </a:tblGrid>
              <a:tr h="347658">
                <a:tc>
                  <a:txBody>
                    <a:bodyPr/>
                    <a:lstStyle/>
                    <a:p>
                      <a:r>
                        <a:rPr lang="en-US" sz="1600" dirty="0"/>
                        <a:t>Card</a:t>
                      </a:r>
                    </a:p>
                  </a:txBody>
                  <a:tcPr marL="91436" marR="91436"/>
                </a:tc>
                <a:tc>
                  <a:txBody>
                    <a:bodyPr/>
                    <a:lstStyle/>
                    <a:p>
                      <a:r>
                        <a:rPr lang="en-US" sz="1600" dirty="0"/>
                        <a:t>Slots</a:t>
                      </a:r>
                    </a:p>
                  </a:txBody>
                  <a:tcPr marL="91436" marR="91436"/>
                </a:tc>
                <a:tc>
                  <a:txBody>
                    <a:bodyPr/>
                    <a:lstStyle/>
                    <a:p>
                      <a:r>
                        <a:rPr lang="en-US" sz="1600" dirty="0"/>
                        <a:t>Internal Interface</a:t>
                      </a:r>
                    </a:p>
                  </a:txBody>
                  <a:tcPr marL="91436" marR="91436"/>
                </a:tc>
                <a:tc>
                  <a:txBody>
                    <a:bodyPr/>
                    <a:lstStyle/>
                    <a:p>
                      <a:r>
                        <a:rPr lang="en-US" sz="1600" dirty="0"/>
                        <a:t>Port Number (Physical on MCH)</a:t>
                      </a:r>
                    </a:p>
                  </a:txBody>
                  <a:tcPr marL="91436" marR="91436"/>
                </a:tc>
                <a:extLst>
                  <a:ext uri="{0D108BD9-81ED-4DB2-BD59-A6C34878D82A}">
                    <a16:rowId xmlns:a16="http://schemas.microsoft.com/office/drawing/2014/main" val="10000"/>
                  </a:ext>
                </a:extLst>
              </a:tr>
              <a:tr h="579121">
                <a:tc>
                  <a:txBody>
                    <a:bodyPr/>
                    <a:lstStyle/>
                    <a:p>
                      <a:r>
                        <a:rPr lang="en-US" sz="1600" dirty="0"/>
                        <a:t>OAM</a:t>
                      </a:r>
                    </a:p>
                  </a:txBody>
                  <a:tcPr marL="91436" marR="91436"/>
                </a:tc>
                <a:tc>
                  <a:txBody>
                    <a:bodyPr/>
                    <a:lstStyle/>
                    <a:p>
                      <a:r>
                        <a:rPr lang="en-US" sz="1600" dirty="0"/>
                        <a:t>2</a:t>
                      </a:r>
                    </a:p>
                    <a:p>
                      <a:endParaRPr lang="en-US" sz="1600" dirty="0"/>
                    </a:p>
                  </a:txBody>
                  <a:tcPr marL="91436" marR="91436"/>
                </a:tc>
                <a:tc>
                  <a:txBody>
                    <a:bodyPr/>
                    <a:lstStyle/>
                    <a:p>
                      <a:r>
                        <a:rPr lang="en-US" sz="1600" dirty="0"/>
                        <a:t>P19p1.3</a:t>
                      </a:r>
                    </a:p>
                    <a:p>
                      <a:r>
                        <a:rPr lang="en-US" sz="1600" dirty="0"/>
                        <a:t>P19p1.3:0</a:t>
                      </a:r>
                    </a:p>
                  </a:txBody>
                  <a:tcPr marL="91436" marR="91436"/>
                </a:tc>
                <a:tc>
                  <a:txBody>
                    <a:bodyPr/>
                    <a:lstStyle/>
                    <a:p>
                      <a:r>
                        <a:rPr lang="en-US" sz="1600" dirty="0"/>
                        <a:t>P4 (</a:t>
                      </a:r>
                      <a:r>
                        <a:rPr lang="en-US" sz="1600" baseline="0" dirty="0"/>
                        <a:t>10/100/1000 Mbps</a:t>
                      </a:r>
                      <a:r>
                        <a:rPr lang="en-US" sz="1600" dirty="0"/>
                        <a:t>)</a:t>
                      </a:r>
                    </a:p>
                    <a:p>
                      <a:endParaRPr lang="en-US" sz="1600" dirty="0"/>
                    </a:p>
                  </a:txBody>
                  <a:tcPr marL="91436" marR="91436"/>
                </a:tc>
                <a:extLst>
                  <a:ext uri="{0D108BD9-81ED-4DB2-BD59-A6C34878D82A}">
                    <a16:rowId xmlns:a16="http://schemas.microsoft.com/office/drawing/2014/main" val="10001"/>
                  </a:ext>
                </a:extLst>
              </a:tr>
              <a:tr h="579121">
                <a:tc>
                  <a:txBody>
                    <a:bodyPr/>
                    <a:lstStyle/>
                    <a:p>
                      <a:r>
                        <a:rPr lang="en-US" sz="1600" dirty="0"/>
                        <a:t>OAM</a:t>
                      </a:r>
                    </a:p>
                  </a:txBody>
                  <a:tcPr marL="91436" marR="91436"/>
                </a:tc>
                <a:tc>
                  <a:txBody>
                    <a:bodyPr/>
                    <a:lstStyle/>
                    <a:p>
                      <a:r>
                        <a:rPr lang="en-US" sz="1600" dirty="0"/>
                        <a:t>13</a:t>
                      </a:r>
                    </a:p>
                  </a:txBody>
                  <a:tcPr marL="91436" marR="91436"/>
                </a:tc>
                <a:tc>
                  <a:txBody>
                    <a:bodyPr/>
                    <a:lstStyle/>
                    <a:p>
                      <a:r>
                        <a:rPr lang="en-US" sz="1600" dirty="0"/>
                        <a:t>P19p2.5</a:t>
                      </a:r>
                    </a:p>
                    <a:p>
                      <a:r>
                        <a:rPr lang="en-US" sz="1600" dirty="0"/>
                        <a:t>P19p2.5:0</a:t>
                      </a:r>
                    </a:p>
                  </a:txBody>
                  <a:tcPr marL="91436" marR="91436"/>
                </a:tc>
                <a:tc>
                  <a:txBody>
                    <a:bodyPr/>
                    <a:lstStyle/>
                    <a:p>
                      <a:r>
                        <a:rPr lang="en-US" sz="1600" dirty="0"/>
                        <a:t>P4 (</a:t>
                      </a:r>
                      <a:r>
                        <a:rPr lang="en-US" sz="1600" baseline="0" dirty="0"/>
                        <a:t>10/100/1000 Mbps</a:t>
                      </a:r>
                      <a:r>
                        <a:rPr lang="en-US" sz="1600" dirty="0"/>
                        <a:t>)</a:t>
                      </a:r>
                    </a:p>
                  </a:txBody>
                  <a:tcPr marL="91436" marR="91436"/>
                </a:tc>
                <a:extLst>
                  <a:ext uri="{0D108BD9-81ED-4DB2-BD59-A6C34878D82A}">
                    <a16:rowId xmlns:a16="http://schemas.microsoft.com/office/drawing/2014/main" val="10002"/>
                  </a:ext>
                </a:extLst>
              </a:tr>
              <a:tr h="1554482">
                <a:tc>
                  <a:txBody>
                    <a:bodyPr/>
                    <a:lstStyle/>
                    <a:p>
                      <a:r>
                        <a:rPr lang="en-US" sz="1600" dirty="0"/>
                        <a:t>Routing</a:t>
                      </a:r>
                      <a:r>
                        <a:rPr lang="en-US" sz="1600" baseline="0" dirty="0"/>
                        <a:t> (Mandatory)</a:t>
                      </a:r>
                      <a:endParaRPr lang="en-US" sz="1600" dirty="0"/>
                    </a:p>
                  </a:txBody>
                  <a:tcPr marL="91436" marR="91436"/>
                </a:tc>
                <a:tc>
                  <a:txBody>
                    <a:bodyPr/>
                    <a:lstStyle/>
                    <a:p>
                      <a:r>
                        <a:rPr lang="en-US" sz="1600" dirty="0"/>
                        <a:t>3</a:t>
                      </a:r>
                    </a:p>
                    <a:p>
                      <a:r>
                        <a:rPr lang="en-US" sz="1600" baseline="0" dirty="0"/>
                        <a:t>12</a:t>
                      </a:r>
                    </a:p>
                  </a:txBody>
                  <a:tcPr marL="91436" marR="91436"/>
                </a:tc>
                <a:tc>
                  <a:txBody>
                    <a:bodyPr/>
                    <a:lstStyle/>
                    <a:p>
                      <a:r>
                        <a:rPr lang="en-US" sz="1600" dirty="0"/>
                        <a:t>P19p1.2</a:t>
                      </a:r>
                    </a:p>
                    <a:p>
                      <a:r>
                        <a:rPr lang="en-US" sz="1600" dirty="0"/>
                        <a:t>P19p.2.4</a:t>
                      </a:r>
                    </a:p>
                    <a:p>
                      <a:r>
                        <a:rPr lang="en-US" sz="1600" dirty="0"/>
                        <a:t>P19fp1.2</a:t>
                      </a:r>
                    </a:p>
                    <a:p>
                      <a:r>
                        <a:rPr lang="en-US" sz="1600" dirty="0"/>
                        <a:t>P19fp2.4</a:t>
                      </a:r>
                    </a:p>
                    <a:p>
                      <a:r>
                        <a:rPr lang="en-US" sz="1600" dirty="0"/>
                        <a:t>P19p1.6 (IMF)</a:t>
                      </a:r>
                    </a:p>
                    <a:p>
                      <a:r>
                        <a:rPr lang="en-US" sz="1600" dirty="0"/>
                        <a:t>P19p2.7 (IMF)</a:t>
                      </a:r>
                    </a:p>
                  </a:txBody>
                  <a:tcPr marL="91436" marR="91436"/>
                </a:tc>
                <a:tc>
                  <a:txBody>
                    <a:bodyPr/>
                    <a:lstStyle/>
                    <a:p>
                      <a:r>
                        <a:rPr lang="en-US" sz="1600" dirty="0"/>
                        <a:t>FP3 or FP4 STDBY  (</a:t>
                      </a:r>
                      <a:r>
                        <a:rPr lang="en-US" sz="1600" baseline="0" dirty="0"/>
                        <a:t>1Gbps or </a:t>
                      </a:r>
                      <a:r>
                        <a:rPr lang="en-US" sz="1600" dirty="0"/>
                        <a:t>10Gbps)</a:t>
                      </a:r>
                    </a:p>
                    <a:p>
                      <a:endParaRPr lang="en-US" sz="1600" dirty="0"/>
                    </a:p>
                    <a:p>
                      <a:endParaRPr lang="en-US" sz="1600" dirty="0"/>
                    </a:p>
                    <a:p>
                      <a:endParaRPr lang="en-US" sz="1600" dirty="0"/>
                    </a:p>
                    <a:p>
                      <a:r>
                        <a:rPr lang="en-US" sz="1600" dirty="0"/>
                        <a:t>BP2 (</a:t>
                      </a:r>
                      <a:r>
                        <a:rPr lang="en-US" sz="1600" baseline="0" dirty="0"/>
                        <a:t>1Gbps or </a:t>
                      </a:r>
                      <a:r>
                        <a:rPr lang="en-US" sz="1600" dirty="0"/>
                        <a:t>10Gbps)</a:t>
                      </a:r>
                    </a:p>
                    <a:p>
                      <a:endParaRPr lang="en-US" sz="1600" dirty="0"/>
                    </a:p>
                  </a:txBody>
                  <a:tcPr marL="91436" marR="91436"/>
                </a:tc>
                <a:extLst>
                  <a:ext uri="{0D108BD9-81ED-4DB2-BD59-A6C34878D82A}">
                    <a16:rowId xmlns:a16="http://schemas.microsoft.com/office/drawing/2014/main" val="10003"/>
                  </a:ext>
                </a:extLst>
              </a:tr>
              <a:tr h="1554482">
                <a:tc>
                  <a:txBody>
                    <a:bodyPr/>
                    <a:lstStyle/>
                    <a:p>
                      <a:r>
                        <a:rPr lang="en-US" sz="1600" dirty="0"/>
                        <a:t>Routing</a:t>
                      </a:r>
                      <a:r>
                        <a:rPr lang="en-US" sz="1600" baseline="0" dirty="0"/>
                        <a:t> (Optional)</a:t>
                      </a:r>
                      <a:endParaRPr lang="en-US" sz="1600" dirty="0"/>
                    </a:p>
                  </a:txBody>
                  <a:tcPr marL="91436" marR="91436"/>
                </a:tc>
                <a:tc>
                  <a:txBody>
                    <a:bodyPr/>
                    <a:lstStyle/>
                    <a:p>
                      <a:r>
                        <a:rPr lang="en-US" sz="1600" baseline="0" dirty="0"/>
                        <a:t>4</a:t>
                      </a:r>
                    </a:p>
                    <a:p>
                      <a:r>
                        <a:rPr lang="en-US" sz="1600" baseline="0" dirty="0"/>
                        <a:t>11</a:t>
                      </a:r>
                      <a:endParaRPr lang="en-US" sz="1600" dirty="0"/>
                    </a:p>
                  </a:txBody>
                  <a:tcPr marL="91436" marR="91436"/>
                </a:tc>
                <a:tc>
                  <a:txBody>
                    <a:bodyPr/>
                    <a:lstStyle/>
                    <a:p>
                      <a:r>
                        <a:rPr lang="en-US" sz="1600" dirty="0"/>
                        <a:t>P19p1.2</a:t>
                      </a:r>
                    </a:p>
                    <a:p>
                      <a:r>
                        <a:rPr lang="en-US" sz="1600" dirty="0"/>
                        <a:t>P19.2.4</a:t>
                      </a:r>
                    </a:p>
                    <a:p>
                      <a:r>
                        <a:rPr lang="en-US" sz="1600" dirty="0"/>
                        <a:t>P19fp1.2</a:t>
                      </a:r>
                    </a:p>
                    <a:p>
                      <a:r>
                        <a:rPr lang="en-US" sz="1600" dirty="0"/>
                        <a:t>P19fp2.4</a:t>
                      </a:r>
                    </a:p>
                    <a:p>
                      <a:r>
                        <a:rPr lang="en-US" sz="1600" dirty="0"/>
                        <a:t>P19p1.6 (IMF)</a:t>
                      </a:r>
                    </a:p>
                    <a:p>
                      <a:r>
                        <a:rPr lang="en-US" sz="1600" dirty="0"/>
                        <a:t>P19p2.7 (IMF)</a:t>
                      </a:r>
                    </a:p>
                  </a:txBody>
                  <a:tcPr marL="91436" marR="91436"/>
                </a:tc>
                <a:tc>
                  <a:txBody>
                    <a:bodyPr/>
                    <a:lstStyle/>
                    <a:p>
                      <a:r>
                        <a:rPr lang="en-US" sz="1600" dirty="0"/>
                        <a:t>FP3 or FP4 STDBY  (</a:t>
                      </a:r>
                      <a:r>
                        <a:rPr lang="en-US" sz="1600" baseline="0" dirty="0"/>
                        <a:t>1Gbps or </a:t>
                      </a:r>
                      <a:r>
                        <a:rPr lang="en-US" sz="1600" dirty="0"/>
                        <a:t>10Gbps)</a:t>
                      </a:r>
                    </a:p>
                    <a:p>
                      <a:endParaRPr lang="en-US" sz="1600" dirty="0"/>
                    </a:p>
                    <a:p>
                      <a:endParaRPr lang="en-US" sz="1600" dirty="0"/>
                    </a:p>
                    <a:p>
                      <a:endParaRPr lang="en-US" sz="1600" dirty="0"/>
                    </a:p>
                    <a:p>
                      <a:r>
                        <a:rPr lang="en-US" sz="1600" dirty="0"/>
                        <a:t>BP2 (</a:t>
                      </a:r>
                      <a:r>
                        <a:rPr lang="en-US" sz="1600" baseline="0" dirty="0"/>
                        <a:t>1Gbps or </a:t>
                      </a:r>
                      <a:r>
                        <a:rPr lang="en-US" sz="1600" dirty="0"/>
                        <a:t>10Gbps)</a:t>
                      </a:r>
                    </a:p>
                    <a:p>
                      <a:endParaRPr lang="en-US" sz="1600" dirty="0"/>
                    </a:p>
                  </a:txBody>
                  <a:tcPr marL="91436" marR="91436"/>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585D076E-42BD-4D5F-BD1F-F228EB53355B}"/>
              </a:ext>
            </a:extLst>
          </p:cNvPr>
          <p:cNvSpPr/>
          <p:nvPr/>
        </p:nvSpPr>
        <p:spPr>
          <a:xfrm>
            <a:off x="835025" y="5643563"/>
            <a:ext cx="7519988" cy="3683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For other Routing Cards, VLANs and more, see System Management Guide.</a:t>
            </a:r>
          </a:p>
        </p:txBody>
      </p:sp>
    </p:spTree>
  </p:cSld>
  <p:clrMapOvr>
    <a:masterClrMapping/>
  </p:clrMapOvr>
  <p:transition>
    <p:strips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DAE16F-1750-4DAE-8319-63363BFC685A}"/>
              </a:ext>
            </a:extLst>
          </p:cNvPr>
          <p:cNvSpPr>
            <a:spLocks noGrp="1"/>
          </p:cNvSpPr>
          <p:nvPr>
            <p:ph type="title"/>
          </p:nvPr>
        </p:nvSpPr>
        <p:spPr/>
        <p:txBody>
          <a:bodyPr/>
          <a:lstStyle/>
          <a:p>
            <a:pPr>
              <a:defRPr/>
            </a:pPr>
            <a:r>
              <a:rPr lang="en-US" dirty="0"/>
              <a:t>External IP Ports</a:t>
            </a:r>
          </a:p>
        </p:txBody>
      </p:sp>
      <p:pic>
        <p:nvPicPr>
          <p:cNvPr id="66563" name="Picture 2">
            <a:extLst>
              <a:ext uri="{FF2B5EF4-FFF2-40B4-BE49-F238E27FC236}">
                <a16:creationId xmlns:a16="http://schemas.microsoft.com/office/drawing/2014/main" id="{0F09D4D8-E35F-498C-ACF6-AB20B9ACD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16075"/>
            <a:ext cx="506413"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a:extLst>
              <a:ext uri="{FF2B5EF4-FFF2-40B4-BE49-F238E27FC236}">
                <a16:creationId xmlns:a16="http://schemas.microsoft.com/office/drawing/2014/main" id="{CC69BDE4-7BEC-439C-B72C-D2B11D8AC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616075"/>
            <a:ext cx="506413"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2D734A7-BA1F-4DCA-BFAC-D82238699783}"/>
              </a:ext>
            </a:extLst>
          </p:cNvPr>
          <p:cNvSpPr/>
          <p:nvPr/>
        </p:nvSpPr>
        <p:spPr>
          <a:xfrm>
            <a:off x="17526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a:extLst>
              <a:ext uri="{FF2B5EF4-FFF2-40B4-BE49-F238E27FC236}">
                <a16:creationId xmlns:a16="http://schemas.microsoft.com/office/drawing/2014/main" id="{B667130D-59AD-4B0B-914D-0BBFD7C995C1}"/>
              </a:ext>
            </a:extLst>
          </p:cNvPr>
          <p:cNvSpPr/>
          <p:nvPr/>
        </p:nvSpPr>
        <p:spPr>
          <a:xfrm>
            <a:off x="22098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7">
            <a:extLst>
              <a:ext uri="{FF2B5EF4-FFF2-40B4-BE49-F238E27FC236}">
                <a16:creationId xmlns:a16="http://schemas.microsoft.com/office/drawing/2014/main" id="{D712DDE9-3545-4C1E-AD20-989ABB0B94F7}"/>
              </a:ext>
            </a:extLst>
          </p:cNvPr>
          <p:cNvSpPr/>
          <p:nvPr/>
        </p:nvSpPr>
        <p:spPr>
          <a:xfrm>
            <a:off x="26670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a:extLst>
              <a:ext uri="{FF2B5EF4-FFF2-40B4-BE49-F238E27FC236}">
                <a16:creationId xmlns:a16="http://schemas.microsoft.com/office/drawing/2014/main" id="{A7C4D243-0343-40F2-BAA1-970D5763AC05}"/>
              </a:ext>
            </a:extLst>
          </p:cNvPr>
          <p:cNvSpPr/>
          <p:nvPr/>
        </p:nvSpPr>
        <p:spPr>
          <a:xfrm>
            <a:off x="31242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a:extLst>
              <a:ext uri="{FF2B5EF4-FFF2-40B4-BE49-F238E27FC236}">
                <a16:creationId xmlns:a16="http://schemas.microsoft.com/office/drawing/2014/main" id="{6130D73E-2CDF-4C5E-BDA7-CD57C97948AB}"/>
              </a:ext>
            </a:extLst>
          </p:cNvPr>
          <p:cNvSpPr/>
          <p:nvPr/>
        </p:nvSpPr>
        <p:spPr>
          <a:xfrm>
            <a:off x="35814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a:extLst>
              <a:ext uri="{FF2B5EF4-FFF2-40B4-BE49-F238E27FC236}">
                <a16:creationId xmlns:a16="http://schemas.microsoft.com/office/drawing/2014/main" id="{01A7F2FA-9B59-46C7-B7B5-3CC2B3AC1686}"/>
              </a:ext>
            </a:extLst>
          </p:cNvPr>
          <p:cNvSpPr/>
          <p:nvPr/>
        </p:nvSpPr>
        <p:spPr>
          <a:xfrm>
            <a:off x="40386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a:extLst>
              <a:ext uri="{FF2B5EF4-FFF2-40B4-BE49-F238E27FC236}">
                <a16:creationId xmlns:a16="http://schemas.microsoft.com/office/drawing/2014/main" id="{CEE1A9F7-C52B-4991-8FAA-A41D5E23AB3B}"/>
              </a:ext>
            </a:extLst>
          </p:cNvPr>
          <p:cNvSpPr/>
          <p:nvPr/>
        </p:nvSpPr>
        <p:spPr>
          <a:xfrm>
            <a:off x="44958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a:extLst>
              <a:ext uri="{FF2B5EF4-FFF2-40B4-BE49-F238E27FC236}">
                <a16:creationId xmlns:a16="http://schemas.microsoft.com/office/drawing/2014/main" id="{39FAB659-5B8F-4F0E-B589-3DE737EACB15}"/>
              </a:ext>
            </a:extLst>
          </p:cNvPr>
          <p:cNvSpPr/>
          <p:nvPr/>
        </p:nvSpPr>
        <p:spPr>
          <a:xfrm>
            <a:off x="49530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a:extLst>
              <a:ext uri="{FF2B5EF4-FFF2-40B4-BE49-F238E27FC236}">
                <a16:creationId xmlns:a16="http://schemas.microsoft.com/office/drawing/2014/main" id="{7F5112C9-4F01-4625-BF97-C54E2ECE27C4}"/>
              </a:ext>
            </a:extLst>
          </p:cNvPr>
          <p:cNvSpPr/>
          <p:nvPr/>
        </p:nvSpPr>
        <p:spPr>
          <a:xfrm>
            <a:off x="54102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ectangle 14">
            <a:extLst>
              <a:ext uri="{FF2B5EF4-FFF2-40B4-BE49-F238E27FC236}">
                <a16:creationId xmlns:a16="http://schemas.microsoft.com/office/drawing/2014/main" id="{754932C6-F04D-4C9E-B2B6-419C390D37E9}"/>
              </a:ext>
            </a:extLst>
          </p:cNvPr>
          <p:cNvSpPr/>
          <p:nvPr/>
        </p:nvSpPr>
        <p:spPr>
          <a:xfrm>
            <a:off x="58674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Rectangle 15">
            <a:extLst>
              <a:ext uri="{FF2B5EF4-FFF2-40B4-BE49-F238E27FC236}">
                <a16:creationId xmlns:a16="http://schemas.microsoft.com/office/drawing/2014/main" id="{97847C64-B684-42F6-AB62-7C031EA7633A}"/>
              </a:ext>
            </a:extLst>
          </p:cNvPr>
          <p:cNvSpPr/>
          <p:nvPr/>
        </p:nvSpPr>
        <p:spPr>
          <a:xfrm>
            <a:off x="63246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Rectangle 16">
            <a:extLst>
              <a:ext uri="{FF2B5EF4-FFF2-40B4-BE49-F238E27FC236}">
                <a16:creationId xmlns:a16="http://schemas.microsoft.com/office/drawing/2014/main" id="{DBC5B1B6-2BE9-4798-A2DE-83AB9950B1A3}"/>
              </a:ext>
            </a:extLst>
          </p:cNvPr>
          <p:cNvSpPr/>
          <p:nvPr/>
        </p:nvSpPr>
        <p:spPr>
          <a:xfrm>
            <a:off x="6781800" y="1616075"/>
            <a:ext cx="4572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6577" name="TextBox 19">
            <a:extLst>
              <a:ext uri="{FF2B5EF4-FFF2-40B4-BE49-F238E27FC236}">
                <a16:creationId xmlns:a16="http://schemas.microsoft.com/office/drawing/2014/main" id="{C4371006-D778-4B51-8D42-136018D17442}"/>
              </a:ext>
            </a:extLst>
          </p:cNvPr>
          <p:cNvSpPr txBox="1">
            <a:spLocks noChangeArrowheads="1"/>
          </p:cNvSpPr>
          <p:nvPr/>
        </p:nvSpPr>
        <p:spPr bwMode="auto">
          <a:xfrm>
            <a:off x="1676400" y="1235075"/>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Slot13</a:t>
            </a:r>
          </a:p>
          <a:p>
            <a:pPr algn="ctr">
              <a:spcBef>
                <a:spcPct val="0"/>
              </a:spcBef>
              <a:buClrTx/>
              <a:buFontTx/>
              <a:buNone/>
            </a:pPr>
            <a:r>
              <a:rPr lang="en-US" altLang="en-US" sz="800">
                <a:latin typeface="Calibri" panose="020F0502020204030204" pitchFamily="34" charset="0"/>
              </a:rPr>
              <a:t>MGMT</a:t>
            </a:r>
          </a:p>
        </p:txBody>
      </p:sp>
      <p:sp>
        <p:nvSpPr>
          <p:cNvPr id="66578" name="TextBox 20">
            <a:extLst>
              <a:ext uri="{FF2B5EF4-FFF2-40B4-BE49-F238E27FC236}">
                <a16:creationId xmlns:a16="http://schemas.microsoft.com/office/drawing/2014/main" id="{D1F164D7-3057-4B03-965E-0D0FA2FF0B0F}"/>
              </a:ext>
            </a:extLst>
          </p:cNvPr>
          <p:cNvSpPr txBox="1">
            <a:spLocks noChangeArrowheads="1"/>
          </p:cNvSpPr>
          <p:nvPr/>
        </p:nvSpPr>
        <p:spPr bwMode="auto">
          <a:xfrm>
            <a:off x="6705600" y="1235075"/>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Slot2</a:t>
            </a:r>
          </a:p>
          <a:p>
            <a:pPr algn="ctr">
              <a:spcBef>
                <a:spcPct val="0"/>
              </a:spcBef>
              <a:buClrTx/>
              <a:buFontTx/>
              <a:buNone/>
            </a:pPr>
            <a:r>
              <a:rPr lang="en-US" altLang="en-US" sz="800">
                <a:latin typeface="Calibri" panose="020F0502020204030204" pitchFamily="34" charset="0"/>
              </a:rPr>
              <a:t>MGMT</a:t>
            </a:r>
          </a:p>
        </p:txBody>
      </p:sp>
      <p:sp>
        <p:nvSpPr>
          <p:cNvPr id="66579" name="TextBox 21">
            <a:extLst>
              <a:ext uri="{FF2B5EF4-FFF2-40B4-BE49-F238E27FC236}">
                <a16:creationId xmlns:a16="http://schemas.microsoft.com/office/drawing/2014/main" id="{F41FEC8B-12B0-481C-B2D3-0BDCF332D347}"/>
              </a:ext>
            </a:extLst>
          </p:cNvPr>
          <p:cNvSpPr txBox="1">
            <a:spLocks noChangeArrowheads="1"/>
          </p:cNvSpPr>
          <p:nvPr/>
        </p:nvSpPr>
        <p:spPr bwMode="auto">
          <a:xfrm>
            <a:off x="2133600" y="1235075"/>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Slot12</a:t>
            </a:r>
          </a:p>
          <a:p>
            <a:pPr algn="ctr">
              <a:spcBef>
                <a:spcPct val="0"/>
              </a:spcBef>
              <a:buClrTx/>
              <a:buFontTx/>
              <a:buNone/>
            </a:pPr>
            <a:r>
              <a:rPr lang="en-US" altLang="en-US" sz="800">
                <a:latin typeface="Calibri" panose="020F0502020204030204" pitchFamily="34" charset="0"/>
              </a:rPr>
              <a:t>RTNG</a:t>
            </a:r>
          </a:p>
        </p:txBody>
      </p:sp>
      <p:sp>
        <p:nvSpPr>
          <p:cNvPr id="66580" name="TextBox 22">
            <a:extLst>
              <a:ext uri="{FF2B5EF4-FFF2-40B4-BE49-F238E27FC236}">
                <a16:creationId xmlns:a16="http://schemas.microsoft.com/office/drawing/2014/main" id="{673660C0-FD59-4368-B80E-699654CFCC3E}"/>
              </a:ext>
            </a:extLst>
          </p:cNvPr>
          <p:cNvSpPr txBox="1">
            <a:spLocks noChangeArrowheads="1"/>
          </p:cNvSpPr>
          <p:nvPr/>
        </p:nvSpPr>
        <p:spPr bwMode="auto">
          <a:xfrm>
            <a:off x="6248400" y="1235075"/>
            <a:ext cx="53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Slot3</a:t>
            </a:r>
          </a:p>
          <a:p>
            <a:pPr algn="ctr">
              <a:spcBef>
                <a:spcPct val="0"/>
              </a:spcBef>
              <a:buClrTx/>
              <a:buFontTx/>
              <a:buNone/>
            </a:pPr>
            <a:r>
              <a:rPr lang="en-US" altLang="en-US" sz="800">
                <a:latin typeface="Calibri" panose="020F0502020204030204" pitchFamily="34" charset="0"/>
              </a:rPr>
              <a:t>RTNG</a:t>
            </a:r>
          </a:p>
        </p:txBody>
      </p:sp>
      <p:sp>
        <p:nvSpPr>
          <p:cNvPr id="66581" name="TextBox 23">
            <a:extLst>
              <a:ext uri="{FF2B5EF4-FFF2-40B4-BE49-F238E27FC236}">
                <a16:creationId xmlns:a16="http://schemas.microsoft.com/office/drawing/2014/main" id="{788DE40B-9C96-4E68-A09C-AE4B3366131E}"/>
              </a:ext>
            </a:extLst>
          </p:cNvPr>
          <p:cNvSpPr txBox="1">
            <a:spLocks noChangeArrowheads="1"/>
          </p:cNvSpPr>
          <p:nvPr/>
        </p:nvSpPr>
        <p:spPr bwMode="auto">
          <a:xfrm>
            <a:off x="2590800" y="1235075"/>
            <a:ext cx="60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Slot11</a:t>
            </a:r>
          </a:p>
          <a:p>
            <a:pPr algn="ctr">
              <a:spcBef>
                <a:spcPct val="0"/>
              </a:spcBef>
              <a:buClrTx/>
              <a:buFontTx/>
              <a:buNone/>
            </a:pPr>
            <a:r>
              <a:rPr lang="en-US" altLang="en-US" sz="800">
                <a:latin typeface="Calibri" panose="020F0502020204030204" pitchFamily="34" charset="0"/>
              </a:rPr>
              <a:t>CPU or IO</a:t>
            </a:r>
          </a:p>
        </p:txBody>
      </p:sp>
      <p:sp>
        <p:nvSpPr>
          <p:cNvPr id="66582" name="TextBox 24">
            <a:extLst>
              <a:ext uri="{FF2B5EF4-FFF2-40B4-BE49-F238E27FC236}">
                <a16:creationId xmlns:a16="http://schemas.microsoft.com/office/drawing/2014/main" id="{A70D419A-9B59-4BE3-BCE1-81F3601D1191}"/>
              </a:ext>
            </a:extLst>
          </p:cNvPr>
          <p:cNvSpPr txBox="1">
            <a:spLocks noChangeArrowheads="1"/>
          </p:cNvSpPr>
          <p:nvPr/>
        </p:nvSpPr>
        <p:spPr bwMode="auto">
          <a:xfrm>
            <a:off x="5791200" y="1235075"/>
            <a:ext cx="60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Slot4</a:t>
            </a:r>
          </a:p>
          <a:p>
            <a:pPr algn="ctr">
              <a:spcBef>
                <a:spcPct val="0"/>
              </a:spcBef>
              <a:buClrTx/>
              <a:buFontTx/>
              <a:buNone/>
            </a:pPr>
            <a:r>
              <a:rPr lang="en-US" altLang="en-US" sz="800">
                <a:latin typeface="Calibri" panose="020F0502020204030204" pitchFamily="34" charset="0"/>
              </a:rPr>
              <a:t>CPU or IO</a:t>
            </a:r>
          </a:p>
        </p:txBody>
      </p:sp>
      <p:sp>
        <p:nvSpPr>
          <p:cNvPr id="66583" name="TextBox 25">
            <a:extLst>
              <a:ext uri="{FF2B5EF4-FFF2-40B4-BE49-F238E27FC236}">
                <a16:creationId xmlns:a16="http://schemas.microsoft.com/office/drawing/2014/main" id="{7590CBF8-DD72-48E0-A72E-D6418A49C02F}"/>
              </a:ext>
            </a:extLst>
          </p:cNvPr>
          <p:cNvSpPr txBox="1">
            <a:spLocks noChangeArrowheads="1"/>
          </p:cNvSpPr>
          <p:nvPr/>
        </p:nvSpPr>
        <p:spPr bwMode="auto">
          <a:xfrm>
            <a:off x="5334000" y="1235075"/>
            <a:ext cx="60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Slot5</a:t>
            </a:r>
          </a:p>
          <a:p>
            <a:pPr algn="ctr">
              <a:spcBef>
                <a:spcPct val="0"/>
              </a:spcBef>
              <a:buClrTx/>
              <a:buFontTx/>
              <a:buNone/>
            </a:pPr>
            <a:r>
              <a:rPr lang="en-US" altLang="en-US" sz="800">
                <a:latin typeface="Calibri" panose="020F0502020204030204" pitchFamily="34" charset="0"/>
              </a:rPr>
              <a:t>CPU or IO</a:t>
            </a:r>
          </a:p>
        </p:txBody>
      </p:sp>
      <p:sp>
        <p:nvSpPr>
          <p:cNvPr id="66584" name="TextBox 26">
            <a:extLst>
              <a:ext uri="{FF2B5EF4-FFF2-40B4-BE49-F238E27FC236}">
                <a16:creationId xmlns:a16="http://schemas.microsoft.com/office/drawing/2014/main" id="{1914EFF0-0BCA-4816-877B-E99612CAF8E3}"/>
              </a:ext>
            </a:extLst>
          </p:cNvPr>
          <p:cNvSpPr txBox="1">
            <a:spLocks noChangeArrowheads="1"/>
          </p:cNvSpPr>
          <p:nvPr/>
        </p:nvSpPr>
        <p:spPr bwMode="auto">
          <a:xfrm>
            <a:off x="4876800" y="1235075"/>
            <a:ext cx="60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Slot6</a:t>
            </a:r>
          </a:p>
          <a:p>
            <a:pPr algn="ctr">
              <a:spcBef>
                <a:spcPct val="0"/>
              </a:spcBef>
              <a:buClrTx/>
              <a:buFontTx/>
              <a:buNone/>
            </a:pPr>
            <a:r>
              <a:rPr lang="en-US" altLang="en-US" sz="800">
                <a:latin typeface="Calibri" panose="020F0502020204030204" pitchFamily="34" charset="0"/>
              </a:rPr>
              <a:t>CPU or IO</a:t>
            </a:r>
          </a:p>
        </p:txBody>
      </p:sp>
      <p:sp>
        <p:nvSpPr>
          <p:cNvPr id="66585" name="TextBox 27">
            <a:extLst>
              <a:ext uri="{FF2B5EF4-FFF2-40B4-BE49-F238E27FC236}">
                <a16:creationId xmlns:a16="http://schemas.microsoft.com/office/drawing/2014/main" id="{DA0C13FF-BDF5-4576-9494-00975034D8CD}"/>
              </a:ext>
            </a:extLst>
          </p:cNvPr>
          <p:cNvSpPr txBox="1">
            <a:spLocks noChangeArrowheads="1"/>
          </p:cNvSpPr>
          <p:nvPr/>
        </p:nvSpPr>
        <p:spPr bwMode="auto">
          <a:xfrm>
            <a:off x="4419600" y="1235075"/>
            <a:ext cx="60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Slot7</a:t>
            </a:r>
          </a:p>
          <a:p>
            <a:pPr algn="ctr">
              <a:spcBef>
                <a:spcPct val="0"/>
              </a:spcBef>
              <a:buClrTx/>
              <a:buFontTx/>
              <a:buNone/>
            </a:pPr>
            <a:r>
              <a:rPr lang="en-US" altLang="en-US" sz="800">
                <a:latin typeface="Calibri" panose="020F0502020204030204" pitchFamily="34" charset="0"/>
              </a:rPr>
              <a:t>CPU or IO</a:t>
            </a:r>
          </a:p>
        </p:txBody>
      </p:sp>
      <p:sp>
        <p:nvSpPr>
          <p:cNvPr id="66586" name="TextBox 28">
            <a:extLst>
              <a:ext uri="{FF2B5EF4-FFF2-40B4-BE49-F238E27FC236}">
                <a16:creationId xmlns:a16="http://schemas.microsoft.com/office/drawing/2014/main" id="{D0FA247E-5FFA-4EF6-BAFC-1FBEF23BB272}"/>
              </a:ext>
            </a:extLst>
          </p:cNvPr>
          <p:cNvSpPr txBox="1">
            <a:spLocks noChangeArrowheads="1"/>
          </p:cNvSpPr>
          <p:nvPr/>
        </p:nvSpPr>
        <p:spPr bwMode="auto">
          <a:xfrm>
            <a:off x="3962400" y="1235075"/>
            <a:ext cx="60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Slot8</a:t>
            </a:r>
          </a:p>
          <a:p>
            <a:pPr algn="ctr">
              <a:spcBef>
                <a:spcPct val="0"/>
              </a:spcBef>
              <a:buClrTx/>
              <a:buFontTx/>
              <a:buNone/>
            </a:pPr>
            <a:r>
              <a:rPr lang="en-US" altLang="en-US" sz="800">
                <a:latin typeface="Calibri" panose="020F0502020204030204" pitchFamily="34" charset="0"/>
              </a:rPr>
              <a:t>CPU or IO</a:t>
            </a:r>
          </a:p>
        </p:txBody>
      </p:sp>
      <p:sp>
        <p:nvSpPr>
          <p:cNvPr id="66587" name="TextBox 29">
            <a:extLst>
              <a:ext uri="{FF2B5EF4-FFF2-40B4-BE49-F238E27FC236}">
                <a16:creationId xmlns:a16="http://schemas.microsoft.com/office/drawing/2014/main" id="{D203A97D-BD29-4164-A1D6-E76AF6AF043B}"/>
              </a:ext>
            </a:extLst>
          </p:cNvPr>
          <p:cNvSpPr txBox="1">
            <a:spLocks noChangeArrowheads="1"/>
          </p:cNvSpPr>
          <p:nvPr/>
        </p:nvSpPr>
        <p:spPr bwMode="auto">
          <a:xfrm>
            <a:off x="3505200" y="1235075"/>
            <a:ext cx="60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Slot9</a:t>
            </a:r>
          </a:p>
          <a:p>
            <a:pPr algn="ctr">
              <a:spcBef>
                <a:spcPct val="0"/>
              </a:spcBef>
              <a:buClrTx/>
              <a:buFontTx/>
              <a:buNone/>
            </a:pPr>
            <a:r>
              <a:rPr lang="en-US" altLang="en-US" sz="800">
                <a:latin typeface="Calibri" panose="020F0502020204030204" pitchFamily="34" charset="0"/>
              </a:rPr>
              <a:t>CPU or IO</a:t>
            </a:r>
          </a:p>
        </p:txBody>
      </p:sp>
      <p:sp>
        <p:nvSpPr>
          <p:cNvPr id="66588" name="TextBox 30">
            <a:extLst>
              <a:ext uri="{FF2B5EF4-FFF2-40B4-BE49-F238E27FC236}">
                <a16:creationId xmlns:a16="http://schemas.microsoft.com/office/drawing/2014/main" id="{0966204C-B721-48CC-B220-C86E94A4FF57}"/>
              </a:ext>
            </a:extLst>
          </p:cNvPr>
          <p:cNvSpPr txBox="1">
            <a:spLocks noChangeArrowheads="1"/>
          </p:cNvSpPr>
          <p:nvPr/>
        </p:nvSpPr>
        <p:spPr bwMode="auto">
          <a:xfrm>
            <a:off x="3048000" y="1235075"/>
            <a:ext cx="60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Slot10</a:t>
            </a:r>
          </a:p>
          <a:p>
            <a:pPr algn="ctr">
              <a:spcBef>
                <a:spcPct val="0"/>
              </a:spcBef>
              <a:buClrTx/>
              <a:buFontTx/>
              <a:buNone/>
            </a:pPr>
            <a:r>
              <a:rPr lang="en-US" altLang="en-US" sz="800">
                <a:latin typeface="Calibri" panose="020F0502020204030204" pitchFamily="34" charset="0"/>
              </a:rPr>
              <a:t>CPU or IO</a:t>
            </a:r>
          </a:p>
        </p:txBody>
      </p:sp>
      <p:sp>
        <p:nvSpPr>
          <p:cNvPr id="66589" name="TextBox 33">
            <a:extLst>
              <a:ext uri="{FF2B5EF4-FFF2-40B4-BE49-F238E27FC236}">
                <a16:creationId xmlns:a16="http://schemas.microsoft.com/office/drawing/2014/main" id="{7D65AAC3-345B-4A12-91B2-3F3419E84A7B}"/>
              </a:ext>
            </a:extLst>
          </p:cNvPr>
          <p:cNvSpPr txBox="1">
            <a:spLocks noChangeArrowheads="1"/>
          </p:cNvSpPr>
          <p:nvPr/>
        </p:nvSpPr>
        <p:spPr bwMode="auto">
          <a:xfrm>
            <a:off x="1219200" y="1387475"/>
            <a:ext cx="533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MCH2</a:t>
            </a:r>
          </a:p>
        </p:txBody>
      </p:sp>
      <p:sp>
        <p:nvSpPr>
          <p:cNvPr id="66590" name="TextBox 34">
            <a:extLst>
              <a:ext uri="{FF2B5EF4-FFF2-40B4-BE49-F238E27FC236}">
                <a16:creationId xmlns:a16="http://schemas.microsoft.com/office/drawing/2014/main" id="{ABF7BFD1-54D1-4DB1-A7C4-A04ABD22B27E}"/>
              </a:ext>
            </a:extLst>
          </p:cNvPr>
          <p:cNvSpPr txBox="1">
            <a:spLocks noChangeArrowheads="1"/>
          </p:cNvSpPr>
          <p:nvPr/>
        </p:nvSpPr>
        <p:spPr bwMode="auto">
          <a:xfrm>
            <a:off x="7239000" y="1387475"/>
            <a:ext cx="533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MCH1</a:t>
            </a:r>
          </a:p>
        </p:txBody>
      </p:sp>
      <p:sp>
        <p:nvSpPr>
          <p:cNvPr id="66591" name="TextBox 35">
            <a:extLst>
              <a:ext uri="{FF2B5EF4-FFF2-40B4-BE49-F238E27FC236}">
                <a16:creationId xmlns:a16="http://schemas.microsoft.com/office/drawing/2014/main" id="{505A82DE-F946-46D0-B302-131836D89A2A}"/>
              </a:ext>
            </a:extLst>
          </p:cNvPr>
          <p:cNvSpPr txBox="1">
            <a:spLocks noChangeArrowheads="1"/>
          </p:cNvSpPr>
          <p:nvPr/>
        </p:nvSpPr>
        <p:spPr bwMode="auto">
          <a:xfrm>
            <a:off x="1676400" y="4359275"/>
            <a:ext cx="533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AMC12</a:t>
            </a:r>
          </a:p>
        </p:txBody>
      </p:sp>
      <p:sp>
        <p:nvSpPr>
          <p:cNvPr id="66592" name="TextBox 36">
            <a:extLst>
              <a:ext uri="{FF2B5EF4-FFF2-40B4-BE49-F238E27FC236}">
                <a16:creationId xmlns:a16="http://schemas.microsoft.com/office/drawing/2014/main" id="{2089C1A6-3E9F-4954-BC85-7140BC971DDB}"/>
              </a:ext>
            </a:extLst>
          </p:cNvPr>
          <p:cNvSpPr txBox="1">
            <a:spLocks noChangeArrowheads="1"/>
          </p:cNvSpPr>
          <p:nvPr/>
        </p:nvSpPr>
        <p:spPr bwMode="auto">
          <a:xfrm>
            <a:off x="2133600" y="4359275"/>
            <a:ext cx="533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AMC11</a:t>
            </a:r>
          </a:p>
        </p:txBody>
      </p:sp>
      <p:sp>
        <p:nvSpPr>
          <p:cNvPr id="66593" name="TextBox 37">
            <a:extLst>
              <a:ext uri="{FF2B5EF4-FFF2-40B4-BE49-F238E27FC236}">
                <a16:creationId xmlns:a16="http://schemas.microsoft.com/office/drawing/2014/main" id="{37E2BEA5-3022-4A62-99F9-69979286A5A5}"/>
              </a:ext>
            </a:extLst>
          </p:cNvPr>
          <p:cNvSpPr txBox="1">
            <a:spLocks noChangeArrowheads="1"/>
          </p:cNvSpPr>
          <p:nvPr/>
        </p:nvSpPr>
        <p:spPr bwMode="auto">
          <a:xfrm>
            <a:off x="2590800" y="4359275"/>
            <a:ext cx="533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AMC10</a:t>
            </a:r>
          </a:p>
        </p:txBody>
      </p:sp>
      <p:sp>
        <p:nvSpPr>
          <p:cNvPr id="66594" name="TextBox 38">
            <a:extLst>
              <a:ext uri="{FF2B5EF4-FFF2-40B4-BE49-F238E27FC236}">
                <a16:creationId xmlns:a16="http://schemas.microsoft.com/office/drawing/2014/main" id="{129697CB-2E0B-4A52-A808-03AD06614BA8}"/>
              </a:ext>
            </a:extLst>
          </p:cNvPr>
          <p:cNvSpPr txBox="1">
            <a:spLocks noChangeArrowheads="1"/>
          </p:cNvSpPr>
          <p:nvPr/>
        </p:nvSpPr>
        <p:spPr bwMode="auto">
          <a:xfrm>
            <a:off x="3124200" y="435927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AMC9</a:t>
            </a:r>
          </a:p>
        </p:txBody>
      </p:sp>
      <p:sp>
        <p:nvSpPr>
          <p:cNvPr id="66595" name="TextBox 39">
            <a:extLst>
              <a:ext uri="{FF2B5EF4-FFF2-40B4-BE49-F238E27FC236}">
                <a16:creationId xmlns:a16="http://schemas.microsoft.com/office/drawing/2014/main" id="{17D21D33-6452-48AC-B56F-03807AB18D74}"/>
              </a:ext>
            </a:extLst>
          </p:cNvPr>
          <p:cNvSpPr txBox="1">
            <a:spLocks noChangeArrowheads="1"/>
          </p:cNvSpPr>
          <p:nvPr/>
        </p:nvSpPr>
        <p:spPr bwMode="auto">
          <a:xfrm>
            <a:off x="3581400" y="435927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AMC8</a:t>
            </a:r>
          </a:p>
        </p:txBody>
      </p:sp>
      <p:sp>
        <p:nvSpPr>
          <p:cNvPr id="66596" name="TextBox 40">
            <a:extLst>
              <a:ext uri="{FF2B5EF4-FFF2-40B4-BE49-F238E27FC236}">
                <a16:creationId xmlns:a16="http://schemas.microsoft.com/office/drawing/2014/main" id="{6C0D09BA-BF13-4F8F-AD7B-28CBFED36239}"/>
              </a:ext>
            </a:extLst>
          </p:cNvPr>
          <p:cNvSpPr txBox="1">
            <a:spLocks noChangeArrowheads="1"/>
          </p:cNvSpPr>
          <p:nvPr/>
        </p:nvSpPr>
        <p:spPr bwMode="auto">
          <a:xfrm>
            <a:off x="4038600" y="435927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AMC7</a:t>
            </a:r>
          </a:p>
        </p:txBody>
      </p:sp>
      <p:sp>
        <p:nvSpPr>
          <p:cNvPr id="66597" name="TextBox 41">
            <a:extLst>
              <a:ext uri="{FF2B5EF4-FFF2-40B4-BE49-F238E27FC236}">
                <a16:creationId xmlns:a16="http://schemas.microsoft.com/office/drawing/2014/main" id="{7C9DAFDA-AA35-4CB8-A4A4-57E12CF6152D}"/>
              </a:ext>
            </a:extLst>
          </p:cNvPr>
          <p:cNvSpPr txBox="1">
            <a:spLocks noChangeArrowheads="1"/>
          </p:cNvSpPr>
          <p:nvPr/>
        </p:nvSpPr>
        <p:spPr bwMode="auto">
          <a:xfrm>
            <a:off x="4495800" y="435927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AMC6</a:t>
            </a:r>
          </a:p>
        </p:txBody>
      </p:sp>
      <p:sp>
        <p:nvSpPr>
          <p:cNvPr id="66598" name="TextBox 42">
            <a:extLst>
              <a:ext uri="{FF2B5EF4-FFF2-40B4-BE49-F238E27FC236}">
                <a16:creationId xmlns:a16="http://schemas.microsoft.com/office/drawing/2014/main" id="{C3D471B5-13DC-4C3E-9CAA-358E0963207B}"/>
              </a:ext>
            </a:extLst>
          </p:cNvPr>
          <p:cNvSpPr txBox="1">
            <a:spLocks noChangeArrowheads="1"/>
          </p:cNvSpPr>
          <p:nvPr/>
        </p:nvSpPr>
        <p:spPr bwMode="auto">
          <a:xfrm>
            <a:off x="4953000" y="435927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AMC5</a:t>
            </a:r>
          </a:p>
        </p:txBody>
      </p:sp>
      <p:sp>
        <p:nvSpPr>
          <p:cNvPr id="66599" name="TextBox 43">
            <a:extLst>
              <a:ext uri="{FF2B5EF4-FFF2-40B4-BE49-F238E27FC236}">
                <a16:creationId xmlns:a16="http://schemas.microsoft.com/office/drawing/2014/main" id="{DA96B084-5678-4291-B2CA-A478913E78B2}"/>
              </a:ext>
            </a:extLst>
          </p:cNvPr>
          <p:cNvSpPr txBox="1">
            <a:spLocks noChangeArrowheads="1"/>
          </p:cNvSpPr>
          <p:nvPr/>
        </p:nvSpPr>
        <p:spPr bwMode="auto">
          <a:xfrm>
            <a:off x="6705600" y="4359275"/>
            <a:ext cx="609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AMC1</a:t>
            </a:r>
          </a:p>
        </p:txBody>
      </p:sp>
      <p:sp>
        <p:nvSpPr>
          <p:cNvPr id="66600" name="TextBox 44">
            <a:extLst>
              <a:ext uri="{FF2B5EF4-FFF2-40B4-BE49-F238E27FC236}">
                <a16:creationId xmlns:a16="http://schemas.microsoft.com/office/drawing/2014/main" id="{84145C50-3924-420D-B2FF-9A0EA280E838}"/>
              </a:ext>
            </a:extLst>
          </p:cNvPr>
          <p:cNvSpPr txBox="1">
            <a:spLocks noChangeArrowheads="1"/>
          </p:cNvSpPr>
          <p:nvPr/>
        </p:nvSpPr>
        <p:spPr bwMode="auto">
          <a:xfrm>
            <a:off x="6248400" y="4359275"/>
            <a:ext cx="533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AMC2</a:t>
            </a:r>
          </a:p>
        </p:txBody>
      </p:sp>
      <p:sp>
        <p:nvSpPr>
          <p:cNvPr id="66601" name="TextBox 45">
            <a:extLst>
              <a:ext uri="{FF2B5EF4-FFF2-40B4-BE49-F238E27FC236}">
                <a16:creationId xmlns:a16="http://schemas.microsoft.com/office/drawing/2014/main" id="{7CB8C145-EB89-4FDF-90A8-C0EEBBDCA78A}"/>
              </a:ext>
            </a:extLst>
          </p:cNvPr>
          <p:cNvSpPr txBox="1">
            <a:spLocks noChangeArrowheads="1"/>
          </p:cNvSpPr>
          <p:nvPr/>
        </p:nvSpPr>
        <p:spPr bwMode="auto">
          <a:xfrm>
            <a:off x="5791200" y="4359275"/>
            <a:ext cx="533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AMC3</a:t>
            </a:r>
          </a:p>
        </p:txBody>
      </p:sp>
      <p:sp>
        <p:nvSpPr>
          <p:cNvPr id="66602" name="TextBox 46">
            <a:extLst>
              <a:ext uri="{FF2B5EF4-FFF2-40B4-BE49-F238E27FC236}">
                <a16:creationId xmlns:a16="http://schemas.microsoft.com/office/drawing/2014/main" id="{45ED1B13-D981-4BA1-B493-1AA757674904}"/>
              </a:ext>
            </a:extLst>
          </p:cNvPr>
          <p:cNvSpPr txBox="1">
            <a:spLocks noChangeArrowheads="1"/>
          </p:cNvSpPr>
          <p:nvPr/>
        </p:nvSpPr>
        <p:spPr bwMode="auto">
          <a:xfrm>
            <a:off x="5410200" y="435927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800">
                <a:latin typeface="Calibri" panose="020F0502020204030204" pitchFamily="34" charset="0"/>
              </a:rPr>
              <a:t>AMC4</a:t>
            </a:r>
          </a:p>
        </p:txBody>
      </p:sp>
      <p:cxnSp>
        <p:nvCxnSpPr>
          <p:cNvPr id="44" name="Straight Connector 43">
            <a:extLst>
              <a:ext uri="{FF2B5EF4-FFF2-40B4-BE49-F238E27FC236}">
                <a16:creationId xmlns:a16="http://schemas.microsoft.com/office/drawing/2014/main" id="{0257EDAC-1CF3-430A-A9B3-5CB81F4B06B9}"/>
              </a:ext>
            </a:extLst>
          </p:cNvPr>
          <p:cNvCxnSpPr/>
          <p:nvPr/>
        </p:nvCxnSpPr>
        <p:spPr>
          <a:xfrm flipH="1">
            <a:off x="838200" y="1997075"/>
            <a:ext cx="533400" cy="0"/>
          </a:xfrm>
          <a:prstGeom prst="line">
            <a:avLst/>
          </a:prstGeom>
          <a:ln w="22225" cap="flat">
            <a:solidFill>
              <a:srgbClr val="00B0F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473667B-79B5-485F-8F0A-C73E20DFB7DB}"/>
              </a:ext>
            </a:extLst>
          </p:cNvPr>
          <p:cNvCxnSpPr/>
          <p:nvPr/>
        </p:nvCxnSpPr>
        <p:spPr>
          <a:xfrm flipH="1">
            <a:off x="838200" y="2682875"/>
            <a:ext cx="6858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048A779-9FC3-48B3-8BB1-60DD0ECAD01C}"/>
              </a:ext>
            </a:extLst>
          </p:cNvPr>
          <p:cNvCxnSpPr/>
          <p:nvPr/>
        </p:nvCxnSpPr>
        <p:spPr>
          <a:xfrm flipH="1">
            <a:off x="838200" y="2911475"/>
            <a:ext cx="685800" cy="0"/>
          </a:xfrm>
          <a:prstGeom prst="line">
            <a:avLst/>
          </a:prstGeom>
          <a:ln w="22225" cap="flat">
            <a:solidFill>
              <a:schemeClr val="accent6">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F3A62A-F51A-49CD-BDFF-AE95F70D3853}"/>
              </a:ext>
            </a:extLst>
          </p:cNvPr>
          <p:cNvCxnSpPr/>
          <p:nvPr/>
        </p:nvCxnSpPr>
        <p:spPr>
          <a:xfrm flipH="1">
            <a:off x="838200" y="3368675"/>
            <a:ext cx="6858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9D0635-9715-436B-9448-860FB4F58D82}"/>
              </a:ext>
            </a:extLst>
          </p:cNvPr>
          <p:cNvCxnSpPr/>
          <p:nvPr/>
        </p:nvCxnSpPr>
        <p:spPr>
          <a:xfrm flipH="1">
            <a:off x="914400" y="3597275"/>
            <a:ext cx="533400" cy="0"/>
          </a:xfrm>
          <a:prstGeom prst="line">
            <a:avLst/>
          </a:prstGeom>
          <a:ln w="22225" cap="flat">
            <a:solidFill>
              <a:schemeClr val="accent4">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6C51D4C-30A6-4AC8-8B83-B1E3CA1B5A95}"/>
              </a:ext>
            </a:extLst>
          </p:cNvPr>
          <p:cNvCxnSpPr/>
          <p:nvPr/>
        </p:nvCxnSpPr>
        <p:spPr>
          <a:xfrm>
            <a:off x="914400" y="3597275"/>
            <a:ext cx="0" cy="1143000"/>
          </a:xfrm>
          <a:prstGeom prst="line">
            <a:avLst/>
          </a:prstGeom>
          <a:ln w="222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E5D4B5B-1593-4CE9-93C0-485C5E03626D}"/>
              </a:ext>
            </a:extLst>
          </p:cNvPr>
          <p:cNvCxnSpPr/>
          <p:nvPr/>
        </p:nvCxnSpPr>
        <p:spPr>
          <a:xfrm>
            <a:off x="914400" y="4740275"/>
            <a:ext cx="7162800" cy="0"/>
          </a:xfrm>
          <a:prstGeom prst="line">
            <a:avLst/>
          </a:prstGeom>
          <a:ln w="222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9D449D-E207-46C9-B1C7-B80988A28E42}"/>
              </a:ext>
            </a:extLst>
          </p:cNvPr>
          <p:cNvCxnSpPr/>
          <p:nvPr/>
        </p:nvCxnSpPr>
        <p:spPr>
          <a:xfrm>
            <a:off x="7543800" y="3597275"/>
            <a:ext cx="533400" cy="0"/>
          </a:xfrm>
          <a:prstGeom prst="line">
            <a:avLst/>
          </a:prstGeom>
          <a:ln w="22225" cap="flat">
            <a:solidFill>
              <a:schemeClr val="accent4">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E89E998-FE24-428E-8C25-D299BFAAF925}"/>
              </a:ext>
            </a:extLst>
          </p:cNvPr>
          <p:cNvCxnSpPr/>
          <p:nvPr/>
        </p:nvCxnSpPr>
        <p:spPr>
          <a:xfrm>
            <a:off x="8077200" y="3597275"/>
            <a:ext cx="0" cy="1143000"/>
          </a:xfrm>
          <a:prstGeom prst="line">
            <a:avLst/>
          </a:prstGeom>
          <a:ln w="222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D845789-E4C4-4AF1-BFE9-C1CBA740F738}"/>
              </a:ext>
            </a:extLst>
          </p:cNvPr>
          <p:cNvCxnSpPr/>
          <p:nvPr/>
        </p:nvCxnSpPr>
        <p:spPr>
          <a:xfrm>
            <a:off x="7543800" y="2682875"/>
            <a:ext cx="6096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3A39B4-C32E-446C-9410-2F80B3145295}"/>
              </a:ext>
            </a:extLst>
          </p:cNvPr>
          <p:cNvCxnSpPr/>
          <p:nvPr/>
        </p:nvCxnSpPr>
        <p:spPr>
          <a:xfrm>
            <a:off x="7543800" y="2911475"/>
            <a:ext cx="609600" cy="0"/>
          </a:xfrm>
          <a:prstGeom prst="line">
            <a:avLst/>
          </a:prstGeom>
          <a:ln w="22225" cap="flat">
            <a:solidFill>
              <a:schemeClr val="accent6">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56C0514-461E-4BD0-AA97-990B3D2506CA}"/>
              </a:ext>
            </a:extLst>
          </p:cNvPr>
          <p:cNvCxnSpPr/>
          <p:nvPr/>
        </p:nvCxnSpPr>
        <p:spPr>
          <a:xfrm>
            <a:off x="7543800" y="3368675"/>
            <a:ext cx="6096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025C2CB-A331-416E-90EE-5CDB85C4D977}"/>
              </a:ext>
            </a:extLst>
          </p:cNvPr>
          <p:cNvCxnSpPr/>
          <p:nvPr/>
        </p:nvCxnSpPr>
        <p:spPr>
          <a:xfrm>
            <a:off x="7620000" y="1997075"/>
            <a:ext cx="533400" cy="0"/>
          </a:xfrm>
          <a:prstGeom prst="line">
            <a:avLst/>
          </a:prstGeom>
          <a:ln w="22225" cap="flat">
            <a:solidFill>
              <a:srgbClr val="00B0F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6616" name="TextBox 85">
            <a:extLst>
              <a:ext uri="{FF2B5EF4-FFF2-40B4-BE49-F238E27FC236}">
                <a16:creationId xmlns:a16="http://schemas.microsoft.com/office/drawing/2014/main" id="{171956FF-A735-46D6-BCB6-99127B9B0236}"/>
              </a:ext>
            </a:extLst>
          </p:cNvPr>
          <p:cNvSpPr txBox="1">
            <a:spLocks noChangeArrowheads="1"/>
          </p:cNvSpPr>
          <p:nvPr/>
        </p:nvSpPr>
        <p:spPr bwMode="auto">
          <a:xfrm>
            <a:off x="0" y="1844675"/>
            <a:ext cx="914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Cable1 to Router</a:t>
            </a:r>
          </a:p>
          <a:p>
            <a:pPr>
              <a:spcBef>
                <a:spcPct val="0"/>
              </a:spcBef>
              <a:buClrTx/>
              <a:buFontTx/>
              <a:buNone/>
            </a:pPr>
            <a:r>
              <a:rPr lang="en-US" altLang="en-US" sz="800">
                <a:latin typeface="Calibri" panose="020F0502020204030204" pitchFamily="34" charset="0"/>
              </a:rPr>
              <a:t>(MGMT Traffic)</a:t>
            </a:r>
          </a:p>
        </p:txBody>
      </p:sp>
      <p:sp>
        <p:nvSpPr>
          <p:cNvPr id="66617" name="TextBox 87">
            <a:extLst>
              <a:ext uri="{FF2B5EF4-FFF2-40B4-BE49-F238E27FC236}">
                <a16:creationId xmlns:a16="http://schemas.microsoft.com/office/drawing/2014/main" id="{D77A4EBE-C0E1-4FCF-A898-1FAF0ADA5643}"/>
              </a:ext>
            </a:extLst>
          </p:cNvPr>
          <p:cNvSpPr txBox="1">
            <a:spLocks noChangeArrowheads="1"/>
          </p:cNvSpPr>
          <p:nvPr/>
        </p:nvSpPr>
        <p:spPr bwMode="auto">
          <a:xfrm>
            <a:off x="0" y="2454275"/>
            <a:ext cx="914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Cable3 to Router</a:t>
            </a:r>
          </a:p>
          <a:p>
            <a:pPr>
              <a:spcBef>
                <a:spcPct val="0"/>
              </a:spcBef>
              <a:buClrTx/>
              <a:buFontTx/>
              <a:buNone/>
            </a:pPr>
            <a:r>
              <a:rPr lang="en-US" altLang="en-US" sz="800">
                <a:latin typeface="Calibri" panose="020F0502020204030204" pitchFamily="34" charset="0"/>
              </a:rPr>
              <a:t>(Routing Traffic)</a:t>
            </a:r>
          </a:p>
        </p:txBody>
      </p:sp>
      <p:sp>
        <p:nvSpPr>
          <p:cNvPr id="66618" name="TextBox 89">
            <a:extLst>
              <a:ext uri="{FF2B5EF4-FFF2-40B4-BE49-F238E27FC236}">
                <a16:creationId xmlns:a16="http://schemas.microsoft.com/office/drawing/2014/main" id="{BE5BB362-1BE4-42E3-B001-3DE06237C202}"/>
              </a:ext>
            </a:extLst>
          </p:cNvPr>
          <p:cNvSpPr txBox="1">
            <a:spLocks noChangeArrowheads="1"/>
          </p:cNvSpPr>
          <p:nvPr/>
        </p:nvSpPr>
        <p:spPr bwMode="auto">
          <a:xfrm>
            <a:off x="0" y="2759075"/>
            <a:ext cx="106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Cable5 to Router</a:t>
            </a:r>
          </a:p>
          <a:p>
            <a:pPr>
              <a:spcBef>
                <a:spcPct val="0"/>
              </a:spcBef>
              <a:buClrTx/>
              <a:buFontTx/>
              <a:buNone/>
            </a:pPr>
            <a:r>
              <a:rPr lang="en-US" altLang="en-US" sz="800">
                <a:latin typeface="Calibri" panose="020F0502020204030204" pitchFamily="34" charset="0"/>
              </a:rPr>
              <a:t>(Routing Traffic</a:t>
            </a:r>
          </a:p>
          <a:p>
            <a:pPr>
              <a:spcBef>
                <a:spcPct val="0"/>
              </a:spcBef>
              <a:buClrTx/>
              <a:buFontTx/>
              <a:buNone/>
            </a:pPr>
            <a:r>
              <a:rPr lang="en-US" altLang="en-US" sz="800">
                <a:latin typeface="Calibri" panose="020F0502020204030204" pitchFamily="34" charset="0"/>
              </a:rPr>
              <a:t>Optional STBY link)</a:t>
            </a:r>
          </a:p>
        </p:txBody>
      </p:sp>
      <p:sp>
        <p:nvSpPr>
          <p:cNvPr id="66619" name="TextBox 92">
            <a:extLst>
              <a:ext uri="{FF2B5EF4-FFF2-40B4-BE49-F238E27FC236}">
                <a16:creationId xmlns:a16="http://schemas.microsoft.com/office/drawing/2014/main" id="{C55C02E0-316B-4815-962C-D45C4A51F100}"/>
              </a:ext>
            </a:extLst>
          </p:cNvPr>
          <p:cNvSpPr txBox="1">
            <a:spLocks noChangeArrowheads="1"/>
          </p:cNvSpPr>
          <p:nvPr/>
        </p:nvSpPr>
        <p:spPr bwMode="auto">
          <a:xfrm>
            <a:off x="3810000" y="4740275"/>
            <a:ext cx="1371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000">
                <a:latin typeface="Calibri" panose="020F0502020204030204" pitchFamily="34" charset="0"/>
              </a:rPr>
              <a:t>MCH Interconnect</a:t>
            </a:r>
          </a:p>
        </p:txBody>
      </p:sp>
      <p:sp>
        <p:nvSpPr>
          <p:cNvPr id="66620" name="TextBox 94">
            <a:extLst>
              <a:ext uri="{FF2B5EF4-FFF2-40B4-BE49-F238E27FC236}">
                <a16:creationId xmlns:a16="http://schemas.microsoft.com/office/drawing/2014/main" id="{25B11025-E55E-4E06-AEA8-474F5E0F4895}"/>
              </a:ext>
            </a:extLst>
          </p:cNvPr>
          <p:cNvSpPr txBox="1">
            <a:spLocks noChangeArrowheads="1"/>
          </p:cNvSpPr>
          <p:nvPr/>
        </p:nvSpPr>
        <p:spPr bwMode="auto">
          <a:xfrm>
            <a:off x="1676400" y="1768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P19p2.5</a:t>
            </a:r>
          </a:p>
        </p:txBody>
      </p:sp>
      <p:sp>
        <p:nvSpPr>
          <p:cNvPr id="66621" name="TextBox 95">
            <a:extLst>
              <a:ext uri="{FF2B5EF4-FFF2-40B4-BE49-F238E27FC236}">
                <a16:creationId xmlns:a16="http://schemas.microsoft.com/office/drawing/2014/main" id="{F006C81B-8E7F-42D7-9404-263E762EFC65}"/>
              </a:ext>
            </a:extLst>
          </p:cNvPr>
          <p:cNvSpPr txBox="1">
            <a:spLocks noChangeArrowheads="1"/>
          </p:cNvSpPr>
          <p:nvPr/>
        </p:nvSpPr>
        <p:spPr bwMode="auto">
          <a:xfrm>
            <a:off x="6705600" y="1768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P19p1.3</a:t>
            </a:r>
          </a:p>
        </p:txBody>
      </p:sp>
      <p:cxnSp>
        <p:nvCxnSpPr>
          <p:cNvPr id="63" name="Straight Connector 62">
            <a:extLst>
              <a:ext uri="{FF2B5EF4-FFF2-40B4-BE49-F238E27FC236}">
                <a16:creationId xmlns:a16="http://schemas.microsoft.com/office/drawing/2014/main" id="{C25A87B1-1B87-49AC-B02E-9FD768382D94}"/>
              </a:ext>
            </a:extLst>
          </p:cNvPr>
          <p:cNvCxnSpPr/>
          <p:nvPr/>
        </p:nvCxnSpPr>
        <p:spPr>
          <a:xfrm>
            <a:off x="6934200" y="1997075"/>
            <a:ext cx="668338" cy="1588"/>
          </a:xfrm>
          <a:prstGeom prst="line">
            <a:avLst/>
          </a:prstGeom>
          <a:ln w="22225" cap="flat">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F595D2D-1A2C-4B87-B5A3-A2773113BF78}"/>
              </a:ext>
            </a:extLst>
          </p:cNvPr>
          <p:cNvCxnSpPr/>
          <p:nvPr/>
        </p:nvCxnSpPr>
        <p:spPr>
          <a:xfrm flipH="1">
            <a:off x="1401763" y="1997075"/>
            <a:ext cx="579437" cy="1588"/>
          </a:xfrm>
          <a:prstGeom prst="line">
            <a:avLst/>
          </a:prstGeom>
          <a:ln w="22225" cap="flat">
            <a:solidFill>
              <a:srgbClr val="00B0F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4DA25D-3AAE-48D5-9BF6-53D8EC76AB32}"/>
              </a:ext>
            </a:extLst>
          </p:cNvPr>
          <p:cNvCxnSpPr/>
          <p:nvPr/>
        </p:nvCxnSpPr>
        <p:spPr>
          <a:xfrm flipH="1" flipV="1">
            <a:off x="1555750" y="2684463"/>
            <a:ext cx="882650" cy="74612"/>
          </a:xfrm>
          <a:prstGeom prst="line">
            <a:avLst/>
          </a:prstGeom>
          <a:ln w="22225" cap="flat">
            <a:solidFill>
              <a:srgbClr val="00B05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62EBFD0-D11B-4E22-B6A4-B13DEA2391F0}"/>
              </a:ext>
            </a:extLst>
          </p:cNvPr>
          <p:cNvCxnSpPr/>
          <p:nvPr/>
        </p:nvCxnSpPr>
        <p:spPr>
          <a:xfrm flipH="1">
            <a:off x="2438400" y="2454275"/>
            <a:ext cx="4572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333A732-6AC8-4613-A04E-5CBAE07247DA}"/>
              </a:ext>
            </a:extLst>
          </p:cNvPr>
          <p:cNvCxnSpPr/>
          <p:nvPr/>
        </p:nvCxnSpPr>
        <p:spPr>
          <a:xfrm flipH="1">
            <a:off x="2743200" y="2454275"/>
            <a:ext cx="6096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30384EE-658C-4526-B97F-FBA7501BDE76}"/>
              </a:ext>
            </a:extLst>
          </p:cNvPr>
          <p:cNvCxnSpPr/>
          <p:nvPr/>
        </p:nvCxnSpPr>
        <p:spPr>
          <a:xfrm flipH="1">
            <a:off x="3200400" y="2454275"/>
            <a:ext cx="6096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06D3A01-32E3-4804-B708-64EBDF880FAF}"/>
              </a:ext>
            </a:extLst>
          </p:cNvPr>
          <p:cNvCxnSpPr/>
          <p:nvPr/>
        </p:nvCxnSpPr>
        <p:spPr>
          <a:xfrm flipH="1">
            <a:off x="3657600" y="2454275"/>
            <a:ext cx="6096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88911A2-37B9-4136-BBAD-FFF6E3537857}"/>
              </a:ext>
            </a:extLst>
          </p:cNvPr>
          <p:cNvCxnSpPr/>
          <p:nvPr/>
        </p:nvCxnSpPr>
        <p:spPr>
          <a:xfrm flipH="1">
            <a:off x="4114800" y="2454275"/>
            <a:ext cx="6096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6D296C0-F88A-440A-9B30-68E22135754E}"/>
              </a:ext>
            </a:extLst>
          </p:cNvPr>
          <p:cNvCxnSpPr/>
          <p:nvPr/>
        </p:nvCxnSpPr>
        <p:spPr>
          <a:xfrm flipH="1">
            <a:off x="4572000" y="2454275"/>
            <a:ext cx="6096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8ADD5C-297F-4BBE-AD1B-B451E95BE2C4}"/>
              </a:ext>
            </a:extLst>
          </p:cNvPr>
          <p:cNvCxnSpPr/>
          <p:nvPr/>
        </p:nvCxnSpPr>
        <p:spPr>
          <a:xfrm flipH="1">
            <a:off x="5029200" y="2454275"/>
            <a:ext cx="6096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B238223-30B0-4236-B921-0A6D1FFAF5E8}"/>
              </a:ext>
            </a:extLst>
          </p:cNvPr>
          <p:cNvCxnSpPr/>
          <p:nvPr/>
        </p:nvCxnSpPr>
        <p:spPr>
          <a:xfrm flipH="1">
            <a:off x="5486400" y="2454275"/>
            <a:ext cx="6096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E6A8E6-A06F-4C42-B9BD-AB195A97FABA}"/>
              </a:ext>
            </a:extLst>
          </p:cNvPr>
          <p:cNvCxnSpPr/>
          <p:nvPr/>
        </p:nvCxnSpPr>
        <p:spPr>
          <a:xfrm flipH="1">
            <a:off x="5943600" y="2454275"/>
            <a:ext cx="6096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4AFD14-610E-443E-A647-4AF228831FE6}"/>
              </a:ext>
            </a:extLst>
          </p:cNvPr>
          <p:cNvCxnSpPr/>
          <p:nvPr/>
        </p:nvCxnSpPr>
        <p:spPr>
          <a:xfrm>
            <a:off x="6553200" y="2454275"/>
            <a:ext cx="976313" cy="236538"/>
          </a:xfrm>
          <a:prstGeom prst="line">
            <a:avLst/>
          </a:prstGeom>
          <a:ln w="22225" cap="flat">
            <a:solidFill>
              <a:srgbClr val="00B05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95E14EA-E494-488B-B3B9-E26401C8403D}"/>
              </a:ext>
            </a:extLst>
          </p:cNvPr>
          <p:cNvCxnSpPr/>
          <p:nvPr/>
        </p:nvCxnSpPr>
        <p:spPr>
          <a:xfrm>
            <a:off x="6096000" y="2759075"/>
            <a:ext cx="4572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7583412-D03E-4586-90B7-9A542317A447}"/>
              </a:ext>
            </a:extLst>
          </p:cNvPr>
          <p:cNvCxnSpPr/>
          <p:nvPr/>
        </p:nvCxnSpPr>
        <p:spPr>
          <a:xfrm>
            <a:off x="5638800" y="2759075"/>
            <a:ext cx="4572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792A8AF-7359-46CD-B88C-E3E0211DC529}"/>
              </a:ext>
            </a:extLst>
          </p:cNvPr>
          <p:cNvCxnSpPr/>
          <p:nvPr/>
        </p:nvCxnSpPr>
        <p:spPr>
          <a:xfrm>
            <a:off x="5181600" y="2759075"/>
            <a:ext cx="4572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C1DA42E-0DEA-4FC9-8E02-1E635291A684}"/>
              </a:ext>
            </a:extLst>
          </p:cNvPr>
          <p:cNvCxnSpPr/>
          <p:nvPr/>
        </p:nvCxnSpPr>
        <p:spPr>
          <a:xfrm>
            <a:off x="4724400" y="2759075"/>
            <a:ext cx="4572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6313602-1165-42CE-ABF4-F4D45B472E85}"/>
              </a:ext>
            </a:extLst>
          </p:cNvPr>
          <p:cNvCxnSpPr/>
          <p:nvPr/>
        </p:nvCxnSpPr>
        <p:spPr>
          <a:xfrm>
            <a:off x="4267200" y="2759075"/>
            <a:ext cx="4572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B03CC0-DF26-4E97-B7F9-3B2561577B36}"/>
              </a:ext>
            </a:extLst>
          </p:cNvPr>
          <p:cNvCxnSpPr/>
          <p:nvPr/>
        </p:nvCxnSpPr>
        <p:spPr>
          <a:xfrm>
            <a:off x="3810000" y="2759075"/>
            <a:ext cx="4572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E51AA9A-7CDE-48FF-B972-CC29BC4A9370}"/>
              </a:ext>
            </a:extLst>
          </p:cNvPr>
          <p:cNvCxnSpPr/>
          <p:nvPr/>
        </p:nvCxnSpPr>
        <p:spPr>
          <a:xfrm>
            <a:off x="3352800" y="2759075"/>
            <a:ext cx="4572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A18780D-70E5-443E-A0CA-6B40F92F668C}"/>
              </a:ext>
            </a:extLst>
          </p:cNvPr>
          <p:cNvCxnSpPr/>
          <p:nvPr/>
        </p:nvCxnSpPr>
        <p:spPr>
          <a:xfrm>
            <a:off x="2895600" y="2759075"/>
            <a:ext cx="4572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4C607A-AC50-4409-A314-53D14996A92E}"/>
              </a:ext>
            </a:extLst>
          </p:cNvPr>
          <p:cNvCxnSpPr/>
          <p:nvPr/>
        </p:nvCxnSpPr>
        <p:spPr>
          <a:xfrm>
            <a:off x="2438400" y="2759075"/>
            <a:ext cx="4572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6644" name="TextBox 133">
            <a:extLst>
              <a:ext uri="{FF2B5EF4-FFF2-40B4-BE49-F238E27FC236}">
                <a16:creationId xmlns:a16="http://schemas.microsoft.com/office/drawing/2014/main" id="{9E4D8A24-8736-4A39-82B7-DE9416AF2657}"/>
              </a:ext>
            </a:extLst>
          </p:cNvPr>
          <p:cNvSpPr txBox="1">
            <a:spLocks noChangeArrowheads="1"/>
          </p:cNvSpPr>
          <p:nvPr/>
        </p:nvSpPr>
        <p:spPr bwMode="auto">
          <a:xfrm>
            <a:off x="2133600" y="22256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P19p1.2</a:t>
            </a:r>
          </a:p>
        </p:txBody>
      </p:sp>
      <p:sp>
        <p:nvSpPr>
          <p:cNvPr id="66645" name="TextBox 134">
            <a:extLst>
              <a:ext uri="{FF2B5EF4-FFF2-40B4-BE49-F238E27FC236}">
                <a16:creationId xmlns:a16="http://schemas.microsoft.com/office/drawing/2014/main" id="{6D3C296B-5EBB-4CD7-A502-51BAE4FBC08E}"/>
              </a:ext>
            </a:extLst>
          </p:cNvPr>
          <p:cNvSpPr txBox="1">
            <a:spLocks noChangeArrowheads="1"/>
          </p:cNvSpPr>
          <p:nvPr/>
        </p:nvSpPr>
        <p:spPr bwMode="auto">
          <a:xfrm>
            <a:off x="2590800" y="22256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P19p1.2</a:t>
            </a:r>
          </a:p>
        </p:txBody>
      </p:sp>
      <p:sp>
        <p:nvSpPr>
          <p:cNvPr id="66646" name="TextBox 135">
            <a:extLst>
              <a:ext uri="{FF2B5EF4-FFF2-40B4-BE49-F238E27FC236}">
                <a16:creationId xmlns:a16="http://schemas.microsoft.com/office/drawing/2014/main" id="{64F58A40-4044-4BF7-8CB3-4B38178D2F00}"/>
              </a:ext>
            </a:extLst>
          </p:cNvPr>
          <p:cNvSpPr txBox="1">
            <a:spLocks noChangeArrowheads="1"/>
          </p:cNvSpPr>
          <p:nvPr/>
        </p:nvSpPr>
        <p:spPr bwMode="auto">
          <a:xfrm>
            <a:off x="3048000" y="22256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P19p1.2</a:t>
            </a:r>
          </a:p>
        </p:txBody>
      </p:sp>
      <p:sp>
        <p:nvSpPr>
          <p:cNvPr id="66647" name="TextBox 136">
            <a:extLst>
              <a:ext uri="{FF2B5EF4-FFF2-40B4-BE49-F238E27FC236}">
                <a16:creationId xmlns:a16="http://schemas.microsoft.com/office/drawing/2014/main" id="{09A74470-495D-4AA9-A3E6-067CB3B2F502}"/>
              </a:ext>
            </a:extLst>
          </p:cNvPr>
          <p:cNvSpPr txBox="1">
            <a:spLocks noChangeArrowheads="1"/>
          </p:cNvSpPr>
          <p:nvPr/>
        </p:nvSpPr>
        <p:spPr bwMode="auto">
          <a:xfrm>
            <a:off x="3505200" y="22256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P19p1.2</a:t>
            </a:r>
          </a:p>
        </p:txBody>
      </p:sp>
      <p:sp>
        <p:nvSpPr>
          <p:cNvPr id="66648" name="TextBox 137">
            <a:extLst>
              <a:ext uri="{FF2B5EF4-FFF2-40B4-BE49-F238E27FC236}">
                <a16:creationId xmlns:a16="http://schemas.microsoft.com/office/drawing/2014/main" id="{A4E83CEA-88FE-44D3-81B4-4309C3AC145E}"/>
              </a:ext>
            </a:extLst>
          </p:cNvPr>
          <p:cNvSpPr txBox="1">
            <a:spLocks noChangeArrowheads="1"/>
          </p:cNvSpPr>
          <p:nvPr/>
        </p:nvSpPr>
        <p:spPr bwMode="auto">
          <a:xfrm>
            <a:off x="6248400" y="22256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P19p1.2</a:t>
            </a:r>
          </a:p>
        </p:txBody>
      </p:sp>
      <p:sp>
        <p:nvSpPr>
          <p:cNvPr id="66649" name="TextBox 138">
            <a:extLst>
              <a:ext uri="{FF2B5EF4-FFF2-40B4-BE49-F238E27FC236}">
                <a16:creationId xmlns:a16="http://schemas.microsoft.com/office/drawing/2014/main" id="{37B0FFB2-3B90-48EB-8DB3-74D9201FAD06}"/>
              </a:ext>
            </a:extLst>
          </p:cNvPr>
          <p:cNvSpPr txBox="1">
            <a:spLocks noChangeArrowheads="1"/>
          </p:cNvSpPr>
          <p:nvPr/>
        </p:nvSpPr>
        <p:spPr bwMode="auto">
          <a:xfrm>
            <a:off x="5791200" y="22256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P19p1.2</a:t>
            </a:r>
          </a:p>
        </p:txBody>
      </p:sp>
      <p:sp>
        <p:nvSpPr>
          <p:cNvPr id="66650" name="TextBox 139">
            <a:extLst>
              <a:ext uri="{FF2B5EF4-FFF2-40B4-BE49-F238E27FC236}">
                <a16:creationId xmlns:a16="http://schemas.microsoft.com/office/drawing/2014/main" id="{E3189AA5-44ED-4244-AE69-A8250C0A6323}"/>
              </a:ext>
            </a:extLst>
          </p:cNvPr>
          <p:cNvSpPr txBox="1">
            <a:spLocks noChangeArrowheads="1"/>
          </p:cNvSpPr>
          <p:nvPr/>
        </p:nvSpPr>
        <p:spPr bwMode="auto">
          <a:xfrm>
            <a:off x="5334000" y="22256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P19p1.2</a:t>
            </a:r>
          </a:p>
        </p:txBody>
      </p:sp>
      <p:sp>
        <p:nvSpPr>
          <p:cNvPr id="66651" name="TextBox 140">
            <a:extLst>
              <a:ext uri="{FF2B5EF4-FFF2-40B4-BE49-F238E27FC236}">
                <a16:creationId xmlns:a16="http://schemas.microsoft.com/office/drawing/2014/main" id="{2485B3EA-ADD8-411C-AB11-C267AEBFA1AA}"/>
              </a:ext>
            </a:extLst>
          </p:cNvPr>
          <p:cNvSpPr txBox="1">
            <a:spLocks noChangeArrowheads="1"/>
          </p:cNvSpPr>
          <p:nvPr/>
        </p:nvSpPr>
        <p:spPr bwMode="auto">
          <a:xfrm>
            <a:off x="4876800" y="22256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P19p1.2</a:t>
            </a:r>
          </a:p>
        </p:txBody>
      </p:sp>
      <p:sp>
        <p:nvSpPr>
          <p:cNvPr id="66652" name="TextBox 141">
            <a:extLst>
              <a:ext uri="{FF2B5EF4-FFF2-40B4-BE49-F238E27FC236}">
                <a16:creationId xmlns:a16="http://schemas.microsoft.com/office/drawing/2014/main" id="{E2C23E2A-AD95-4580-AAD9-74D04B9EBEA2}"/>
              </a:ext>
            </a:extLst>
          </p:cNvPr>
          <p:cNvSpPr txBox="1">
            <a:spLocks noChangeArrowheads="1"/>
          </p:cNvSpPr>
          <p:nvPr/>
        </p:nvSpPr>
        <p:spPr bwMode="auto">
          <a:xfrm>
            <a:off x="4419600" y="22256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P19p1.2</a:t>
            </a:r>
          </a:p>
        </p:txBody>
      </p:sp>
      <p:sp>
        <p:nvSpPr>
          <p:cNvPr id="66653" name="TextBox 142">
            <a:extLst>
              <a:ext uri="{FF2B5EF4-FFF2-40B4-BE49-F238E27FC236}">
                <a16:creationId xmlns:a16="http://schemas.microsoft.com/office/drawing/2014/main" id="{39CBAF2D-78EF-4045-98B0-A1E128C57C5F}"/>
              </a:ext>
            </a:extLst>
          </p:cNvPr>
          <p:cNvSpPr txBox="1">
            <a:spLocks noChangeArrowheads="1"/>
          </p:cNvSpPr>
          <p:nvPr/>
        </p:nvSpPr>
        <p:spPr bwMode="auto">
          <a:xfrm>
            <a:off x="3962400" y="22256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P19p1.2</a:t>
            </a:r>
          </a:p>
        </p:txBody>
      </p:sp>
      <p:sp>
        <p:nvSpPr>
          <p:cNvPr id="66654" name="TextBox 143">
            <a:extLst>
              <a:ext uri="{FF2B5EF4-FFF2-40B4-BE49-F238E27FC236}">
                <a16:creationId xmlns:a16="http://schemas.microsoft.com/office/drawing/2014/main" id="{002E5545-0CCF-49EF-A9C4-A6E5E8F1BBE9}"/>
              </a:ext>
            </a:extLst>
          </p:cNvPr>
          <p:cNvSpPr txBox="1">
            <a:spLocks noChangeArrowheads="1"/>
          </p:cNvSpPr>
          <p:nvPr/>
        </p:nvSpPr>
        <p:spPr bwMode="auto">
          <a:xfrm>
            <a:off x="2133600" y="2530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P19p2.4</a:t>
            </a:r>
          </a:p>
        </p:txBody>
      </p:sp>
      <p:sp>
        <p:nvSpPr>
          <p:cNvPr id="66655" name="TextBox 144">
            <a:extLst>
              <a:ext uri="{FF2B5EF4-FFF2-40B4-BE49-F238E27FC236}">
                <a16:creationId xmlns:a16="http://schemas.microsoft.com/office/drawing/2014/main" id="{D92E3EF8-4BC8-4F28-90B1-972D5590E0DE}"/>
              </a:ext>
            </a:extLst>
          </p:cNvPr>
          <p:cNvSpPr txBox="1">
            <a:spLocks noChangeArrowheads="1"/>
          </p:cNvSpPr>
          <p:nvPr/>
        </p:nvSpPr>
        <p:spPr bwMode="auto">
          <a:xfrm>
            <a:off x="2590800" y="2530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P19p2.4</a:t>
            </a:r>
          </a:p>
        </p:txBody>
      </p:sp>
      <p:sp>
        <p:nvSpPr>
          <p:cNvPr id="66656" name="TextBox 145">
            <a:extLst>
              <a:ext uri="{FF2B5EF4-FFF2-40B4-BE49-F238E27FC236}">
                <a16:creationId xmlns:a16="http://schemas.microsoft.com/office/drawing/2014/main" id="{3990A5E6-2711-45C1-99ED-EDF08CE4DE6A}"/>
              </a:ext>
            </a:extLst>
          </p:cNvPr>
          <p:cNvSpPr txBox="1">
            <a:spLocks noChangeArrowheads="1"/>
          </p:cNvSpPr>
          <p:nvPr/>
        </p:nvSpPr>
        <p:spPr bwMode="auto">
          <a:xfrm>
            <a:off x="3048000" y="2530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P19p2.4</a:t>
            </a:r>
          </a:p>
        </p:txBody>
      </p:sp>
      <p:sp>
        <p:nvSpPr>
          <p:cNvPr id="66657" name="TextBox 146">
            <a:extLst>
              <a:ext uri="{FF2B5EF4-FFF2-40B4-BE49-F238E27FC236}">
                <a16:creationId xmlns:a16="http://schemas.microsoft.com/office/drawing/2014/main" id="{1E5FF3C8-9C1A-4C80-A0BD-8BC3DC8814D6}"/>
              </a:ext>
            </a:extLst>
          </p:cNvPr>
          <p:cNvSpPr txBox="1">
            <a:spLocks noChangeArrowheads="1"/>
          </p:cNvSpPr>
          <p:nvPr/>
        </p:nvSpPr>
        <p:spPr bwMode="auto">
          <a:xfrm>
            <a:off x="3505200" y="2530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P19p2.4</a:t>
            </a:r>
          </a:p>
        </p:txBody>
      </p:sp>
      <p:sp>
        <p:nvSpPr>
          <p:cNvPr id="66658" name="TextBox 147">
            <a:extLst>
              <a:ext uri="{FF2B5EF4-FFF2-40B4-BE49-F238E27FC236}">
                <a16:creationId xmlns:a16="http://schemas.microsoft.com/office/drawing/2014/main" id="{35FEE868-336D-4F05-901B-B335E0A3DE7D}"/>
              </a:ext>
            </a:extLst>
          </p:cNvPr>
          <p:cNvSpPr txBox="1">
            <a:spLocks noChangeArrowheads="1"/>
          </p:cNvSpPr>
          <p:nvPr/>
        </p:nvSpPr>
        <p:spPr bwMode="auto">
          <a:xfrm>
            <a:off x="3962400" y="2530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P19p2.4</a:t>
            </a:r>
          </a:p>
        </p:txBody>
      </p:sp>
      <p:sp>
        <p:nvSpPr>
          <p:cNvPr id="66659" name="TextBox 148">
            <a:extLst>
              <a:ext uri="{FF2B5EF4-FFF2-40B4-BE49-F238E27FC236}">
                <a16:creationId xmlns:a16="http://schemas.microsoft.com/office/drawing/2014/main" id="{E4DF7E98-F7C7-4655-8B59-74655E3DDA30}"/>
              </a:ext>
            </a:extLst>
          </p:cNvPr>
          <p:cNvSpPr txBox="1">
            <a:spLocks noChangeArrowheads="1"/>
          </p:cNvSpPr>
          <p:nvPr/>
        </p:nvSpPr>
        <p:spPr bwMode="auto">
          <a:xfrm>
            <a:off x="4419600" y="2530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P19p2.4</a:t>
            </a:r>
          </a:p>
        </p:txBody>
      </p:sp>
      <p:sp>
        <p:nvSpPr>
          <p:cNvPr id="66660" name="TextBox 149">
            <a:extLst>
              <a:ext uri="{FF2B5EF4-FFF2-40B4-BE49-F238E27FC236}">
                <a16:creationId xmlns:a16="http://schemas.microsoft.com/office/drawing/2014/main" id="{83424EB1-6D8A-44DB-A3B7-5E82E7AA1F9C}"/>
              </a:ext>
            </a:extLst>
          </p:cNvPr>
          <p:cNvSpPr txBox="1">
            <a:spLocks noChangeArrowheads="1"/>
          </p:cNvSpPr>
          <p:nvPr/>
        </p:nvSpPr>
        <p:spPr bwMode="auto">
          <a:xfrm>
            <a:off x="4876800" y="2530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P19p2.4</a:t>
            </a:r>
          </a:p>
        </p:txBody>
      </p:sp>
      <p:sp>
        <p:nvSpPr>
          <p:cNvPr id="66661" name="TextBox 150">
            <a:extLst>
              <a:ext uri="{FF2B5EF4-FFF2-40B4-BE49-F238E27FC236}">
                <a16:creationId xmlns:a16="http://schemas.microsoft.com/office/drawing/2014/main" id="{193D0629-EC01-44A4-BE16-E722756A8F1A}"/>
              </a:ext>
            </a:extLst>
          </p:cNvPr>
          <p:cNvSpPr txBox="1">
            <a:spLocks noChangeArrowheads="1"/>
          </p:cNvSpPr>
          <p:nvPr/>
        </p:nvSpPr>
        <p:spPr bwMode="auto">
          <a:xfrm>
            <a:off x="5334000" y="2530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P19p2.4</a:t>
            </a:r>
          </a:p>
        </p:txBody>
      </p:sp>
      <p:sp>
        <p:nvSpPr>
          <p:cNvPr id="66662" name="TextBox 151">
            <a:extLst>
              <a:ext uri="{FF2B5EF4-FFF2-40B4-BE49-F238E27FC236}">
                <a16:creationId xmlns:a16="http://schemas.microsoft.com/office/drawing/2014/main" id="{26C6F960-8540-46A4-B473-4C89C6901376}"/>
              </a:ext>
            </a:extLst>
          </p:cNvPr>
          <p:cNvSpPr txBox="1">
            <a:spLocks noChangeArrowheads="1"/>
          </p:cNvSpPr>
          <p:nvPr/>
        </p:nvSpPr>
        <p:spPr bwMode="auto">
          <a:xfrm>
            <a:off x="5791200" y="2530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P19p2.4</a:t>
            </a:r>
          </a:p>
        </p:txBody>
      </p:sp>
      <p:sp>
        <p:nvSpPr>
          <p:cNvPr id="66663" name="TextBox 152">
            <a:extLst>
              <a:ext uri="{FF2B5EF4-FFF2-40B4-BE49-F238E27FC236}">
                <a16:creationId xmlns:a16="http://schemas.microsoft.com/office/drawing/2014/main" id="{385B49AC-B4EC-4BAF-B5A2-345D9FB79DC8}"/>
              </a:ext>
            </a:extLst>
          </p:cNvPr>
          <p:cNvSpPr txBox="1">
            <a:spLocks noChangeArrowheads="1"/>
          </p:cNvSpPr>
          <p:nvPr/>
        </p:nvSpPr>
        <p:spPr bwMode="auto">
          <a:xfrm>
            <a:off x="6248400" y="2530475"/>
            <a:ext cx="522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P19p2.4</a:t>
            </a:r>
          </a:p>
        </p:txBody>
      </p:sp>
      <p:sp>
        <p:nvSpPr>
          <p:cNvPr id="66664" name="TextBox 153">
            <a:extLst>
              <a:ext uri="{FF2B5EF4-FFF2-40B4-BE49-F238E27FC236}">
                <a16:creationId xmlns:a16="http://schemas.microsoft.com/office/drawing/2014/main" id="{DFD3C8E7-6613-4677-AFC3-743D7718E50E}"/>
              </a:ext>
            </a:extLst>
          </p:cNvPr>
          <p:cNvSpPr txBox="1">
            <a:spLocks noChangeArrowheads="1"/>
          </p:cNvSpPr>
          <p:nvPr/>
        </p:nvSpPr>
        <p:spPr bwMode="auto">
          <a:xfrm>
            <a:off x="0" y="3292475"/>
            <a:ext cx="914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Cable7 to Router</a:t>
            </a:r>
          </a:p>
          <a:p>
            <a:pPr>
              <a:spcBef>
                <a:spcPct val="0"/>
              </a:spcBef>
              <a:buClrTx/>
              <a:buFontTx/>
              <a:buNone/>
            </a:pPr>
            <a:r>
              <a:rPr lang="en-US" altLang="en-US" sz="800">
                <a:latin typeface="Calibri" panose="020F0502020204030204" pitchFamily="34" charset="0"/>
              </a:rPr>
              <a:t>(IMF Traffic)</a:t>
            </a:r>
          </a:p>
        </p:txBody>
      </p:sp>
      <p:sp>
        <p:nvSpPr>
          <p:cNvPr id="66665" name="TextBox 109">
            <a:extLst>
              <a:ext uri="{FF2B5EF4-FFF2-40B4-BE49-F238E27FC236}">
                <a16:creationId xmlns:a16="http://schemas.microsoft.com/office/drawing/2014/main" id="{2616D47A-E81D-4DFB-9A34-6883E0F9E86F}"/>
              </a:ext>
            </a:extLst>
          </p:cNvPr>
          <p:cNvSpPr txBox="1">
            <a:spLocks noChangeArrowheads="1"/>
          </p:cNvSpPr>
          <p:nvPr/>
        </p:nvSpPr>
        <p:spPr bwMode="auto">
          <a:xfrm>
            <a:off x="838200" y="1768475"/>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solidFill>
                  <a:srgbClr val="00B0F0"/>
                </a:solidFill>
              </a:rPr>
              <a:t>P4</a:t>
            </a:r>
          </a:p>
        </p:txBody>
      </p:sp>
      <p:sp>
        <p:nvSpPr>
          <p:cNvPr id="66666" name="TextBox 106">
            <a:extLst>
              <a:ext uri="{FF2B5EF4-FFF2-40B4-BE49-F238E27FC236}">
                <a16:creationId xmlns:a16="http://schemas.microsoft.com/office/drawing/2014/main" id="{E5C762B6-A402-4D6C-8187-650B4D3D601C}"/>
              </a:ext>
            </a:extLst>
          </p:cNvPr>
          <p:cNvSpPr txBox="1">
            <a:spLocks noChangeArrowheads="1"/>
          </p:cNvSpPr>
          <p:nvPr/>
        </p:nvSpPr>
        <p:spPr bwMode="auto">
          <a:xfrm>
            <a:off x="838200" y="2454275"/>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solidFill>
                  <a:srgbClr val="00B050"/>
                </a:solidFill>
              </a:rPr>
              <a:t>FP3</a:t>
            </a:r>
          </a:p>
        </p:txBody>
      </p:sp>
      <p:sp>
        <p:nvSpPr>
          <p:cNvPr id="108" name="TextBox 107">
            <a:extLst>
              <a:ext uri="{FF2B5EF4-FFF2-40B4-BE49-F238E27FC236}">
                <a16:creationId xmlns:a16="http://schemas.microsoft.com/office/drawing/2014/main" id="{FC9F8D0B-66F4-4FB2-84B1-68ACC43EB8A6}"/>
              </a:ext>
            </a:extLst>
          </p:cNvPr>
          <p:cNvSpPr txBox="1"/>
          <p:nvPr/>
        </p:nvSpPr>
        <p:spPr>
          <a:xfrm>
            <a:off x="838200" y="2695575"/>
            <a:ext cx="381000" cy="215900"/>
          </a:xfrm>
          <a:prstGeom prst="rect">
            <a:avLst/>
          </a:prstGeom>
          <a:noFill/>
        </p:spPr>
        <p:txBody>
          <a:bodyPr>
            <a:spAutoFit/>
          </a:bodyPr>
          <a:lstStyle/>
          <a:p>
            <a:pPr>
              <a:defRPr/>
            </a:pPr>
            <a:r>
              <a:rPr lang="en-US" sz="800" dirty="0">
                <a:solidFill>
                  <a:schemeClr val="accent6">
                    <a:lumMod val="75000"/>
                  </a:schemeClr>
                </a:solidFill>
              </a:rPr>
              <a:t>FP4</a:t>
            </a:r>
          </a:p>
        </p:txBody>
      </p:sp>
      <p:sp>
        <p:nvSpPr>
          <p:cNvPr id="66668" name="TextBox 121">
            <a:extLst>
              <a:ext uri="{FF2B5EF4-FFF2-40B4-BE49-F238E27FC236}">
                <a16:creationId xmlns:a16="http://schemas.microsoft.com/office/drawing/2014/main" id="{A3E9C37B-581D-4B32-BD35-A877824163E4}"/>
              </a:ext>
            </a:extLst>
          </p:cNvPr>
          <p:cNvSpPr txBox="1">
            <a:spLocks noChangeArrowheads="1"/>
          </p:cNvSpPr>
          <p:nvPr/>
        </p:nvSpPr>
        <p:spPr bwMode="auto">
          <a:xfrm>
            <a:off x="838200" y="315277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solidFill>
                  <a:srgbClr val="C00000"/>
                </a:solidFill>
              </a:rPr>
              <a:t>BP2</a:t>
            </a:r>
          </a:p>
        </p:txBody>
      </p:sp>
      <p:sp>
        <p:nvSpPr>
          <p:cNvPr id="66669" name="TextBox 131">
            <a:extLst>
              <a:ext uri="{FF2B5EF4-FFF2-40B4-BE49-F238E27FC236}">
                <a16:creationId xmlns:a16="http://schemas.microsoft.com/office/drawing/2014/main" id="{A6352D98-6264-4F01-8FFF-DA82CC265385}"/>
              </a:ext>
            </a:extLst>
          </p:cNvPr>
          <p:cNvSpPr txBox="1">
            <a:spLocks noChangeArrowheads="1"/>
          </p:cNvSpPr>
          <p:nvPr/>
        </p:nvSpPr>
        <p:spPr bwMode="auto">
          <a:xfrm>
            <a:off x="7772400" y="314007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solidFill>
                  <a:srgbClr val="C00000"/>
                </a:solidFill>
              </a:rPr>
              <a:t>BP2</a:t>
            </a:r>
          </a:p>
        </p:txBody>
      </p:sp>
      <p:sp>
        <p:nvSpPr>
          <p:cNvPr id="111" name="TextBox 110">
            <a:extLst>
              <a:ext uri="{FF2B5EF4-FFF2-40B4-BE49-F238E27FC236}">
                <a16:creationId xmlns:a16="http://schemas.microsoft.com/office/drawing/2014/main" id="{755FC461-1A65-418D-8823-497ABE41F269}"/>
              </a:ext>
            </a:extLst>
          </p:cNvPr>
          <p:cNvSpPr txBox="1"/>
          <p:nvPr/>
        </p:nvSpPr>
        <p:spPr>
          <a:xfrm>
            <a:off x="7772400" y="2695575"/>
            <a:ext cx="381000" cy="215900"/>
          </a:xfrm>
          <a:prstGeom prst="rect">
            <a:avLst/>
          </a:prstGeom>
          <a:noFill/>
        </p:spPr>
        <p:txBody>
          <a:bodyPr>
            <a:spAutoFit/>
          </a:bodyPr>
          <a:lstStyle/>
          <a:p>
            <a:pPr>
              <a:defRPr/>
            </a:pPr>
            <a:r>
              <a:rPr lang="en-US" sz="800" dirty="0">
                <a:solidFill>
                  <a:schemeClr val="accent6">
                    <a:lumMod val="75000"/>
                  </a:schemeClr>
                </a:solidFill>
              </a:rPr>
              <a:t>FP4</a:t>
            </a:r>
          </a:p>
        </p:txBody>
      </p:sp>
      <p:sp>
        <p:nvSpPr>
          <p:cNvPr id="66671" name="TextBox 133">
            <a:extLst>
              <a:ext uri="{FF2B5EF4-FFF2-40B4-BE49-F238E27FC236}">
                <a16:creationId xmlns:a16="http://schemas.microsoft.com/office/drawing/2014/main" id="{D2893CDB-0AE8-42E3-AD80-15F06F31DD43}"/>
              </a:ext>
            </a:extLst>
          </p:cNvPr>
          <p:cNvSpPr txBox="1">
            <a:spLocks noChangeArrowheads="1"/>
          </p:cNvSpPr>
          <p:nvPr/>
        </p:nvSpPr>
        <p:spPr bwMode="auto">
          <a:xfrm>
            <a:off x="7772400" y="2454275"/>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solidFill>
                  <a:srgbClr val="00B050"/>
                </a:solidFill>
              </a:rPr>
              <a:t>FP3</a:t>
            </a:r>
          </a:p>
        </p:txBody>
      </p:sp>
      <p:sp>
        <p:nvSpPr>
          <p:cNvPr id="66672" name="TextBox 134">
            <a:extLst>
              <a:ext uri="{FF2B5EF4-FFF2-40B4-BE49-F238E27FC236}">
                <a16:creationId xmlns:a16="http://schemas.microsoft.com/office/drawing/2014/main" id="{38AA0BF6-7E11-4AEC-8700-6C3FE7A1F8A8}"/>
              </a:ext>
            </a:extLst>
          </p:cNvPr>
          <p:cNvSpPr txBox="1">
            <a:spLocks noChangeArrowheads="1"/>
          </p:cNvSpPr>
          <p:nvPr/>
        </p:nvSpPr>
        <p:spPr bwMode="auto">
          <a:xfrm>
            <a:off x="7772400" y="1768475"/>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solidFill>
                  <a:srgbClr val="00B0F0"/>
                </a:solidFill>
              </a:rPr>
              <a:t>P4</a:t>
            </a:r>
          </a:p>
        </p:txBody>
      </p:sp>
      <p:cxnSp>
        <p:nvCxnSpPr>
          <p:cNvPr id="114" name="Straight Connector 113">
            <a:extLst>
              <a:ext uri="{FF2B5EF4-FFF2-40B4-BE49-F238E27FC236}">
                <a16:creationId xmlns:a16="http://schemas.microsoft.com/office/drawing/2014/main" id="{9152178B-C078-4003-9FE0-78FEE0688C90}"/>
              </a:ext>
            </a:extLst>
          </p:cNvPr>
          <p:cNvCxnSpPr/>
          <p:nvPr/>
        </p:nvCxnSpPr>
        <p:spPr>
          <a:xfrm flipH="1">
            <a:off x="6172200" y="2759075"/>
            <a:ext cx="3810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E38270-2AB5-4B4A-A925-98611C8B027A}"/>
              </a:ext>
            </a:extLst>
          </p:cNvPr>
          <p:cNvCxnSpPr/>
          <p:nvPr/>
        </p:nvCxnSpPr>
        <p:spPr>
          <a:xfrm>
            <a:off x="2438400" y="2454275"/>
            <a:ext cx="304800" cy="0"/>
          </a:xfrm>
          <a:prstGeom prst="line">
            <a:avLst/>
          </a:prstGeom>
          <a:ln w="22225" cap="flat">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6675" name="Rectangle 5">
            <a:extLst>
              <a:ext uri="{FF2B5EF4-FFF2-40B4-BE49-F238E27FC236}">
                <a16:creationId xmlns:a16="http://schemas.microsoft.com/office/drawing/2014/main" id="{2AA91302-4661-4AA0-800C-DECB070E9AC5}"/>
              </a:ext>
            </a:extLst>
          </p:cNvPr>
          <p:cNvSpPr>
            <a:spLocks noGrp="1" noChangeArrowheads="1"/>
          </p:cNvSpPr>
          <p:nvPr>
            <p:ph idx="4294967295"/>
          </p:nvPr>
        </p:nvSpPr>
        <p:spPr>
          <a:xfrm>
            <a:off x="438150" y="5059363"/>
            <a:ext cx="8312150" cy="1149350"/>
          </a:xfrm>
        </p:spPr>
        <p:txBody>
          <a:bodyPr/>
          <a:lstStyle/>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All network connections are done at the rear of the chassis.</a:t>
            </a:r>
          </a:p>
        </p:txBody>
      </p:sp>
      <p:sp>
        <p:nvSpPr>
          <p:cNvPr id="66676" name="TextBox 86">
            <a:extLst>
              <a:ext uri="{FF2B5EF4-FFF2-40B4-BE49-F238E27FC236}">
                <a16:creationId xmlns:a16="http://schemas.microsoft.com/office/drawing/2014/main" id="{92AA7A15-02EC-43B6-848A-3A4EB1095B16}"/>
              </a:ext>
            </a:extLst>
          </p:cNvPr>
          <p:cNvSpPr txBox="1">
            <a:spLocks noChangeArrowheads="1"/>
          </p:cNvSpPr>
          <p:nvPr/>
        </p:nvSpPr>
        <p:spPr bwMode="auto">
          <a:xfrm>
            <a:off x="8077200" y="1798638"/>
            <a:ext cx="914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Cable2 to Router</a:t>
            </a:r>
          </a:p>
          <a:p>
            <a:pPr>
              <a:spcBef>
                <a:spcPct val="0"/>
              </a:spcBef>
              <a:buClrTx/>
              <a:buFontTx/>
              <a:buNone/>
            </a:pPr>
            <a:r>
              <a:rPr lang="en-US" altLang="en-US" sz="800">
                <a:latin typeface="Calibri" panose="020F0502020204030204" pitchFamily="34" charset="0"/>
              </a:rPr>
              <a:t>(MGMT Traffic)</a:t>
            </a:r>
          </a:p>
        </p:txBody>
      </p:sp>
      <p:sp>
        <p:nvSpPr>
          <p:cNvPr id="66677" name="TextBox 88">
            <a:extLst>
              <a:ext uri="{FF2B5EF4-FFF2-40B4-BE49-F238E27FC236}">
                <a16:creationId xmlns:a16="http://schemas.microsoft.com/office/drawing/2014/main" id="{DE850D1B-78BD-462C-9BA4-29A79978F174}"/>
              </a:ext>
            </a:extLst>
          </p:cNvPr>
          <p:cNvSpPr txBox="1">
            <a:spLocks noChangeArrowheads="1"/>
          </p:cNvSpPr>
          <p:nvPr/>
        </p:nvSpPr>
        <p:spPr bwMode="auto">
          <a:xfrm>
            <a:off x="8077200" y="2408238"/>
            <a:ext cx="914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Cable4 to Router</a:t>
            </a:r>
          </a:p>
          <a:p>
            <a:pPr>
              <a:spcBef>
                <a:spcPct val="0"/>
              </a:spcBef>
              <a:buClrTx/>
              <a:buFontTx/>
              <a:buNone/>
            </a:pPr>
            <a:r>
              <a:rPr lang="en-US" altLang="en-US" sz="800">
                <a:latin typeface="Calibri" panose="020F0502020204030204" pitchFamily="34" charset="0"/>
              </a:rPr>
              <a:t>(Routing Traffic)</a:t>
            </a:r>
          </a:p>
        </p:txBody>
      </p:sp>
      <p:sp>
        <p:nvSpPr>
          <p:cNvPr id="66678" name="TextBox 91">
            <a:extLst>
              <a:ext uri="{FF2B5EF4-FFF2-40B4-BE49-F238E27FC236}">
                <a16:creationId xmlns:a16="http://schemas.microsoft.com/office/drawing/2014/main" id="{B56D3B6E-FBE4-447A-8F4D-BEDD4EE2C5EF}"/>
              </a:ext>
            </a:extLst>
          </p:cNvPr>
          <p:cNvSpPr txBox="1">
            <a:spLocks noChangeArrowheads="1"/>
          </p:cNvSpPr>
          <p:nvPr/>
        </p:nvSpPr>
        <p:spPr bwMode="auto">
          <a:xfrm>
            <a:off x="8077200" y="2713038"/>
            <a:ext cx="1066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Cable6 to Router</a:t>
            </a:r>
          </a:p>
          <a:p>
            <a:pPr>
              <a:spcBef>
                <a:spcPct val="0"/>
              </a:spcBef>
              <a:buClrTx/>
              <a:buFontTx/>
              <a:buNone/>
            </a:pPr>
            <a:r>
              <a:rPr lang="en-US" altLang="en-US" sz="800">
                <a:latin typeface="Calibri" panose="020F0502020204030204" pitchFamily="34" charset="0"/>
              </a:rPr>
              <a:t>(Routing Traffic</a:t>
            </a:r>
          </a:p>
          <a:p>
            <a:pPr>
              <a:spcBef>
                <a:spcPct val="0"/>
              </a:spcBef>
              <a:buClrTx/>
              <a:buFontTx/>
              <a:buNone/>
            </a:pPr>
            <a:r>
              <a:rPr lang="en-US" altLang="en-US" sz="800">
                <a:latin typeface="Calibri" panose="020F0502020204030204" pitchFamily="34" charset="0"/>
              </a:rPr>
              <a:t>Optional STBY link)</a:t>
            </a:r>
          </a:p>
        </p:txBody>
      </p:sp>
      <p:sp>
        <p:nvSpPr>
          <p:cNvPr id="66679" name="TextBox 154">
            <a:extLst>
              <a:ext uri="{FF2B5EF4-FFF2-40B4-BE49-F238E27FC236}">
                <a16:creationId xmlns:a16="http://schemas.microsoft.com/office/drawing/2014/main" id="{80E1B96E-A3B5-4BD5-8352-C1B85A73171D}"/>
              </a:ext>
            </a:extLst>
          </p:cNvPr>
          <p:cNvSpPr txBox="1">
            <a:spLocks noChangeArrowheads="1"/>
          </p:cNvSpPr>
          <p:nvPr/>
        </p:nvSpPr>
        <p:spPr bwMode="auto">
          <a:xfrm>
            <a:off x="8077200" y="3213100"/>
            <a:ext cx="914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Cable8 to Router</a:t>
            </a:r>
          </a:p>
          <a:p>
            <a:pPr>
              <a:spcBef>
                <a:spcPct val="0"/>
              </a:spcBef>
              <a:buClrTx/>
              <a:buFontTx/>
              <a:buNone/>
            </a:pPr>
            <a:r>
              <a:rPr lang="en-US" altLang="en-US" sz="800">
                <a:latin typeface="Calibri" panose="020F0502020204030204" pitchFamily="34" charset="0"/>
              </a:rPr>
              <a:t>(IMF Traffic)</a:t>
            </a:r>
          </a:p>
        </p:txBody>
      </p:sp>
      <p:cxnSp>
        <p:nvCxnSpPr>
          <p:cNvPr id="121" name="Straight Connector 120">
            <a:extLst>
              <a:ext uri="{FF2B5EF4-FFF2-40B4-BE49-F238E27FC236}">
                <a16:creationId xmlns:a16="http://schemas.microsoft.com/office/drawing/2014/main" id="{4537F631-1486-4C15-9CD6-A8BFEB4C6A7C}"/>
              </a:ext>
            </a:extLst>
          </p:cNvPr>
          <p:cNvCxnSpPr/>
          <p:nvPr/>
        </p:nvCxnSpPr>
        <p:spPr>
          <a:xfrm flipH="1" flipV="1">
            <a:off x="1555750" y="3384550"/>
            <a:ext cx="895350" cy="249238"/>
          </a:xfrm>
          <a:prstGeom prst="line">
            <a:avLst/>
          </a:prstGeom>
          <a:ln w="22225" cap="flat">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BB5DD35-C8B0-4AAD-BACD-603B672BE926}"/>
              </a:ext>
            </a:extLst>
          </p:cNvPr>
          <p:cNvCxnSpPr/>
          <p:nvPr/>
        </p:nvCxnSpPr>
        <p:spPr>
          <a:xfrm flipH="1">
            <a:off x="2451100" y="3328988"/>
            <a:ext cx="4572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96A035F-4A98-4372-8746-C2D77FC2EE46}"/>
              </a:ext>
            </a:extLst>
          </p:cNvPr>
          <p:cNvCxnSpPr/>
          <p:nvPr/>
        </p:nvCxnSpPr>
        <p:spPr>
          <a:xfrm flipH="1">
            <a:off x="2752725" y="3330575"/>
            <a:ext cx="6096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C059B0E-EB5B-4001-8A12-1F6DFC535B57}"/>
              </a:ext>
            </a:extLst>
          </p:cNvPr>
          <p:cNvCxnSpPr/>
          <p:nvPr/>
        </p:nvCxnSpPr>
        <p:spPr>
          <a:xfrm flipH="1">
            <a:off x="3213100" y="3328988"/>
            <a:ext cx="6096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AFAEB39-B450-4569-880E-3C326D6FC751}"/>
              </a:ext>
            </a:extLst>
          </p:cNvPr>
          <p:cNvCxnSpPr/>
          <p:nvPr/>
        </p:nvCxnSpPr>
        <p:spPr>
          <a:xfrm flipH="1">
            <a:off x="3670300" y="3328988"/>
            <a:ext cx="6096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37BE4D2-81FA-46A6-BC14-3AD37650AD25}"/>
              </a:ext>
            </a:extLst>
          </p:cNvPr>
          <p:cNvCxnSpPr/>
          <p:nvPr/>
        </p:nvCxnSpPr>
        <p:spPr>
          <a:xfrm flipH="1">
            <a:off x="4127500" y="3328988"/>
            <a:ext cx="6096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C2F76A9-1608-47C6-B80D-7DEDA408B093}"/>
              </a:ext>
            </a:extLst>
          </p:cNvPr>
          <p:cNvCxnSpPr/>
          <p:nvPr/>
        </p:nvCxnSpPr>
        <p:spPr>
          <a:xfrm flipH="1">
            <a:off x="4584700" y="3328988"/>
            <a:ext cx="6096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61DD44F-5F18-4DED-8E35-EBEA9A192C7D}"/>
              </a:ext>
            </a:extLst>
          </p:cNvPr>
          <p:cNvCxnSpPr/>
          <p:nvPr/>
        </p:nvCxnSpPr>
        <p:spPr>
          <a:xfrm flipH="1">
            <a:off x="5041900" y="3328988"/>
            <a:ext cx="6096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AD59643-4BCC-46C4-B800-16F365A47298}"/>
              </a:ext>
            </a:extLst>
          </p:cNvPr>
          <p:cNvCxnSpPr/>
          <p:nvPr/>
        </p:nvCxnSpPr>
        <p:spPr>
          <a:xfrm flipH="1">
            <a:off x="5499100" y="3328988"/>
            <a:ext cx="6096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E2C8D72-E8F9-4A37-B641-7F52AD59F389}"/>
              </a:ext>
            </a:extLst>
          </p:cNvPr>
          <p:cNvCxnSpPr/>
          <p:nvPr/>
        </p:nvCxnSpPr>
        <p:spPr>
          <a:xfrm flipH="1">
            <a:off x="5956300" y="3328988"/>
            <a:ext cx="6096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E67B038-9CBD-4F64-9434-EF1DF857C3BC}"/>
              </a:ext>
            </a:extLst>
          </p:cNvPr>
          <p:cNvCxnSpPr/>
          <p:nvPr/>
        </p:nvCxnSpPr>
        <p:spPr>
          <a:xfrm>
            <a:off x="6565900" y="3328988"/>
            <a:ext cx="947738" cy="47625"/>
          </a:xfrm>
          <a:prstGeom prst="line">
            <a:avLst/>
          </a:prstGeom>
          <a:ln w="22225" cap="flat">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06DCCAF-E87A-407E-99A6-CD9E1C921710}"/>
              </a:ext>
            </a:extLst>
          </p:cNvPr>
          <p:cNvCxnSpPr/>
          <p:nvPr/>
        </p:nvCxnSpPr>
        <p:spPr>
          <a:xfrm>
            <a:off x="6108700" y="3633788"/>
            <a:ext cx="4572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5C9AF02-9854-47F2-AD7E-F5884A16F9D4}"/>
              </a:ext>
            </a:extLst>
          </p:cNvPr>
          <p:cNvCxnSpPr/>
          <p:nvPr/>
        </p:nvCxnSpPr>
        <p:spPr>
          <a:xfrm>
            <a:off x="5651500" y="3633788"/>
            <a:ext cx="4572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3144FF5-70FD-490B-A6FB-FF1F236CA612}"/>
              </a:ext>
            </a:extLst>
          </p:cNvPr>
          <p:cNvCxnSpPr/>
          <p:nvPr/>
        </p:nvCxnSpPr>
        <p:spPr>
          <a:xfrm>
            <a:off x="5194300" y="3633788"/>
            <a:ext cx="4572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6ABF722-4E14-48E4-A028-B7CC2F48BCA3}"/>
              </a:ext>
            </a:extLst>
          </p:cNvPr>
          <p:cNvCxnSpPr/>
          <p:nvPr/>
        </p:nvCxnSpPr>
        <p:spPr>
          <a:xfrm>
            <a:off x="4737100" y="3633788"/>
            <a:ext cx="4572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24A0AE1-B8D0-4101-8596-5E029D337786}"/>
              </a:ext>
            </a:extLst>
          </p:cNvPr>
          <p:cNvCxnSpPr/>
          <p:nvPr/>
        </p:nvCxnSpPr>
        <p:spPr>
          <a:xfrm>
            <a:off x="4279900" y="3633788"/>
            <a:ext cx="4572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DA4F6D3-C521-4EA2-B6A7-FB6B3109242C}"/>
              </a:ext>
            </a:extLst>
          </p:cNvPr>
          <p:cNvCxnSpPr/>
          <p:nvPr/>
        </p:nvCxnSpPr>
        <p:spPr>
          <a:xfrm>
            <a:off x="3822700" y="3633788"/>
            <a:ext cx="4572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BC6112E-8CD0-43BD-8044-BADFC01E3C8E}"/>
              </a:ext>
            </a:extLst>
          </p:cNvPr>
          <p:cNvCxnSpPr/>
          <p:nvPr/>
        </p:nvCxnSpPr>
        <p:spPr>
          <a:xfrm>
            <a:off x="3365500" y="3633788"/>
            <a:ext cx="4572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44BE26D-3A0A-45A3-A52B-B40923DFD9E4}"/>
              </a:ext>
            </a:extLst>
          </p:cNvPr>
          <p:cNvCxnSpPr/>
          <p:nvPr/>
        </p:nvCxnSpPr>
        <p:spPr>
          <a:xfrm>
            <a:off x="2908300" y="3633788"/>
            <a:ext cx="4572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D99DF4D-8C62-416B-86CE-1CB82EE8C3B4}"/>
              </a:ext>
            </a:extLst>
          </p:cNvPr>
          <p:cNvCxnSpPr/>
          <p:nvPr/>
        </p:nvCxnSpPr>
        <p:spPr>
          <a:xfrm>
            <a:off x="2451100" y="3633788"/>
            <a:ext cx="4572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6700" name="TextBox 133">
            <a:extLst>
              <a:ext uri="{FF2B5EF4-FFF2-40B4-BE49-F238E27FC236}">
                <a16:creationId xmlns:a16="http://schemas.microsoft.com/office/drawing/2014/main" id="{0AE10909-B214-4D97-A422-B7F37894E52C}"/>
              </a:ext>
            </a:extLst>
          </p:cNvPr>
          <p:cNvSpPr txBox="1">
            <a:spLocks noChangeArrowheads="1"/>
          </p:cNvSpPr>
          <p:nvPr/>
        </p:nvSpPr>
        <p:spPr bwMode="auto">
          <a:xfrm>
            <a:off x="2146300" y="31003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P19p1.3</a:t>
            </a:r>
          </a:p>
        </p:txBody>
      </p:sp>
      <p:sp>
        <p:nvSpPr>
          <p:cNvPr id="66701" name="TextBox 134">
            <a:extLst>
              <a:ext uri="{FF2B5EF4-FFF2-40B4-BE49-F238E27FC236}">
                <a16:creationId xmlns:a16="http://schemas.microsoft.com/office/drawing/2014/main" id="{0B460414-4083-4CC4-8A6E-5DC23F95BD6E}"/>
              </a:ext>
            </a:extLst>
          </p:cNvPr>
          <p:cNvSpPr txBox="1">
            <a:spLocks noChangeArrowheads="1"/>
          </p:cNvSpPr>
          <p:nvPr/>
        </p:nvSpPr>
        <p:spPr bwMode="auto">
          <a:xfrm>
            <a:off x="2603500" y="31003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P19p1.3</a:t>
            </a:r>
          </a:p>
        </p:txBody>
      </p:sp>
      <p:sp>
        <p:nvSpPr>
          <p:cNvPr id="66702" name="TextBox 135">
            <a:extLst>
              <a:ext uri="{FF2B5EF4-FFF2-40B4-BE49-F238E27FC236}">
                <a16:creationId xmlns:a16="http://schemas.microsoft.com/office/drawing/2014/main" id="{B9AF50E3-755C-472F-B232-3C91392298F4}"/>
              </a:ext>
            </a:extLst>
          </p:cNvPr>
          <p:cNvSpPr txBox="1">
            <a:spLocks noChangeArrowheads="1"/>
          </p:cNvSpPr>
          <p:nvPr/>
        </p:nvSpPr>
        <p:spPr bwMode="auto">
          <a:xfrm>
            <a:off x="3060700" y="31003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P19p1.3</a:t>
            </a:r>
          </a:p>
        </p:txBody>
      </p:sp>
      <p:sp>
        <p:nvSpPr>
          <p:cNvPr id="66703" name="TextBox 136">
            <a:extLst>
              <a:ext uri="{FF2B5EF4-FFF2-40B4-BE49-F238E27FC236}">
                <a16:creationId xmlns:a16="http://schemas.microsoft.com/office/drawing/2014/main" id="{0CA707CA-CF22-491C-8679-6EB5CE3F163F}"/>
              </a:ext>
            </a:extLst>
          </p:cNvPr>
          <p:cNvSpPr txBox="1">
            <a:spLocks noChangeArrowheads="1"/>
          </p:cNvSpPr>
          <p:nvPr/>
        </p:nvSpPr>
        <p:spPr bwMode="auto">
          <a:xfrm>
            <a:off x="3517900" y="31003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P19p1.3</a:t>
            </a:r>
          </a:p>
        </p:txBody>
      </p:sp>
      <p:sp>
        <p:nvSpPr>
          <p:cNvPr id="66704" name="TextBox 137">
            <a:extLst>
              <a:ext uri="{FF2B5EF4-FFF2-40B4-BE49-F238E27FC236}">
                <a16:creationId xmlns:a16="http://schemas.microsoft.com/office/drawing/2014/main" id="{D7F8A17C-DA3F-44E2-91B8-5BEE9A36720B}"/>
              </a:ext>
            </a:extLst>
          </p:cNvPr>
          <p:cNvSpPr txBox="1">
            <a:spLocks noChangeArrowheads="1"/>
          </p:cNvSpPr>
          <p:nvPr/>
        </p:nvSpPr>
        <p:spPr bwMode="auto">
          <a:xfrm>
            <a:off x="6261100" y="31003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P19p1.3</a:t>
            </a:r>
          </a:p>
        </p:txBody>
      </p:sp>
      <p:sp>
        <p:nvSpPr>
          <p:cNvPr id="66705" name="TextBox 138">
            <a:extLst>
              <a:ext uri="{FF2B5EF4-FFF2-40B4-BE49-F238E27FC236}">
                <a16:creationId xmlns:a16="http://schemas.microsoft.com/office/drawing/2014/main" id="{E3F29121-C6A2-428C-99CF-F733619120C1}"/>
              </a:ext>
            </a:extLst>
          </p:cNvPr>
          <p:cNvSpPr txBox="1">
            <a:spLocks noChangeArrowheads="1"/>
          </p:cNvSpPr>
          <p:nvPr/>
        </p:nvSpPr>
        <p:spPr bwMode="auto">
          <a:xfrm>
            <a:off x="5803900" y="31003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P19p1.3</a:t>
            </a:r>
          </a:p>
        </p:txBody>
      </p:sp>
      <p:sp>
        <p:nvSpPr>
          <p:cNvPr id="66706" name="TextBox 139">
            <a:extLst>
              <a:ext uri="{FF2B5EF4-FFF2-40B4-BE49-F238E27FC236}">
                <a16:creationId xmlns:a16="http://schemas.microsoft.com/office/drawing/2014/main" id="{4C4FF486-ABD9-4E49-93F2-5C26FE18D468}"/>
              </a:ext>
            </a:extLst>
          </p:cNvPr>
          <p:cNvSpPr txBox="1">
            <a:spLocks noChangeArrowheads="1"/>
          </p:cNvSpPr>
          <p:nvPr/>
        </p:nvSpPr>
        <p:spPr bwMode="auto">
          <a:xfrm>
            <a:off x="5346700" y="31003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P19p1.3</a:t>
            </a:r>
          </a:p>
        </p:txBody>
      </p:sp>
      <p:sp>
        <p:nvSpPr>
          <p:cNvPr id="66707" name="TextBox 140">
            <a:extLst>
              <a:ext uri="{FF2B5EF4-FFF2-40B4-BE49-F238E27FC236}">
                <a16:creationId xmlns:a16="http://schemas.microsoft.com/office/drawing/2014/main" id="{D01D85BF-D178-446A-9B43-D7A575363470}"/>
              </a:ext>
            </a:extLst>
          </p:cNvPr>
          <p:cNvSpPr txBox="1">
            <a:spLocks noChangeArrowheads="1"/>
          </p:cNvSpPr>
          <p:nvPr/>
        </p:nvSpPr>
        <p:spPr bwMode="auto">
          <a:xfrm>
            <a:off x="4889500" y="31003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P19p1.3</a:t>
            </a:r>
          </a:p>
        </p:txBody>
      </p:sp>
      <p:sp>
        <p:nvSpPr>
          <p:cNvPr id="66708" name="TextBox 141">
            <a:extLst>
              <a:ext uri="{FF2B5EF4-FFF2-40B4-BE49-F238E27FC236}">
                <a16:creationId xmlns:a16="http://schemas.microsoft.com/office/drawing/2014/main" id="{390109EC-7667-47CF-9413-774BC6C7935E}"/>
              </a:ext>
            </a:extLst>
          </p:cNvPr>
          <p:cNvSpPr txBox="1">
            <a:spLocks noChangeArrowheads="1"/>
          </p:cNvSpPr>
          <p:nvPr/>
        </p:nvSpPr>
        <p:spPr bwMode="auto">
          <a:xfrm>
            <a:off x="4432300" y="31003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P19p1.3</a:t>
            </a:r>
          </a:p>
        </p:txBody>
      </p:sp>
      <p:sp>
        <p:nvSpPr>
          <p:cNvPr id="66709" name="TextBox 142">
            <a:extLst>
              <a:ext uri="{FF2B5EF4-FFF2-40B4-BE49-F238E27FC236}">
                <a16:creationId xmlns:a16="http://schemas.microsoft.com/office/drawing/2014/main" id="{D9710760-5B62-4F90-A50A-01B6D09CCE5E}"/>
              </a:ext>
            </a:extLst>
          </p:cNvPr>
          <p:cNvSpPr txBox="1">
            <a:spLocks noChangeArrowheads="1"/>
          </p:cNvSpPr>
          <p:nvPr/>
        </p:nvSpPr>
        <p:spPr bwMode="auto">
          <a:xfrm>
            <a:off x="3975100" y="31003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P19p1.3</a:t>
            </a:r>
          </a:p>
        </p:txBody>
      </p:sp>
      <p:sp>
        <p:nvSpPr>
          <p:cNvPr id="66710" name="TextBox 143">
            <a:extLst>
              <a:ext uri="{FF2B5EF4-FFF2-40B4-BE49-F238E27FC236}">
                <a16:creationId xmlns:a16="http://schemas.microsoft.com/office/drawing/2014/main" id="{792129A3-20C3-4CD2-8809-71DB9E296A4C}"/>
              </a:ext>
            </a:extLst>
          </p:cNvPr>
          <p:cNvSpPr txBox="1">
            <a:spLocks noChangeArrowheads="1"/>
          </p:cNvSpPr>
          <p:nvPr/>
        </p:nvSpPr>
        <p:spPr bwMode="auto">
          <a:xfrm>
            <a:off x="2146300" y="34051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P19p2.5</a:t>
            </a:r>
          </a:p>
        </p:txBody>
      </p:sp>
      <p:sp>
        <p:nvSpPr>
          <p:cNvPr id="66711" name="TextBox 144">
            <a:extLst>
              <a:ext uri="{FF2B5EF4-FFF2-40B4-BE49-F238E27FC236}">
                <a16:creationId xmlns:a16="http://schemas.microsoft.com/office/drawing/2014/main" id="{3F1EDDFC-8F4E-4273-9766-5E9F6AE9B11E}"/>
              </a:ext>
            </a:extLst>
          </p:cNvPr>
          <p:cNvSpPr txBox="1">
            <a:spLocks noChangeArrowheads="1"/>
          </p:cNvSpPr>
          <p:nvPr/>
        </p:nvSpPr>
        <p:spPr bwMode="auto">
          <a:xfrm>
            <a:off x="2603500" y="34051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P19p2.5</a:t>
            </a:r>
          </a:p>
        </p:txBody>
      </p:sp>
      <p:sp>
        <p:nvSpPr>
          <p:cNvPr id="66712" name="TextBox 145">
            <a:extLst>
              <a:ext uri="{FF2B5EF4-FFF2-40B4-BE49-F238E27FC236}">
                <a16:creationId xmlns:a16="http://schemas.microsoft.com/office/drawing/2014/main" id="{90F04257-D5C0-4BC1-9D8E-D04DC1890D73}"/>
              </a:ext>
            </a:extLst>
          </p:cNvPr>
          <p:cNvSpPr txBox="1">
            <a:spLocks noChangeArrowheads="1"/>
          </p:cNvSpPr>
          <p:nvPr/>
        </p:nvSpPr>
        <p:spPr bwMode="auto">
          <a:xfrm>
            <a:off x="3060700" y="34051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P19p2.5</a:t>
            </a:r>
          </a:p>
        </p:txBody>
      </p:sp>
      <p:sp>
        <p:nvSpPr>
          <p:cNvPr id="66713" name="TextBox 146">
            <a:extLst>
              <a:ext uri="{FF2B5EF4-FFF2-40B4-BE49-F238E27FC236}">
                <a16:creationId xmlns:a16="http://schemas.microsoft.com/office/drawing/2014/main" id="{095E5B62-29AE-4E1D-A9A9-A81EAF8CDF90}"/>
              </a:ext>
            </a:extLst>
          </p:cNvPr>
          <p:cNvSpPr txBox="1">
            <a:spLocks noChangeArrowheads="1"/>
          </p:cNvSpPr>
          <p:nvPr/>
        </p:nvSpPr>
        <p:spPr bwMode="auto">
          <a:xfrm>
            <a:off x="3517900" y="34051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P19p2.5</a:t>
            </a:r>
          </a:p>
        </p:txBody>
      </p:sp>
      <p:sp>
        <p:nvSpPr>
          <p:cNvPr id="66714" name="TextBox 147">
            <a:extLst>
              <a:ext uri="{FF2B5EF4-FFF2-40B4-BE49-F238E27FC236}">
                <a16:creationId xmlns:a16="http://schemas.microsoft.com/office/drawing/2014/main" id="{D7FD4233-3438-430C-8665-8DB2871E2108}"/>
              </a:ext>
            </a:extLst>
          </p:cNvPr>
          <p:cNvSpPr txBox="1">
            <a:spLocks noChangeArrowheads="1"/>
          </p:cNvSpPr>
          <p:nvPr/>
        </p:nvSpPr>
        <p:spPr bwMode="auto">
          <a:xfrm>
            <a:off x="3975100" y="34051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P19p2.5</a:t>
            </a:r>
          </a:p>
        </p:txBody>
      </p:sp>
      <p:sp>
        <p:nvSpPr>
          <p:cNvPr id="66715" name="TextBox 148">
            <a:extLst>
              <a:ext uri="{FF2B5EF4-FFF2-40B4-BE49-F238E27FC236}">
                <a16:creationId xmlns:a16="http://schemas.microsoft.com/office/drawing/2014/main" id="{1D428174-3C56-4A3C-9D11-9ADB18C80C5F}"/>
              </a:ext>
            </a:extLst>
          </p:cNvPr>
          <p:cNvSpPr txBox="1">
            <a:spLocks noChangeArrowheads="1"/>
          </p:cNvSpPr>
          <p:nvPr/>
        </p:nvSpPr>
        <p:spPr bwMode="auto">
          <a:xfrm>
            <a:off x="4432300" y="34051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P19p2.5</a:t>
            </a:r>
          </a:p>
        </p:txBody>
      </p:sp>
      <p:sp>
        <p:nvSpPr>
          <p:cNvPr id="66716" name="TextBox 149">
            <a:extLst>
              <a:ext uri="{FF2B5EF4-FFF2-40B4-BE49-F238E27FC236}">
                <a16:creationId xmlns:a16="http://schemas.microsoft.com/office/drawing/2014/main" id="{56E6D09A-CE3C-41CB-B540-B2F3E6CE781B}"/>
              </a:ext>
            </a:extLst>
          </p:cNvPr>
          <p:cNvSpPr txBox="1">
            <a:spLocks noChangeArrowheads="1"/>
          </p:cNvSpPr>
          <p:nvPr/>
        </p:nvSpPr>
        <p:spPr bwMode="auto">
          <a:xfrm>
            <a:off x="4889500" y="34051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P19p2.5</a:t>
            </a:r>
          </a:p>
        </p:txBody>
      </p:sp>
      <p:sp>
        <p:nvSpPr>
          <p:cNvPr id="66717" name="TextBox 150">
            <a:extLst>
              <a:ext uri="{FF2B5EF4-FFF2-40B4-BE49-F238E27FC236}">
                <a16:creationId xmlns:a16="http://schemas.microsoft.com/office/drawing/2014/main" id="{3C0563E9-0253-42AC-9F51-C9C81604791A}"/>
              </a:ext>
            </a:extLst>
          </p:cNvPr>
          <p:cNvSpPr txBox="1">
            <a:spLocks noChangeArrowheads="1"/>
          </p:cNvSpPr>
          <p:nvPr/>
        </p:nvSpPr>
        <p:spPr bwMode="auto">
          <a:xfrm>
            <a:off x="5346700" y="34051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P19p2.5</a:t>
            </a:r>
          </a:p>
        </p:txBody>
      </p:sp>
      <p:sp>
        <p:nvSpPr>
          <p:cNvPr id="66718" name="TextBox 151">
            <a:extLst>
              <a:ext uri="{FF2B5EF4-FFF2-40B4-BE49-F238E27FC236}">
                <a16:creationId xmlns:a16="http://schemas.microsoft.com/office/drawing/2014/main" id="{0C0CE50D-909B-478B-AD68-C7A313D506A0}"/>
              </a:ext>
            </a:extLst>
          </p:cNvPr>
          <p:cNvSpPr txBox="1">
            <a:spLocks noChangeArrowheads="1"/>
          </p:cNvSpPr>
          <p:nvPr/>
        </p:nvSpPr>
        <p:spPr bwMode="auto">
          <a:xfrm>
            <a:off x="5803900" y="34051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P19p2.5</a:t>
            </a:r>
          </a:p>
        </p:txBody>
      </p:sp>
      <p:sp>
        <p:nvSpPr>
          <p:cNvPr id="66719" name="TextBox 152">
            <a:extLst>
              <a:ext uri="{FF2B5EF4-FFF2-40B4-BE49-F238E27FC236}">
                <a16:creationId xmlns:a16="http://schemas.microsoft.com/office/drawing/2014/main" id="{422CD13A-ECF9-4AB3-81AF-067672B40B2C}"/>
              </a:ext>
            </a:extLst>
          </p:cNvPr>
          <p:cNvSpPr txBox="1">
            <a:spLocks noChangeArrowheads="1"/>
          </p:cNvSpPr>
          <p:nvPr/>
        </p:nvSpPr>
        <p:spPr bwMode="auto">
          <a:xfrm>
            <a:off x="6261100" y="3405188"/>
            <a:ext cx="5254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800">
                <a:latin typeface="Calibri" panose="020F0502020204030204" pitchFamily="34" charset="0"/>
              </a:rPr>
              <a:t>P19p2.5</a:t>
            </a:r>
          </a:p>
        </p:txBody>
      </p:sp>
      <p:cxnSp>
        <p:nvCxnSpPr>
          <p:cNvPr id="161" name="Straight Connector 160">
            <a:extLst>
              <a:ext uri="{FF2B5EF4-FFF2-40B4-BE49-F238E27FC236}">
                <a16:creationId xmlns:a16="http://schemas.microsoft.com/office/drawing/2014/main" id="{894D6CF3-2A7F-42A5-A043-2A371EFD6C40}"/>
              </a:ext>
            </a:extLst>
          </p:cNvPr>
          <p:cNvCxnSpPr/>
          <p:nvPr/>
        </p:nvCxnSpPr>
        <p:spPr>
          <a:xfrm flipH="1">
            <a:off x="6184900" y="3633788"/>
            <a:ext cx="3810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DC83D3D-1DE6-4925-B2AD-C1326CB673A3}"/>
              </a:ext>
            </a:extLst>
          </p:cNvPr>
          <p:cNvCxnSpPr/>
          <p:nvPr/>
        </p:nvCxnSpPr>
        <p:spPr>
          <a:xfrm>
            <a:off x="2451100" y="3328988"/>
            <a:ext cx="304800" cy="0"/>
          </a:xfrm>
          <a:prstGeom prst="line">
            <a:avLst/>
          </a:prstGeom>
          <a:ln w="22225" cap="flat">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EA937-AC86-4144-BF42-56DD4E533FAD}"/>
              </a:ext>
            </a:extLst>
          </p:cNvPr>
          <p:cNvSpPr>
            <a:spLocks noGrp="1"/>
          </p:cNvSpPr>
          <p:nvPr>
            <p:ph type="title"/>
          </p:nvPr>
        </p:nvSpPr>
        <p:spPr/>
        <p:txBody>
          <a:bodyPr/>
          <a:lstStyle/>
          <a:p>
            <a:pPr>
              <a:defRPr/>
            </a:pPr>
            <a:r>
              <a:rPr lang="en-US" dirty="0"/>
              <a:t>System Software Directory Structure</a:t>
            </a:r>
          </a:p>
        </p:txBody>
      </p:sp>
      <p:grpSp>
        <p:nvGrpSpPr>
          <p:cNvPr id="67587" name="Group 63">
            <a:extLst>
              <a:ext uri="{FF2B5EF4-FFF2-40B4-BE49-F238E27FC236}">
                <a16:creationId xmlns:a16="http://schemas.microsoft.com/office/drawing/2014/main" id="{CB580706-E50F-4198-89C0-2B0402A85B3E}"/>
              </a:ext>
            </a:extLst>
          </p:cNvPr>
          <p:cNvGrpSpPr>
            <a:grpSpLocks/>
          </p:cNvGrpSpPr>
          <p:nvPr/>
        </p:nvGrpSpPr>
        <p:grpSpPr bwMode="auto">
          <a:xfrm>
            <a:off x="723900" y="1139825"/>
            <a:ext cx="7094538" cy="4014788"/>
            <a:chOff x="249238" y="2824163"/>
            <a:chExt cx="7093433" cy="4008856"/>
          </a:xfrm>
        </p:grpSpPr>
        <p:sp>
          <p:nvSpPr>
            <p:cNvPr id="67611" name="Rectangle 87">
              <a:extLst>
                <a:ext uri="{FF2B5EF4-FFF2-40B4-BE49-F238E27FC236}">
                  <a16:creationId xmlns:a16="http://schemas.microsoft.com/office/drawing/2014/main" id="{916F0797-E971-44A5-9253-5007F1229793}"/>
                </a:ext>
              </a:extLst>
            </p:cNvPr>
            <p:cNvSpPr>
              <a:spLocks noChangeArrowheads="1"/>
            </p:cNvSpPr>
            <p:nvPr/>
          </p:nvSpPr>
          <p:spPr bwMode="auto">
            <a:xfrm>
              <a:off x="4857751" y="3629026"/>
              <a:ext cx="919950" cy="282575"/>
            </a:xfrm>
            <a:prstGeom prst="rect">
              <a:avLst/>
            </a:prstGeom>
            <a:solidFill>
              <a:srgbClr val="FF0000"/>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current</a:t>
              </a:r>
            </a:p>
          </p:txBody>
        </p:sp>
        <p:sp>
          <p:nvSpPr>
            <p:cNvPr id="67612" name="Line 93">
              <a:extLst>
                <a:ext uri="{FF2B5EF4-FFF2-40B4-BE49-F238E27FC236}">
                  <a16:creationId xmlns:a16="http://schemas.microsoft.com/office/drawing/2014/main" id="{62C8C738-17F4-4929-9ECD-6C219847056B}"/>
                </a:ext>
              </a:extLst>
            </p:cNvPr>
            <p:cNvSpPr>
              <a:spLocks noChangeShapeType="1"/>
            </p:cNvSpPr>
            <p:nvPr/>
          </p:nvSpPr>
          <p:spPr bwMode="auto">
            <a:xfrm>
              <a:off x="4067176" y="4052888"/>
              <a:ext cx="787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13" name="Line 94">
              <a:extLst>
                <a:ext uri="{FF2B5EF4-FFF2-40B4-BE49-F238E27FC236}">
                  <a16:creationId xmlns:a16="http://schemas.microsoft.com/office/drawing/2014/main" id="{0F4242AE-C5E6-4485-AEB1-12742E6C6424}"/>
                </a:ext>
              </a:extLst>
            </p:cNvPr>
            <p:cNvSpPr>
              <a:spLocks noChangeShapeType="1"/>
            </p:cNvSpPr>
            <p:nvPr/>
          </p:nvSpPr>
          <p:spPr bwMode="auto">
            <a:xfrm flipV="1">
              <a:off x="4057651" y="3803651"/>
              <a:ext cx="7985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14" name="Rectangle 95">
              <a:extLst>
                <a:ext uri="{FF2B5EF4-FFF2-40B4-BE49-F238E27FC236}">
                  <a16:creationId xmlns:a16="http://schemas.microsoft.com/office/drawing/2014/main" id="{6CCF7D6E-610F-4FE2-A3D8-2601409C8A55}"/>
                </a:ext>
              </a:extLst>
            </p:cNvPr>
            <p:cNvSpPr>
              <a:spLocks noChangeArrowheads="1"/>
            </p:cNvSpPr>
            <p:nvPr/>
          </p:nvSpPr>
          <p:spPr bwMode="auto">
            <a:xfrm>
              <a:off x="266006" y="4004071"/>
              <a:ext cx="914400" cy="400050"/>
            </a:xfrm>
            <a:prstGeom prst="rect">
              <a:avLst/>
            </a:prstGeom>
            <a:solidFill>
              <a:srgbClr val="C0C0C0"/>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600"/>
                <a:t>/home</a:t>
              </a:r>
            </a:p>
          </p:txBody>
        </p:sp>
        <p:sp>
          <p:nvSpPr>
            <p:cNvPr id="67615" name="Rectangle 97">
              <a:extLst>
                <a:ext uri="{FF2B5EF4-FFF2-40B4-BE49-F238E27FC236}">
                  <a16:creationId xmlns:a16="http://schemas.microsoft.com/office/drawing/2014/main" id="{BA7F7759-4FC2-4DFC-8D82-BBF24C841A0D}"/>
                </a:ext>
              </a:extLst>
            </p:cNvPr>
            <p:cNvSpPr>
              <a:spLocks noChangeArrowheads="1"/>
            </p:cNvSpPr>
            <p:nvPr/>
          </p:nvSpPr>
          <p:spPr bwMode="auto">
            <a:xfrm>
              <a:off x="268123" y="4887100"/>
              <a:ext cx="914400" cy="400050"/>
            </a:xfrm>
            <a:prstGeom prst="rect">
              <a:avLst/>
            </a:prstGeom>
            <a:solidFill>
              <a:srgbClr val="92D050"/>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600"/>
                <a:t>/tmp</a:t>
              </a:r>
            </a:p>
          </p:txBody>
        </p:sp>
        <p:sp>
          <p:nvSpPr>
            <p:cNvPr id="67616" name="Rectangle 101">
              <a:extLst>
                <a:ext uri="{FF2B5EF4-FFF2-40B4-BE49-F238E27FC236}">
                  <a16:creationId xmlns:a16="http://schemas.microsoft.com/office/drawing/2014/main" id="{1377E740-8C3D-420E-A9C0-FC009F717D7D}"/>
                </a:ext>
              </a:extLst>
            </p:cNvPr>
            <p:cNvSpPr>
              <a:spLocks noChangeArrowheads="1"/>
            </p:cNvSpPr>
            <p:nvPr/>
          </p:nvSpPr>
          <p:spPr bwMode="auto">
            <a:xfrm>
              <a:off x="249238" y="3478213"/>
              <a:ext cx="914400" cy="400050"/>
            </a:xfrm>
            <a:prstGeom prst="rect">
              <a:avLst/>
            </a:prstGeom>
            <a:solidFill>
              <a:srgbClr val="FFFF99"/>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600"/>
                <a:t>/opt</a:t>
              </a:r>
            </a:p>
          </p:txBody>
        </p:sp>
        <p:sp>
          <p:nvSpPr>
            <p:cNvPr id="67617" name="Rectangle 109">
              <a:extLst>
                <a:ext uri="{FF2B5EF4-FFF2-40B4-BE49-F238E27FC236}">
                  <a16:creationId xmlns:a16="http://schemas.microsoft.com/office/drawing/2014/main" id="{A60F82FC-00CA-4AD3-A477-0DB1FBF7E2BB}"/>
                </a:ext>
              </a:extLst>
            </p:cNvPr>
            <p:cNvSpPr>
              <a:spLocks noChangeArrowheads="1"/>
            </p:cNvSpPr>
            <p:nvPr/>
          </p:nvSpPr>
          <p:spPr bwMode="auto">
            <a:xfrm>
              <a:off x="305297" y="5723304"/>
              <a:ext cx="914400" cy="400050"/>
            </a:xfrm>
            <a:prstGeom prst="rect">
              <a:avLst/>
            </a:prstGeom>
            <a:solidFill>
              <a:srgbClr val="CC99FF"/>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600"/>
                <a:t>/var</a:t>
              </a:r>
            </a:p>
          </p:txBody>
        </p:sp>
        <p:sp>
          <p:nvSpPr>
            <p:cNvPr id="67618" name="Line 110">
              <a:extLst>
                <a:ext uri="{FF2B5EF4-FFF2-40B4-BE49-F238E27FC236}">
                  <a16:creationId xmlns:a16="http://schemas.microsoft.com/office/drawing/2014/main" id="{208842A3-CECF-47DB-80B2-C542DB10FBFF}"/>
                </a:ext>
              </a:extLst>
            </p:cNvPr>
            <p:cNvSpPr>
              <a:spLocks noChangeShapeType="1"/>
            </p:cNvSpPr>
            <p:nvPr/>
          </p:nvSpPr>
          <p:spPr bwMode="auto">
            <a:xfrm flipH="1" flipV="1">
              <a:off x="2075151" y="3196417"/>
              <a:ext cx="23234" cy="14059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19" name="Line 112">
              <a:extLst>
                <a:ext uri="{FF2B5EF4-FFF2-40B4-BE49-F238E27FC236}">
                  <a16:creationId xmlns:a16="http://schemas.microsoft.com/office/drawing/2014/main" id="{4730A136-6556-4923-847A-BB009115E561}"/>
                </a:ext>
              </a:extLst>
            </p:cNvPr>
            <p:cNvSpPr>
              <a:spLocks noChangeShapeType="1"/>
            </p:cNvSpPr>
            <p:nvPr/>
          </p:nvSpPr>
          <p:spPr bwMode="auto">
            <a:xfrm>
              <a:off x="1163638" y="3659188"/>
              <a:ext cx="9223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20" name="Line 115">
              <a:extLst>
                <a:ext uri="{FF2B5EF4-FFF2-40B4-BE49-F238E27FC236}">
                  <a16:creationId xmlns:a16="http://schemas.microsoft.com/office/drawing/2014/main" id="{B9C0A91B-1ED2-415A-96E5-65A9E99D9DC1}"/>
                </a:ext>
              </a:extLst>
            </p:cNvPr>
            <p:cNvSpPr>
              <a:spLocks noChangeShapeType="1"/>
            </p:cNvSpPr>
            <p:nvPr/>
          </p:nvSpPr>
          <p:spPr bwMode="auto">
            <a:xfrm rot="10800000" flipH="1">
              <a:off x="2077851" y="3203575"/>
              <a:ext cx="233551" cy="317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21" name="Line 117">
              <a:extLst>
                <a:ext uri="{FF2B5EF4-FFF2-40B4-BE49-F238E27FC236}">
                  <a16:creationId xmlns:a16="http://schemas.microsoft.com/office/drawing/2014/main" id="{BDBF68E3-00B1-4312-A13F-01179EA57B6C}"/>
                </a:ext>
              </a:extLst>
            </p:cNvPr>
            <p:cNvSpPr>
              <a:spLocks noChangeShapeType="1"/>
            </p:cNvSpPr>
            <p:nvPr/>
          </p:nvSpPr>
          <p:spPr bwMode="auto">
            <a:xfrm rot="10800000" flipH="1">
              <a:off x="2082801" y="3981451"/>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22" name="Rectangle 122">
              <a:extLst>
                <a:ext uri="{FF2B5EF4-FFF2-40B4-BE49-F238E27FC236}">
                  <a16:creationId xmlns:a16="http://schemas.microsoft.com/office/drawing/2014/main" id="{8809E41D-372D-4B26-8724-45842B9E8246}"/>
                </a:ext>
              </a:extLst>
            </p:cNvPr>
            <p:cNvSpPr>
              <a:spLocks noChangeArrowheads="1"/>
            </p:cNvSpPr>
            <p:nvPr/>
          </p:nvSpPr>
          <p:spPr bwMode="auto">
            <a:xfrm>
              <a:off x="2300288" y="3735388"/>
              <a:ext cx="1752600" cy="400050"/>
            </a:xfrm>
            <a:prstGeom prst="rect">
              <a:avLst/>
            </a:prstGeom>
            <a:solidFill>
              <a:srgbClr val="FF0000"/>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cpu_ss7gw</a:t>
              </a:r>
            </a:p>
          </p:txBody>
        </p:sp>
        <p:sp>
          <p:nvSpPr>
            <p:cNvPr id="67623" name="Rectangle 126">
              <a:extLst>
                <a:ext uri="{FF2B5EF4-FFF2-40B4-BE49-F238E27FC236}">
                  <a16:creationId xmlns:a16="http://schemas.microsoft.com/office/drawing/2014/main" id="{B5DCF281-FFD8-49A7-B346-7BEBBDB3E8CF}"/>
                </a:ext>
              </a:extLst>
            </p:cNvPr>
            <p:cNvSpPr>
              <a:spLocks noChangeArrowheads="1"/>
            </p:cNvSpPr>
            <p:nvPr/>
          </p:nvSpPr>
          <p:spPr bwMode="auto">
            <a:xfrm>
              <a:off x="2308226" y="3005138"/>
              <a:ext cx="1747838" cy="387350"/>
            </a:xfrm>
            <a:prstGeom prst="rect">
              <a:avLst/>
            </a:prstGeom>
            <a:solidFill>
              <a:srgbClr val="33CCFF"/>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switch_ss7gw</a:t>
              </a:r>
            </a:p>
          </p:txBody>
        </p:sp>
        <p:sp>
          <p:nvSpPr>
            <p:cNvPr id="67624" name="Rectangle 129">
              <a:extLst>
                <a:ext uri="{FF2B5EF4-FFF2-40B4-BE49-F238E27FC236}">
                  <a16:creationId xmlns:a16="http://schemas.microsoft.com/office/drawing/2014/main" id="{2ECB44C5-20CD-417F-823F-16F75400DD8B}"/>
                </a:ext>
              </a:extLst>
            </p:cNvPr>
            <p:cNvSpPr>
              <a:spLocks noChangeArrowheads="1"/>
            </p:cNvSpPr>
            <p:nvPr/>
          </p:nvSpPr>
          <p:spPr bwMode="auto">
            <a:xfrm>
              <a:off x="4865688" y="3979863"/>
              <a:ext cx="904640" cy="282575"/>
            </a:xfrm>
            <a:prstGeom prst="rect">
              <a:avLst/>
            </a:prstGeom>
            <a:solidFill>
              <a:srgbClr val="FF0000"/>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previous</a:t>
              </a:r>
            </a:p>
          </p:txBody>
        </p:sp>
        <p:sp>
          <p:nvSpPr>
            <p:cNvPr id="67625" name="Line 130">
              <a:extLst>
                <a:ext uri="{FF2B5EF4-FFF2-40B4-BE49-F238E27FC236}">
                  <a16:creationId xmlns:a16="http://schemas.microsoft.com/office/drawing/2014/main" id="{B2ED45B8-9DA4-4912-912E-7A34E784A129}"/>
                </a:ext>
              </a:extLst>
            </p:cNvPr>
            <p:cNvSpPr>
              <a:spLocks noChangeShapeType="1"/>
            </p:cNvSpPr>
            <p:nvPr/>
          </p:nvSpPr>
          <p:spPr bwMode="auto">
            <a:xfrm>
              <a:off x="4070351" y="3300413"/>
              <a:ext cx="787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26" name="Line 131">
              <a:extLst>
                <a:ext uri="{FF2B5EF4-FFF2-40B4-BE49-F238E27FC236}">
                  <a16:creationId xmlns:a16="http://schemas.microsoft.com/office/drawing/2014/main" id="{03946E9F-FD5A-4A98-A977-6FC8319E0CBE}"/>
                </a:ext>
              </a:extLst>
            </p:cNvPr>
            <p:cNvSpPr>
              <a:spLocks noChangeShapeType="1"/>
            </p:cNvSpPr>
            <p:nvPr/>
          </p:nvSpPr>
          <p:spPr bwMode="auto">
            <a:xfrm>
              <a:off x="4060826" y="3051176"/>
              <a:ext cx="8143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27" name="Rectangle 137">
              <a:extLst>
                <a:ext uri="{FF2B5EF4-FFF2-40B4-BE49-F238E27FC236}">
                  <a16:creationId xmlns:a16="http://schemas.microsoft.com/office/drawing/2014/main" id="{FB17AEFC-6F88-4591-91C7-9705A26A62CE}"/>
                </a:ext>
              </a:extLst>
            </p:cNvPr>
            <p:cNvSpPr>
              <a:spLocks noChangeArrowheads="1"/>
            </p:cNvSpPr>
            <p:nvPr/>
          </p:nvSpPr>
          <p:spPr bwMode="auto">
            <a:xfrm>
              <a:off x="4862513" y="2862263"/>
              <a:ext cx="922562" cy="276225"/>
            </a:xfrm>
            <a:prstGeom prst="rect">
              <a:avLst/>
            </a:prstGeom>
            <a:solidFill>
              <a:srgbClr val="33CCFF"/>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current</a:t>
              </a:r>
            </a:p>
          </p:txBody>
        </p:sp>
        <p:sp>
          <p:nvSpPr>
            <p:cNvPr id="67628" name="Rectangle 138">
              <a:extLst>
                <a:ext uri="{FF2B5EF4-FFF2-40B4-BE49-F238E27FC236}">
                  <a16:creationId xmlns:a16="http://schemas.microsoft.com/office/drawing/2014/main" id="{253E3606-A04A-4311-8CE1-8267FE5FF5B1}"/>
                </a:ext>
              </a:extLst>
            </p:cNvPr>
            <p:cNvSpPr>
              <a:spLocks noChangeArrowheads="1"/>
            </p:cNvSpPr>
            <p:nvPr/>
          </p:nvSpPr>
          <p:spPr bwMode="auto">
            <a:xfrm>
              <a:off x="4865688" y="3192463"/>
              <a:ext cx="912013" cy="276225"/>
            </a:xfrm>
            <a:prstGeom prst="rect">
              <a:avLst/>
            </a:prstGeom>
            <a:solidFill>
              <a:srgbClr val="33CCFF"/>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previous</a:t>
              </a:r>
            </a:p>
          </p:txBody>
        </p:sp>
        <p:sp>
          <p:nvSpPr>
            <p:cNvPr id="67629" name="Line 146">
              <a:extLst>
                <a:ext uri="{FF2B5EF4-FFF2-40B4-BE49-F238E27FC236}">
                  <a16:creationId xmlns:a16="http://schemas.microsoft.com/office/drawing/2014/main" id="{52F814A9-C13B-4BCA-B6A6-DAA750C47D59}"/>
                </a:ext>
              </a:extLst>
            </p:cNvPr>
            <p:cNvSpPr>
              <a:spLocks noChangeShapeType="1"/>
            </p:cNvSpPr>
            <p:nvPr/>
          </p:nvSpPr>
          <p:spPr bwMode="auto">
            <a:xfrm flipV="1">
              <a:off x="5785074" y="3768725"/>
              <a:ext cx="349026" cy="16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30" name="Line 148">
              <a:extLst>
                <a:ext uri="{FF2B5EF4-FFF2-40B4-BE49-F238E27FC236}">
                  <a16:creationId xmlns:a16="http://schemas.microsoft.com/office/drawing/2014/main" id="{17DC4644-BAAB-487E-BEB6-FC86685F282E}"/>
                </a:ext>
              </a:extLst>
            </p:cNvPr>
            <p:cNvSpPr>
              <a:spLocks noChangeShapeType="1"/>
            </p:cNvSpPr>
            <p:nvPr/>
          </p:nvSpPr>
          <p:spPr bwMode="auto">
            <a:xfrm>
              <a:off x="5777701" y="4131160"/>
              <a:ext cx="351637" cy="42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31" name="Rectangle 154">
              <a:extLst>
                <a:ext uri="{FF2B5EF4-FFF2-40B4-BE49-F238E27FC236}">
                  <a16:creationId xmlns:a16="http://schemas.microsoft.com/office/drawing/2014/main" id="{030E2B43-8C8B-4A91-B1FF-63E616C7C9AA}"/>
                </a:ext>
              </a:extLst>
            </p:cNvPr>
            <p:cNvSpPr>
              <a:spLocks noChangeArrowheads="1"/>
            </p:cNvSpPr>
            <p:nvPr/>
          </p:nvSpPr>
          <p:spPr bwMode="auto">
            <a:xfrm>
              <a:off x="6149974" y="2824163"/>
              <a:ext cx="1192697" cy="276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Current files</a:t>
              </a:r>
            </a:p>
          </p:txBody>
        </p:sp>
        <p:sp>
          <p:nvSpPr>
            <p:cNvPr id="67632" name="Line 155">
              <a:extLst>
                <a:ext uri="{FF2B5EF4-FFF2-40B4-BE49-F238E27FC236}">
                  <a16:creationId xmlns:a16="http://schemas.microsoft.com/office/drawing/2014/main" id="{F07001CC-E382-4DAC-8DEE-4567ED23C1FC}"/>
                </a:ext>
              </a:extLst>
            </p:cNvPr>
            <p:cNvSpPr>
              <a:spLocks noChangeShapeType="1"/>
            </p:cNvSpPr>
            <p:nvPr/>
          </p:nvSpPr>
          <p:spPr bwMode="auto">
            <a:xfrm flipV="1">
              <a:off x="5792449" y="2979737"/>
              <a:ext cx="354353" cy="1031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33" name="Line 156">
              <a:extLst>
                <a:ext uri="{FF2B5EF4-FFF2-40B4-BE49-F238E27FC236}">
                  <a16:creationId xmlns:a16="http://schemas.microsoft.com/office/drawing/2014/main" id="{97A006F4-F905-4004-A836-B7D52789C86E}"/>
                </a:ext>
              </a:extLst>
            </p:cNvPr>
            <p:cNvSpPr>
              <a:spLocks noChangeShapeType="1"/>
            </p:cNvSpPr>
            <p:nvPr/>
          </p:nvSpPr>
          <p:spPr bwMode="auto">
            <a:xfrm flipV="1">
              <a:off x="5785075" y="3336063"/>
              <a:ext cx="368669" cy="7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34" name="Line 162">
              <a:extLst>
                <a:ext uri="{FF2B5EF4-FFF2-40B4-BE49-F238E27FC236}">
                  <a16:creationId xmlns:a16="http://schemas.microsoft.com/office/drawing/2014/main" id="{7635A6C0-1D63-412A-B80A-353AABFA99C4}"/>
                </a:ext>
              </a:extLst>
            </p:cNvPr>
            <p:cNvSpPr>
              <a:spLocks noChangeShapeType="1"/>
            </p:cNvSpPr>
            <p:nvPr/>
          </p:nvSpPr>
          <p:spPr bwMode="auto">
            <a:xfrm flipV="1">
              <a:off x="2369628" y="5657481"/>
              <a:ext cx="2736234" cy="21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35" name="Line 163">
              <a:extLst>
                <a:ext uri="{FF2B5EF4-FFF2-40B4-BE49-F238E27FC236}">
                  <a16:creationId xmlns:a16="http://schemas.microsoft.com/office/drawing/2014/main" id="{416EA306-6B63-4ECF-97D7-23CAED7F877B}"/>
                </a:ext>
              </a:extLst>
            </p:cNvPr>
            <p:cNvSpPr>
              <a:spLocks noChangeShapeType="1"/>
            </p:cNvSpPr>
            <p:nvPr/>
          </p:nvSpPr>
          <p:spPr bwMode="auto">
            <a:xfrm flipV="1">
              <a:off x="2374839" y="5670841"/>
              <a:ext cx="248" cy="77040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36" name="Rectangle 164">
              <a:extLst>
                <a:ext uri="{FF2B5EF4-FFF2-40B4-BE49-F238E27FC236}">
                  <a16:creationId xmlns:a16="http://schemas.microsoft.com/office/drawing/2014/main" id="{9DAEB148-E13C-4133-8A03-EAC6B9F95075}"/>
                </a:ext>
              </a:extLst>
            </p:cNvPr>
            <p:cNvSpPr>
              <a:spLocks noChangeArrowheads="1"/>
            </p:cNvSpPr>
            <p:nvPr/>
          </p:nvSpPr>
          <p:spPr bwMode="auto">
            <a:xfrm>
              <a:off x="5112291" y="6556794"/>
              <a:ext cx="1188919" cy="276225"/>
            </a:xfrm>
            <a:prstGeom prst="rect">
              <a:avLst/>
            </a:prstGeom>
            <a:solidFill>
              <a:srgbClr val="CC99FF"/>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System logs</a:t>
              </a:r>
            </a:p>
          </p:txBody>
        </p:sp>
        <p:sp>
          <p:nvSpPr>
            <p:cNvPr id="67637" name="Line 167">
              <a:extLst>
                <a:ext uri="{FF2B5EF4-FFF2-40B4-BE49-F238E27FC236}">
                  <a16:creationId xmlns:a16="http://schemas.microsoft.com/office/drawing/2014/main" id="{4EDD57A7-5907-4C69-8305-F9F2FE26FBA2}"/>
                </a:ext>
              </a:extLst>
            </p:cNvPr>
            <p:cNvSpPr>
              <a:spLocks noChangeShapeType="1"/>
            </p:cNvSpPr>
            <p:nvPr/>
          </p:nvSpPr>
          <p:spPr bwMode="auto">
            <a:xfrm rot="10800000" flipH="1">
              <a:off x="1221662" y="5947067"/>
              <a:ext cx="1162948" cy="33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38" name="Rectangle 170">
              <a:extLst>
                <a:ext uri="{FF2B5EF4-FFF2-40B4-BE49-F238E27FC236}">
                  <a16:creationId xmlns:a16="http://schemas.microsoft.com/office/drawing/2014/main" id="{DAB664EA-D9F1-436F-B2BC-FFEA9D40A88B}"/>
                </a:ext>
              </a:extLst>
            </p:cNvPr>
            <p:cNvSpPr>
              <a:spLocks noChangeArrowheads="1"/>
            </p:cNvSpPr>
            <p:nvPr/>
          </p:nvSpPr>
          <p:spPr bwMode="auto">
            <a:xfrm>
              <a:off x="5106750" y="5495333"/>
              <a:ext cx="1253050" cy="276225"/>
            </a:xfrm>
            <a:prstGeom prst="rect">
              <a:avLst/>
            </a:prstGeom>
            <a:solidFill>
              <a:srgbClr val="CC99FF"/>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System stats</a:t>
              </a:r>
            </a:p>
          </p:txBody>
        </p:sp>
        <p:sp>
          <p:nvSpPr>
            <p:cNvPr id="67639" name="Rectangle 171">
              <a:extLst>
                <a:ext uri="{FF2B5EF4-FFF2-40B4-BE49-F238E27FC236}">
                  <a16:creationId xmlns:a16="http://schemas.microsoft.com/office/drawing/2014/main" id="{24BFA36A-1613-4F92-BB70-C17F1AAD3653}"/>
                </a:ext>
              </a:extLst>
            </p:cNvPr>
            <p:cNvSpPr>
              <a:spLocks noChangeArrowheads="1"/>
            </p:cNvSpPr>
            <p:nvPr/>
          </p:nvSpPr>
          <p:spPr bwMode="auto">
            <a:xfrm>
              <a:off x="250771" y="2929811"/>
              <a:ext cx="914400" cy="400050"/>
            </a:xfrm>
            <a:prstGeom prst="rect">
              <a:avLst/>
            </a:prstGeom>
            <a:solidFill>
              <a:srgbClr val="C0C0C0"/>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600"/>
                <a:t>/root</a:t>
              </a:r>
            </a:p>
          </p:txBody>
        </p:sp>
        <p:sp>
          <p:nvSpPr>
            <p:cNvPr id="67640" name="Rectangle 154">
              <a:extLst>
                <a:ext uri="{FF2B5EF4-FFF2-40B4-BE49-F238E27FC236}">
                  <a16:creationId xmlns:a16="http://schemas.microsoft.com/office/drawing/2014/main" id="{7483B626-DE18-4380-9B40-ABF6D7B85545}"/>
                </a:ext>
              </a:extLst>
            </p:cNvPr>
            <p:cNvSpPr>
              <a:spLocks noChangeArrowheads="1"/>
            </p:cNvSpPr>
            <p:nvPr/>
          </p:nvSpPr>
          <p:spPr bwMode="auto">
            <a:xfrm>
              <a:off x="6142880" y="3210489"/>
              <a:ext cx="1199791" cy="276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Old files</a:t>
              </a:r>
            </a:p>
          </p:txBody>
        </p:sp>
        <p:sp>
          <p:nvSpPr>
            <p:cNvPr id="67641" name="Rectangle 154">
              <a:extLst>
                <a:ext uri="{FF2B5EF4-FFF2-40B4-BE49-F238E27FC236}">
                  <a16:creationId xmlns:a16="http://schemas.microsoft.com/office/drawing/2014/main" id="{8CC0EE42-7492-4F17-AFBC-2F30839CDDE9}"/>
                </a:ext>
              </a:extLst>
            </p:cNvPr>
            <p:cNvSpPr>
              <a:spLocks noChangeArrowheads="1"/>
            </p:cNvSpPr>
            <p:nvPr/>
          </p:nvSpPr>
          <p:spPr bwMode="auto">
            <a:xfrm>
              <a:off x="6135785" y="3628714"/>
              <a:ext cx="1206886" cy="276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Current files</a:t>
              </a:r>
            </a:p>
          </p:txBody>
        </p:sp>
        <p:sp>
          <p:nvSpPr>
            <p:cNvPr id="67642" name="Rectangle 154">
              <a:extLst>
                <a:ext uri="{FF2B5EF4-FFF2-40B4-BE49-F238E27FC236}">
                  <a16:creationId xmlns:a16="http://schemas.microsoft.com/office/drawing/2014/main" id="{1D4DF959-F146-4FDF-AABE-E964E28C9E9D}"/>
                </a:ext>
              </a:extLst>
            </p:cNvPr>
            <p:cNvSpPr>
              <a:spLocks noChangeArrowheads="1"/>
            </p:cNvSpPr>
            <p:nvPr/>
          </p:nvSpPr>
          <p:spPr bwMode="auto">
            <a:xfrm>
              <a:off x="6139322" y="3993774"/>
              <a:ext cx="1203348" cy="276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Old files</a:t>
              </a:r>
            </a:p>
          </p:txBody>
        </p:sp>
      </p:grpSp>
      <p:sp>
        <p:nvSpPr>
          <p:cNvPr id="67588" name="Rectangle 170">
            <a:extLst>
              <a:ext uri="{FF2B5EF4-FFF2-40B4-BE49-F238E27FC236}">
                <a16:creationId xmlns:a16="http://schemas.microsoft.com/office/drawing/2014/main" id="{684F0D63-802C-4A57-99CE-59E6D79D396A}"/>
              </a:ext>
            </a:extLst>
          </p:cNvPr>
          <p:cNvSpPr>
            <a:spLocks noChangeArrowheads="1"/>
          </p:cNvSpPr>
          <p:nvPr/>
        </p:nvSpPr>
        <p:spPr bwMode="auto">
          <a:xfrm>
            <a:off x="5580063" y="4384675"/>
            <a:ext cx="1189037" cy="276225"/>
          </a:xfrm>
          <a:prstGeom prst="rect">
            <a:avLst/>
          </a:prstGeom>
          <a:solidFill>
            <a:srgbClr val="CC99FF"/>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dirty="0"/>
              <a:t>Backups</a:t>
            </a:r>
          </a:p>
        </p:txBody>
      </p:sp>
      <p:sp>
        <p:nvSpPr>
          <p:cNvPr id="67589" name="Rectangle 170">
            <a:extLst>
              <a:ext uri="{FF2B5EF4-FFF2-40B4-BE49-F238E27FC236}">
                <a16:creationId xmlns:a16="http://schemas.microsoft.com/office/drawing/2014/main" id="{0892C35E-A7E0-4D94-A6FC-D13A368050D2}"/>
              </a:ext>
            </a:extLst>
          </p:cNvPr>
          <p:cNvSpPr>
            <a:spLocks noChangeArrowheads="1"/>
          </p:cNvSpPr>
          <p:nvPr/>
        </p:nvSpPr>
        <p:spPr bwMode="auto">
          <a:xfrm>
            <a:off x="3076575" y="4613275"/>
            <a:ext cx="1125538" cy="276225"/>
          </a:xfrm>
          <a:prstGeom prst="rect">
            <a:avLst/>
          </a:prstGeom>
          <a:solidFill>
            <a:srgbClr val="CC99FF"/>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/log</a:t>
            </a:r>
          </a:p>
        </p:txBody>
      </p:sp>
      <p:sp>
        <p:nvSpPr>
          <p:cNvPr id="67590" name="Line 166">
            <a:extLst>
              <a:ext uri="{FF2B5EF4-FFF2-40B4-BE49-F238E27FC236}">
                <a16:creationId xmlns:a16="http://schemas.microsoft.com/office/drawing/2014/main" id="{54F2206D-6964-44AD-9182-BC45F7D25C4A}"/>
              </a:ext>
            </a:extLst>
          </p:cNvPr>
          <p:cNvSpPr>
            <a:spLocks noChangeShapeType="1"/>
          </p:cNvSpPr>
          <p:nvPr/>
        </p:nvSpPr>
        <p:spPr bwMode="auto">
          <a:xfrm rot="10800000" flipH="1" flipV="1">
            <a:off x="1657350" y="3394075"/>
            <a:ext cx="833438"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1" name="Rectangle 97">
            <a:extLst>
              <a:ext uri="{FF2B5EF4-FFF2-40B4-BE49-F238E27FC236}">
                <a16:creationId xmlns:a16="http://schemas.microsoft.com/office/drawing/2014/main" id="{9BCBCCF3-B5EE-4204-A8ED-5377632FEAD0}"/>
              </a:ext>
            </a:extLst>
          </p:cNvPr>
          <p:cNvSpPr>
            <a:spLocks noChangeArrowheads="1"/>
          </p:cNvSpPr>
          <p:nvPr/>
        </p:nvSpPr>
        <p:spPr bwMode="auto">
          <a:xfrm>
            <a:off x="2482850" y="3205163"/>
            <a:ext cx="1130300" cy="400050"/>
          </a:xfrm>
          <a:prstGeom prst="rect">
            <a:avLst/>
          </a:prstGeom>
          <a:solidFill>
            <a:srgbClr val="92D050"/>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600"/>
              <a:t>Temp files</a:t>
            </a:r>
          </a:p>
        </p:txBody>
      </p:sp>
      <p:sp>
        <p:nvSpPr>
          <p:cNvPr id="67592" name="Line 115">
            <a:extLst>
              <a:ext uri="{FF2B5EF4-FFF2-40B4-BE49-F238E27FC236}">
                <a16:creationId xmlns:a16="http://schemas.microsoft.com/office/drawing/2014/main" id="{00DE717E-7267-4849-9A72-FC6C78662AEA}"/>
              </a:ext>
            </a:extLst>
          </p:cNvPr>
          <p:cNvSpPr>
            <a:spLocks noChangeShapeType="1"/>
          </p:cNvSpPr>
          <p:nvPr/>
        </p:nvSpPr>
        <p:spPr bwMode="auto">
          <a:xfrm rot="10800000" flipH="1">
            <a:off x="2828925" y="4748213"/>
            <a:ext cx="247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3" name="Line 163">
            <a:extLst>
              <a:ext uri="{FF2B5EF4-FFF2-40B4-BE49-F238E27FC236}">
                <a16:creationId xmlns:a16="http://schemas.microsoft.com/office/drawing/2014/main" id="{647FAB88-A1EC-4788-8AE2-51F6997ADD79}"/>
              </a:ext>
            </a:extLst>
          </p:cNvPr>
          <p:cNvSpPr>
            <a:spLocks noChangeShapeType="1"/>
          </p:cNvSpPr>
          <p:nvPr/>
        </p:nvSpPr>
        <p:spPr bwMode="auto">
          <a:xfrm flipH="1" flipV="1">
            <a:off x="5259388" y="4529138"/>
            <a:ext cx="9525" cy="5143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4" name="Line 167">
            <a:extLst>
              <a:ext uri="{FF2B5EF4-FFF2-40B4-BE49-F238E27FC236}">
                <a16:creationId xmlns:a16="http://schemas.microsoft.com/office/drawing/2014/main" id="{74FB5D5E-3421-46BB-A3B1-35DE6EE67091}"/>
              </a:ext>
            </a:extLst>
          </p:cNvPr>
          <p:cNvSpPr>
            <a:spLocks noChangeShapeType="1"/>
          </p:cNvSpPr>
          <p:nvPr/>
        </p:nvSpPr>
        <p:spPr bwMode="auto">
          <a:xfrm rot="10800000" flipH="1" flipV="1">
            <a:off x="4198938" y="4751388"/>
            <a:ext cx="1073150" cy="47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5" name="Line 115">
            <a:extLst>
              <a:ext uri="{FF2B5EF4-FFF2-40B4-BE49-F238E27FC236}">
                <a16:creationId xmlns:a16="http://schemas.microsoft.com/office/drawing/2014/main" id="{8E2627CF-7C72-4907-9677-06196AD5A7E1}"/>
              </a:ext>
            </a:extLst>
          </p:cNvPr>
          <p:cNvSpPr>
            <a:spLocks noChangeShapeType="1"/>
          </p:cNvSpPr>
          <p:nvPr/>
        </p:nvSpPr>
        <p:spPr bwMode="auto">
          <a:xfrm rot="10800000" flipH="1">
            <a:off x="5260975" y="4525963"/>
            <a:ext cx="320675" cy="47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6" name="Line 115">
            <a:extLst>
              <a:ext uri="{FF2B5EF4-FFF2-40B4-BE49-F238E27FC236}">
                <a16:creationId xmlns:a16="http://schemas.microsoft.com/office/drawing/2014/main" id="{AD1DC77E-1EB7-4B11-B4A8-A910C6B0DF79}"/>
              </a:ext>
            </a:extLst>
          </p:cNvPr>
          <p:cNvSpPr>
            <a:spLocks noChangeShapeType="1"/>
          </p:cNvSpPr>
          <p:nvPr/>
        </p:nvSpPr>
        <p:spPr bwMode="auto">
          <a:xfrm rot="10800000" flipH="1">
            <a:off x="5259388" y="5045075"/>
            <a:ext cx="3429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7" name="Rectangle 170">
            <a:extLst>
              <a:ext uri="{FF2B5EF4-FFF2-40B4-BE49-F238E27FC236}">
                <a16:creationId xmlns:a16="http://schemas.microsoft.com/office/drawing/2014/main" id="{97F44C3B-FB85-4D36-896F-685E9226F11C}"/>
              </a:ext>
            </a:extLst>
          </p:cNvPr>
          <p:cNvSpPr>
            <a:spLocks noChangeArrowheads="1"/>
          </p:cNvSpPr>
          <p:nvPr/>
        </p:nvSpPr>
        <p:spPr bwMode="auto">
          <a:xfrm>
            <a:off x="7062788" y="3813175"/>
            <a:ext cx="1181100" cy="276225"/>
          </a:xfrm>
          <a:prstGeom prst="rect">
            <a:avLst/>
          </a:prstGeom>
          <a:solidFill>
            <a:srgbClr val="CC99FF"/>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compressed</a:t>
            </a:r>
          </a:p>
        </p:txBody>
      </p:sp>
      <p:sp>
        <p:nvSpPr>
          <p:cNvPr id="67598" name="Rectangle 170">
            <a:extLst>
              <a:ext uri="{FF2B5EF4-FFF2-40B4-BE49-F238E27FC236}">
                <a16:creationId xmlns:a16="http://schemas.microsoft.com/office/drawing/2014/main" id="{A2CF6A1E-3658-4F58-94C7-02C86D41127F}"/>
              </a:ext>
            </a:extLst>
          </p:cNvPr>
          <p:cNvSpPr>
            <a:spLocks noChangeArrowheads="1"/>
          </p:cNvSpPr>
          <p:nvPr/>
        </p:nvSpPr>
        <p:spPr bwMode="auto">
          <a:xfrm>
            <a:off x="7072313" y="4879975"/>
            <a:ext cx="1123950" cy="276225"/>
          </a:xfrm>
          <a:prstGeom prst="rect">
            <a:avLst/>
          </a:prstGeom>
          <a:solidFill>
            <a:srgbClr val="CC99FF"/>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archives</a:t>
            </a:r>
          </a:p>
        </p:txBody>
      </p:sp>
      <p:sp>
        <p:nvSpPr>
          <p:cNvPr id="67599" name="Line 93">
            <a:extLst>
              <a:ext uri="{FF2B5EF4-FFF2-40B4-BE49-F238E27FC236}">
                <a16:creationId xmlns:a16="http://schemas.microsoft.com/office/drawing/2014/main" id="{45A861FB-0EA8-4B4D-B73C-C423DC0B8A43}"/>
              </a:ext>
            </a:extLst>
          </p:cNvPr>
          <p:cNvSpPr>
            <a:spLocks noChangeShapeType="1"/>
          </p:cNvSpPr>
          <p:nvPr/>
        </p:nvSpPr>
        <p:spPr bwMode="auto">
          <a:xfrm flipV="1">
            <a:off x="6777038" y="3948113"/>
            <a:ext cx="323850" cy="476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0" name="Line 93">
            <a:extLst>
              <a:ext uri="{FF2B5EF4-FFF2-40B4-BE49-F238E27FC236}">
                <a16:creationId xmlns:a16="http://schemas.microsoft.com/office/drawing/2014/main" id="{D7E517CD-D09B-4836-946C-05EFF41A7276}"/>
              </a:ext>
            </a:extLst>
          </p:cNvPr>
          <p:cNvSpPr>
            <a:spLocks noChangeShapeType="1"/>
          </p:cNvSpPr>
          <p:nvPr/>
        </p:nvSpPr>
        <p:spPr bwMode="auto">
          <a:xfrm flipV="1">
            <a:off x="6777038" y="5018088"/>
            <a:ext cx="336550" cy="317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1" name="Rectangle 122">
            <a:extLst>
              <a:ext uri="{FF2B5EF4-FFF2-40B4-BE49-F238E27FC236}">
                <a16:creationId xmlns:a16="http://schemas.microsoft.com/office/drawing/2014/main" id="{A408C629-8CE6-4F3F-8E5A-85E72A10D410}"/>
              </a:ext>
            </a:extLst>
          </p:cNvPr>
          <p:cNvSpPr>
            <a:spLocks noChangeArrowheads="1"/>
          </p:cNvSpPr>
          <p:nvPr/>
        </p:nvSpPr>
        <p:spPr bwMode="auto">
          <a:xfrm>
            <a:off x="2779713" y="2698750"/>
            <a:ext cx="1754187" cy="400050"/>
          </a:xfrm>
          <a:prstGeom prst="rect">
            <a:avLst/>
          </a:prstGeom>
          <a:solidFill>
            <a:srgbClr val="FFFF00"/>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io_ss7gw</a:t>
            </a:r>
          </a:p>
        </p:txBody>
      </p:sp>
      <p:sp>
        <p:nvSpPr>
          <p:cNvPr id="67602" name="Line 117">
            <a:extLst>
              <a:ext uri="{FF2B5EF4-FFF2-40B4-BE49-F238E27FC236}">
                <a16:creationId xmlns:a16="http://schemas.microsoft.com/office/drawing/2014/main" id="{0407282D-89B4-428F-AD23-E39EBCA4F1AC}"/>
              </a:ext>
            </a:extLst>
          </p:cNvPr>
          <p:cNvSpPr>
            <a:spLocks noChangeShapeType="1"/>
          </p:cNvSpPr>
          <p:nvPr/>
        </p:nvSpPr>
        <p:spPr bwMode="auto">
          <a:xfrm rot="10800000" flipH="1">
            <a:off x="2555875" y="2922588"/>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3" name="Rectangle 129">
            <a:extLst>
              <a:ext uri="{FF2B5EF4-FFF2-40B4-BE49-F238E27FC236}">
                <a16:creationId xmlns:a16="http://schemas.microsoft.com/office/drawing/2014/main" id="{B1B30A43-C9BC-4E16-A801-E2766EE98C53}"/>
              </a:ext>
            </a:extLst>
          </p:cNvPr>
          <p:cNvSpPr>
            <a:spLocks noChangeArrowheads="1"/>
          </p:cNvSpPr>
          <p:nvPr/>
        </p:nvSpPr>
        <p:spPr bwMode="auto">
          <a:xfrm>
            <a:off x="5330825" y="3068638"/>
            <a:ext cx="904875" cy="282575"/>
          </a:xfrm>
          <a:prstGeom prst="rect">
            <a:avLst/>
          </a:prstGeom>
          <a:solidFill>
            <a:srgbClr val="FFFF00"/>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previous</a:t>
            </a:r>
          </a:p>
        </p:txBody>
      </p:sp>
      <p:sp>
        <p:nvSpPr>
          <p:cNvPr id="67604" name="Rectangle 87">
            <a:extLst>
              <a:ext uri="{FF2B5EF4-FFF2-40B4-BE49-F238E27FC236}">
                <a16:creationId xmlns:a16="http://schemas.microsoft.com/office/drawing/2014/main" id="{A280C9F1-8BA8-45A7-BED6-E05E63728C0B}"/>
              </a:ext>
            </a:extLst>
          </p:cNvPr>
          <p:cNvSpPr>
            <a:spLocks noChangeArrowheads="1"/>
          </p:cNvSpPr>
          <p:nvPr/>
        </p:nvSpPr>
        <p:spPr bwMode="auto">
          <a:xfrm>
            <a:off x="5322888" y="2673350"/>
            <a:ext cx="920750" cy="282575"/>
          </a:xfrm>
          <a:prstGeom prst="rect">
            <a:avLst/>
          </a:prstGeom>
          <a:solidFill>
            <a:srgbClr val="FFFF00"/>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current</a:t>
            </a:r>
          </a:p>
        </p:txBody>
      </p:sp>
      <p:sp>
        <p:nvSpPr>
          <p:cNvPr id="67605" name="Line 94">
            <a:extLst>
              <a:ext uri="{FF2B5EF4-FFF2-40B4-BE49-F238E27FC236}">
                <a16:creationId xmlns:a16="http://schemas.microsoft.com/office/drawing/2014/main" id="{DD649CB3-4442-448F-9621-C02C87AF1682}"/>
              </a:ext>
            </a:extLst>
          </p:cNvPr>
          <p:cNvSpPr>
            <a:spLocks noChangeShapeType="1"/>
          </p:cNvSpPr>
          <p:nvPr/>
        </p:nvSpPr>
        <p:spPr bwMode="auto">
          <a:xfrm flipV="1">
            <a:off x="4530725" y="2773363"/>
            <a:ext cx="7985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6" name="Line 93">
            <a:extLst>
              <a:ext uri="{FF2B5EF4-FFF2-40B4-BE49-F238E27FC236}">
                <a16:creationId xmlns:a16="http://schemas.microsoft.com/office/drawing/2014/main" id="{963BDC71-320E-4953-AB87-3221ABB618C2}"/>
              </a:ext>
            </a:extLst>
          </p:cNvPr>
          <p:cNvSpPr>
            <a:spLocks noChangeShapeType="1"/>
          </p:cNvSpPr>
          <p:nvPr/>
        </p:nvSpPr>
        <p:spPr bwMode="auto">
          <a:xfrm>
            <a:off x="4532313" y="3001963"/>
            <a:ext cx="792162" cy="9525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7" name="Rectangle 154">
            <a:extLst>
              <a:ext uri="{FF2B5EF4-FFF2-40B4-BE49-F238E27FC236}">
                <a16:creationId xmlns:a16="http://schemas.microsoft.com/office/drawing/2014/main" id="{BDE97812-D8A3-499A-8A75-D27D73F04E24}"/>
              </a:ext>
            </a:extLst>
          </p:cNvPr>
          <p:cNvSpPr>
            <a:spLocks noChangeArrowheads="1"/>
          </p:cNvSpPr>
          <p:nvPr/>
        </p:nvSpPr>
        <p:spPr bwMode="auto">
          <a:xfrm>
            <a:off x="6594475" y="2687638"/>
            <a:ext cx="1223963" cy="276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Current files</a:t>
            </a:r>
          </a:p>
        </p:txBody>
      </p:sp>
      <p:sp>
        <p:nvSpPr>
          <p:cNvPr id="67608" name="Line 146">
            <a:extLst>
              <a:ext uri="{FF2B5EF4-FFF2-40B4-BE49-F238E27FC236}">
                <a16:creationId xmlns:a16="http://schemas.microsoft.com/office/drawing/2014/main" id="{91FDADE9-ED89-4064-90CA-0D80FA9CA1E5}"/>
              </a:ext>
            </a:extLst>
          </p:cNvPr>
          <p:cNvSpPr>
            <a:spLocks noChangeShapeType="1"/>
          </p:cNvSpPr>
          <p:nvPr/>
        </p:nvSpPr>
        <p:spPr bwMode="auto">
          <a:xfrm flipV="1">
            <a:off x="6243638" y="2813050"/>
            <a:ext cx="34925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9" name="Rectangle 154">
            <a:extLst>
              <a:ext uri="{FF2B5EF4-FFF2-40B4-BE49-F238E27FC236}">
                <a16:creationId xmlns:a16="http://schemas.microsoft.com/office/drawing/2014/main" id="{3419796C-5A69-4BDA-A33A-8DAC30644FF4}"/>
              </a:ext>
            </a:extLst>
          </p:cNvPr>
          <p:cNvSpPr>
            <a:spLocks noChangeArrowheads="1"/>
          </p:cNvSpPr>
          <p:nvPr/>
        </p:nvSpPr>
        <p:spPr bwMode="auto">
          <a:xfrm>
            <a:off x="6597650" y="3074988"/>
            <a:ext cx="1220788" cy="276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400"/>
              <a:t>Old files</a:t>
            </a:r>
          </a:p>
        </p:txBody>
      </p:sp>
      <p:sp>
        <p:nvSpPr>
          <p:cNvPr id="67610" name="Line 148">
            <a:extLst>
              <a:ext uri="{FF2B5EF4-FFF2-40B4-BE49-F238E27FC236}">
                <a16:creationId xmlns:a16="http://schemas.microsoft.com/office/drawing/2014/main" id="{DB8CC182-1D0D-44B5-BFF4-8F56850CD1A3}"/>
              </a:ext>
            </a:extLst>
          </p:cNvPr>
          <p:cNvSpPr>
            <a:spLocks noChangeShapeType="1"/>
          </p:cNvSpPr>
          <p:nvPr/>
        </p:nvSpPr>
        <p:spPr bwMode="auto">
          <a:xfrm>
            <a:off x="6235700" y="3205163"/>
            <a:ext cx="352425" cy="47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ransition>
    <p:strips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812FCF-F44B-41F4-9B22-7365A94D9225}"/>
              </a:ext>
            </a:extLst>
          </p:cNvPr>
          <p:cNvSpPr>
            <a:spLocks noGrp="1"/>
          </p:cNvSpPr>
          <p:nvPr>
            <p:ph type="title"/>
          </p:nvPr>
        </p:nvSpPr>
        <p:spPr/>
        <p:txBody>
          <a:bodyPr/>
          <a:lstStyle/>
          <a:p>
            <a:pPr>
              <a:defRPr/>
            </a:pPr>
            <a:r>
              <a:rPr lang="en-US" dirty="0"/>
              <a:t>Inter-Process Communication</a:t>
            </a:r>
          </a:p>
        </p:txBody>
      </p:sp>
      <p:sp>
        <p:nvSpPr>
          <p:cNvPr id="68611" name="Text Box 2">
            <a:extLst>
              <a:ext uri="{FF2B5EF4-FFF2-40B4-BE49-F238E27FC236}">
                <a16:creationId xmlns:a16="http://schemas.microsoft.com/office/drawing/2014/main" id="{772485CC-241D-4327-8C18-B18BF43CCD8E}"/>
              </a:ext>
            </a:extLst>
          </p:cNvPr>
          <p:cNvSpPr txBox="1">
            <a:spLocks noChangeArrowheads="1"/>
          </p:cNvSpPr>
          <p:nvPr/>
        </p:nvSpPr>
        <p:spPr bwMode="auto">
          <a:xfrm>
            <a:off x="2657475" y="1085850"/>
            <a:ext cx="1346200" cy="3068638"/>
          </a:xfrm>
          <a:prstGeom prst="rect">
            <a:avLst/>
          </a:prstGeom>
          <a:solidFill>
            <a:srgbClr val="FFFFFF"/>
          </a:solidFill>
          <a:ln w="9525">
            <a:solidFill>
              <a:srgbClr val="000000"/>
            </a:solidFill>
            <a:miter lim="800000"/>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ts val="1000"/>
              </a:spcAft>
              <a:buClrTx/>
              <a:buFontTx/>
              <a:buNone/>
            </a:pPr>
            <a:r>
              <a:rPr lang="en-US" altLang="en-US" sz="1400" b="0">
                <a:latin typeface="Calibri" panose="020F0502020204030204" pitchFamily="34" charset="0"/>
              </a:rPr>
              <a:t>CPU 1</a:t>
            </a:r>
            <a:endParaRPr lang="en-US" altLang="en-US" sz="2400" b="0"/>
          </a:p>
        </p:txBody>
      </p:sp>
      <p:sp>
        <p:nvSpPr>
          <p:cNvPr id="68612" name="Text Box 3">
            <a:extLst>
              <a:ext uri="{FF2B5EF4-FFF2-40B4-BE49-F238E27FC236}">
                <a16:creationId xmlns:a16="http://schemas.microsoft.com/office/drawing/2014/main" id="{316FB998-7467-488C-8B7D-E5BB59A07328}"/>
              </a:ext>
            </a:extLst>
          </p:cNvPr>
          <p:cNvSpPr txBox="1">
            <a:spLocks noChangeArrowheads="1"/>
          </p:cNvSpPr>
          <p:nvPr/>
        </p:nvSpPr>
        <p:spPr bwMode="auto">
          <a:xfrm>
            <a:off x="4746625" y="1077913"/>
            <a:ext cx="1344613" cy="3068637"/>
          </a:xfrm>
          <a:prstGeom prst="rect">
            <a:avLst/>
          </a:prstGeom>
          <a:solidFill>
            <a:srgbClr val="FFFFFF"/>
          </a:solidFill>
          <a:ln w="9525">
            <a:solidFill>
              <a:srgbClr val="000000"/>
            </a:solidFill>
            <a:miter lim="800000"/>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ts val="1000"/>
              </a:spcAft>
              <a:buClrTx/>
              <a:buFontTx/>
              <a:buNone/>
            </a:pPr>
            <a:r>
              <a:rPr lang="en-US" altLang="en-US" sz="1400" b="0">
                <a:latin typeface="Calibri" panose="020F0502020204030204" pitchFamily="34" charset="0"/>
              </a:rPr>
              <a:t>CPU 2</a:t>
            </a:r>
            <a:endParaRPr lang="en-US" altLang="en-US" sz="2400" b="0"/>
          </a:p>
        </p:txBody>
      </p:sp>
      <p:sp>
        <p:nvSpPr>
          <p:cNvPr id="68613" name="Oval 4">
            <a:extLst>
              <a:ext uri="{FF2B5EF4-FFF2-40B4-BE49-F238E27FC236}">
                <a16:creationId xmlns:a16="http://schemas.microsoft.com/office/drawing/2014/main" id="{C5CBB4FB-E517-433B-A863-2B3509FB47FE}"/>
              </a:ext>
            </a:extLst>
          </p:cNvPr>
          <p:cNvSpPr>
            <a:spLocks noChangeArrowheads="1"/>
          </p:cNvSpPr>
          <p:nvPr/>
        </p:nvSpPr>
        <p:spPr bwMode="auto">
          <a:xfrm>
            <a:off x="2863850" y="1504950"/>
            <a:ext cx="1044575" cy="677863"/>
          </a:xfrm>
          <a:prstGeom prst="ellipse">
            <a:avLst/>
          </a:prstGeom>
          <a:solidFill>
            <a:srgbClr val="FFFFFF"/>
          </a:solidFill>
          <a:ln w="9525">
            <a:solidFill>
              <a:srgbClr val="000000"/>
            </a:solidFill>
            <a:round/>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spcAft>
                <a:spcPts val="1000"/>
              </a:spcAft>
              <a:buClrTx/>
              <a:buFontTx/>
              <a:buNone/>
            </a:pPr>
            <a:r>
              <a:rPr lang="en-US" altLang="en-US" sz="1400" b="0">
                <a:latin typeface="Calibri" panose="020F0502020204030204" pitchFamily="34" charset="0"/>
              </a:rPr>
              <a:t>Process</a:t>
            </a:r>
            <a:br>
              <a:rPr lang="en-US" altLang="en-US" sz="1400" b="0">
                <a:latin typeface="Calibri" panose="020F0502020204030204" pitchFamily="34" charset="0"/>
              </a:rPr>
            </a:br>
            <a:r>
              <a:rPr lang="en-US" altLang="en-US" sz="1400" b="0">
                <a:latin typeface="Calibri" panose="020F0502020204030204" pitchFamily="34" charset="0"/>
              </a:rPr>
              <a:t> A</a:t>
            </a:r>
            <a:endParaRPr lang="en-US" altLang="en-US" sz="2400" b="0"/>
          </a:p>
        </p:txBody>
      </p:sp>
      <p:sp>
        <p:nvSpPr>
          <p:cNvPr id="68614" name="Oval 5">
            <a:extLst>
              <a:ext uri="{FF2B5EF4-FFF2-40B4-BE49-F238E27FC236}">
                <a16:creationId xmlns:a16="http://schemas.microsoft.com/office/drawing/2014/main" id="{FAB6286D-0E89-4355-A4B3-EA8336816650}"/>
              </a:ext>
            </a:extLst>
          </p:cNvPr>
          <p:cNvSpPr>
            <a:spLocks noChangeArrowheads="1"/>
          </p:cNvSpPr>
          <p:nvPr/>
        </p:nvSpPr>
        <p:spPr bwMode="auto">
          <a:xfrm>
            <a:off x="4900613" y="1504950"/>
            <a:ext cx="1044575" cy="677863"/>
          </a:xfrm>
          <a:prstGeom prst="ellipse">
            <a:avLst/>
          </a:prstGeom>
          <a:solidFill>
            <a:srgbClr val="FFFFFF"/>
          </a:solidFill>
          <a:ln w="9525">
            <a:solidFill>
              <a:srgbClr val="000000"/>
            </a:solidFill>
            <a:round/>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spcAft>
                <a:spcPts val="1000"/>
              </a:spcAft>
              <a:buClrTx/>
              <a:buFontTx/>
              <a:buNone/>
            </a:pPr>
            <a:r>
              <a:rPr lang="en-US" altLang="en-US" sz="1400" b="0">
                <a:latin typeface="Calibri" panose="020F0502020204030204" pitchFamily="34" charset="0"/>
              </a:rPr>
              <a:t>Process</a:t>
            </a:r>
            <a:br>
              <a:rPr lang="en-US" altLang="en-US" sz="1400" b="0">
                <a:latin typeface="Calibri" panose="020F0502020204030204" pitchFamily="34" charset="0"/>
              </a:rPr>
            </a:br>
            <a:r>
              <a:rPr lang="en-US" altLang="en-US" sz="1400" b="0">
                <a:latin typeface="Calibri" panose="020F0502020204030204" pitchFamily="34" charset="0"/>
              </a:rPr>
              <a:t> A</a:t>
            </a:r>
            <a:endParaRPr lang="en-US" altLang="en-US" sz="2400" b="0"/>
          </a:p>
        </p:txBody>
      </p:sp>
      <p:sp>
        <p:nvSpPr>
          <p:cNvPr id="68615" name="Oval 6">
            <a:extLst>
              <a:ext uri="{FF2B5EF4-FFF2-40B4-BE49-F238E27FC236}">
                <a16:creationId xmlns:a16="http://schemas.microsoft.com/office/drawing/2014/main" id="{F1AD3EE5-1B7A-43CD-9D3E-3B2EEE32E853}"/>
              </a:ext>
            </a:extLst>
          </p:cNvPr>
          <p:cNvSpPr>
            <a:spLocks noChangeArrowheads="1"/>
          </p:cNvSpPr>
          <p:nvPr/>
        </p:nvSpPr>
        <p:spPr bwMode="auto">
          <a:xfrm>
            <a:off x="2870200" y="2430463"/>
            <a:ext cx="1044575" cy="677862"/>
          </a:xfrm>
          <a:prstGeom prst="ellipse">
            <a:avLst/>
          </a:prstGeom>
          <a:solidFill>
            <a:srgbClr val="FFFFFF"/>
          </a:solidFill>
          <a:ln w="9525">
            <a:solidFill>
              <a:srgbClr val="000000"/>
            </a:solidFill>
            <a:round/>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spcAft>
                <a:spcPts val="1000"/>
              </a:spcAft>
              <a:buClrTx/>
              <a:buFontTx/>
              <a:buNone/>
            </a:pPr>
            <a:r>
              <a:rPr lang="en-US" altLang="en-US" sz="1400" b="0">
                <a:latin typeface="Calibri" panose="020F0502020204030204" pitchFamily="34" charset="0"/>
              </a:rPr>
              <a:t>Process</a:t>
            </a:r>
            <a:br>
              <a:rPr lang="en-US" altLang="en-US" sz="1400" b="0">
                <a:latin typeface="Calibri" panose="020F0502020204030204" pitchFamily="34" charset="0"/>
              </a:rPr>
            </a:br>
            <a:r>
              <a:rPr lang="en-US" altLang="en-US" sz="1400" b="0">
                <a:latin typeface="Calibri" panose="020F0502020204030204" pitchFamily="34" charset="0"/>
              </a:rPr>
              <a:t> B</a:t>
            </a:r>
            <a:endParaRPr lang="en-US" altLang="en-US" sz="2400" b="0"/>
          </a:p>
        </p:txBody>
      </p:sp>
      <p:sp>
        <p:nvSpPr>
          <p:cNvPr id="68616" name="Oval 7">
            <a:extLst>
              <a:ext uri="{FF2B5EF4-FFF2-40B4-BE49-F238E27FC236}">
                <a16:creationId xmlns:a16="http://schemas.microsoft.com/office/drawing/2014/main" id="{EE7059D6-44E5-41BF-9707-E8E3F997AED3}"/>
              </a:ext>
            </a:extLst>
          </p:cNvPr>
          <p:cNvSpPr>
            <a:spLocks noChangeArrowheads="1"/>
          </p:cNvSpPr>
          <p:nvPr/>
        </p:nvSpPr>
        <p:spPr bwMode="auto">
          <a:xfrm>
            <a:off x="4906963" y="2430463"/>
            <a:ext cx="1044575" cy="677862"/>
          </a:xfrm>
          <a:prstGeom prst="ellipse">
            <a:avLst/>
          </a:prstGeom>
          <a:solidFill>
            <a:srgbClr val="FFFFFF"/>
          </a:solidFill>
          <a:ln w="9525">
            <a:solidFill>
              <a:srgbClr val="000000"/>
            </a:solidFill>
            <a:round/>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spcAft>
                <a:spcPts val="1000"/>
              </a:spcAft>
              <a:buClrTx/>
              <a:buFontTx/>
              <a:buNone/>
            </a:pPr>
            <a:r>
              <a:rPr lang="en-US" altLang="en-US" sz="1400" b="0">
                <a:latin typeface="Calibri" panose="020F0502020204030204" pitchFamily="34" charset="0"/>
              </a:rPr>
              <a:t>Process</a:t>
            </a:r>
            <a:br>
              <a:rPr lang="en-US" altLang="en-US" sz="1400" b="0">
                <a:latin typeface="Calibri" panose="020F0502020204030204" pitchFamily="34" charset="0"/>
              </a:rPr>
            </a:br>
            <a:r>
              <a:rPr lang="en-US" altLang="en-US" sz="1400" b="0">
                <a:latin typeface="Calibri" panose="020F0502020204030204" pitchFamily="34" charset="0"/>
              </a:rPr>
              <a:t> B</a:t>
            </a:r>
            <a:endParaRPr lang="en-US" altLang="en-US" sz="2400" b="0"/>
          </a:p>
        </p:txBody>
      </p:sp>
      <p:sp>
        <p:nvSpPr>
          <p:cNvPr id="68617" name="Oval 8">
            <a:extLst>
              <a:ext uri="{FF2B5EF4-FFF2-40B4-BE49-F238E27FC236}">
                <a16:creationId xmlns:a16="http://schemas.microsoft.com/office/drawing/2014/main" id="{9ADB9AB8-A1E0-4EAC-A595-822D3E10DCE8}"/>
              </a:ext>
            </a:extLst>
          </p:cNvPr>
          <p:cNvSpPr>
            <a:spLocks noChangeArrowheads="1"/>
          </p:cNvSpPr>
          <p:nvPr/>
        </p:nvSpPr>
        <p:spPr bwMode="auto">
          <a:xfrm>
            <a:off x="2879725" y="3355975"/>
            <a:ext cx="1044575" cy="679450"/>
          </a:xfrm>
          <a:prstGeom prst="ellipse">
            <a:avLst/>
          </a:prstGeom>
          <a:solidFill>
            <a:srgbClr val="FFFFFF"/>
          </a:solidFill>
          <a:ln w="9525">
            <a:solidFill>
              <a:srgbClr val="000000"/>
            </a:solidFill>
            <a:round/>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spcAft>
                <a:spcPts val="1000"/>
              </a:spcAft>
              <a:buClrTx/>
              <a:buFontTx/>
              <a:buNone/>
            </a:pPr>
            <a:r>
              <a:rPr lang="en-US" altLang="en-US" sz="1400" b="0">
                <a:latin typeface="Calibri" panose="020F0502020204030204" pitchFamily="34" charset="0"/>
              </a:rPr>
              <a:t>Process</a:t>
            </a:r>
            <a:br>
              <a:rPr lang="en-US" altLang="en-US" sz="1400" b="0">
                <a:latin typeface="Calibri" panose="020F0502020204030204" pitchFamily="34" charset="0"/>
              </a:rPr>
            </a:br>
            <a:r>
              <a:rPr lang="en-US" altLang="en-US" sz="1400" b="0">
                <a:latin typeface="Calibri" panose="020F0502020204030204" pitchFamily="34" charset="0"/>
              </a:rPr>
              <a:t> C</a:t>
            </a:r>
            <a:endParaRPr lang="en-US" altLang="en-US" sz="2400" b="0"/>
          </a:p>
        </p:txBody>
      </p:sp>
      <p:sp>
        <p:nvSpPr>
          <p:cNvPr id="68618" name="Oval 9">
            <a:extLst>
              <a:ext uri="{FF2B5EF4-FFF2-40B4-BE49-F238E27FC236}">
                <a16:creationId xmlns:a16="http://schemas.microsoft.com/office/drawing/2014/main" id="{16E64253-F379-4D99-907B-2050636F8F9D}"/>
              </a:ext>
            </a:extLst>
          </p:cNvPr>
          <p:cNvSpPr>
            <a:spLocks noChangeArrowheads="1"/>
          </p:cNvSpPr>
          <p:nvPr/>
        </p:nvSpPr>
        <p:spPr bwMode="auto">
          <a:xfrm>
            <a:off x="4903788" y="3355975"/>
            <a:ext cx="1044575" cy="679450"/>
          </a:xfrm>
          <a:prstGeom prst="ellipse">
            <a:avLst/>
          </a:prstGeom>
          <a:solidFill>
            <a:srgbClr val="FFFFFF"/>
          </a:solidFill>
          <a:ln w="9525">
            <a:solidFill>
              <a:srgbClr val="000000"/>
            </a:solidFill>
            <a:round/>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spcAft>
                <a:spcPts val="1000"/>
              </a:spcAft>
              <a:buClrTx/>
              <a:buFontTx/>
              <a:buNone/>
            </a:pPr>
            <a:r>
              <a:rPr lang="en-US" altLang="en-US" sz="1400" b="0">
                <a:latin typeface="Calibri" panose="020F0502020204030204" pitchFamily="34" charset="0"/>
              </a:rPr>
              <a:t>Process</a:t>
            </a:r>
            <a:br>
              <a:rPr lang="en-US" altLang="en-US" sz="1400" b="0">
                <a:latin typeface="Calibri" panose="020F0502020204030204" pitchFamily="34" charset="0"/>
              </a:rPr>
            </a:br>
            <a:r>
              <a:rPr lang="en-US" altLang="en-US" sz="1400" b="0">
                <a:latin typeface="Calibri" panose="020F0502020204030204" pitchFamily="34" charset="0"/>
              </a:rPr>
              <a:t> C</a:t>
            </a:r>
            <a:endParaRPr lang="en-US" altLang="en-US" sz="2400" b="0"/>
          </a:p>
        </p:txBody>
      </p:sp>
      <p:cxnSp>
        <p:nvCxnSpPr>
          <p:cNvPr id="68619" name="AutoShape 10">
            <a:extLst>
              <a:ext uri="{FF2B5EF4-FFF2-40B4-BE49-F238E27FC236}">
                <a16:creationId xmlns:a16="http://schemas.microsoft.com/office/drawing/2014/main" id="{2980631E-4739-4A2A-BF94-1E70E8B3AF09}"/>
              </a:ext>
            </a:extLst>
          </p:cNvPr>
          <p:cNvCxnSpPr>
            <a:cxnSpLocks noChangeShapeType="1"/>
          </p:cNvCxnSpPr>
          <p:nvPr/>
        </p:nvCxnSpPr>
        <p:spPr bwMode="auto">
          <a:xfrm>
            <a:off x="3908425" y="1844675"/>
            <a:ext cx="992188" cy="0"/>
          </a:xfrm>
          <a:prstGeom prst="straightConnector1">
            <a:avLst/>
          </a:prstGeom>
          <a:noFill/>
          <a:ln w="38100">
            <a:solidFill>
              <a:srgbClr val="00B0F0"/>
            </a:solidFill>
            <a:round/>
            <a:headEnd/>
            <a:tailEnd/>
          </a:ln>
          <a:extLst>
            <a:ext uri="{909E8E84-426E-40DD-AFC4-6F175D3DCCD1}">
              <a14:hiddenFill xmlns:a14="http://schemas.microsoft.com/office/drawing/2010/main">
                <a:noFill/>
              </a14:hiddenFill>
            </a:ext>
          </a:extLst>
        </p:spPr>
      </p:cxnSp>
      <p:cxnSp>
        <p:nvCxnSpPr>
          <p:cNvPr id="68620" name="AutoShape 11">
            <a:extLst>
              <a:ext uri="{FF2B5EF4-FFF2-40B4-BE49-F238E27FC236}">
                <a16:creationId xmlns:a16="http://schemas.microsoft.com/office/drawing/2014/main" id="{7054857A-ABC0-45F6-A0F2-096B05E0280B}"/>
              </a:ext>
            </a:extLst>
          </p:cNvPr>
          <p:cNvCxnSpPr>
            <a:cxnSpLocks noChangeShapeType="1"/>
          </p:cNvCxnSpPr>
          <p:nvPr/>
        </p:nvCxnSpPr>
        <p:spPr bwMode="auto">
          <a:xfrm>
            <a:off x="3914775" y="2770188"/>
            <a:ext cx="992188" cy="0"/>
          </a:xfrm>
          <a:prstGeom prst="straightConnector1">
            <a:avLst/>
          </a:prstGeom>
          <a:noFill/>
          <a:ln w="38100">
            <a:solidFill>
              <a:srgbClr val="00B0F0"/>
            </a:solidFill>
            <a:round/>
            <a:headEnd/>
            <a:tailEnd/>
          </a:ln>
          <a:extLst>
            <a:ext uri="{909E8E84-426E-40DD-AFC4-6F175D3DCCD1}">
              <a14:hiddenFill xmlns:a14="http://schemas.microsoft.com/office/drawing/2010/main">
                <a:noFill/>
              </a14:hiddenFill>
            </a:ext>
          </a:extLst>
        </p:spPr>
      </p:cxnSp>
      <p:cxnSp>
        <p:nvCxnSpPr>
          <p:cNvPr id="68621" name="AutoShape 12">
            <a:extLst>
              <a:ext uri="{FF2B5EF4-FFF2-40B4-BE49-F238E27FC236}">
                <a16:creationId xmlns:a16="http://schemas.microsoft.com/office/drawing/2014/main" id="{45BBA2F9-86C6-44B8-A4DA-B08BBE2A2D2A}"/>
              </a:ext>
            </a:extLst>
          </p:cNvPr>
          <p:cNvCxnSpPr>
            <a:cxnSpLocks noChangeShapeType="1"/>
          </p:cNvCxnSpPr>
          <p:nvPr/>
        </p:nvCxnSpPr>
        <p:spPr bwMode="auto">
          <a:xfrm>
            <a:off x="3924300" y="3695700"/>
            <a:ext cx="979488" cy="0"/>
          </a:xfrm>
          <a:prstGeom prst="straightConnector1">
            <a:avLst/>
          </a:prstGeom>
          <a:noFill/>
          <a:ln w="38100">
            <a:solidFill>
              <a:srgbClr val="00B0F0"/>
            </a:solidFill>
            <a:round/>
            <a:headEnd/>
            <a:tailEnd/>
          </a:ln>
          <a:extLst>
            <a:ext uri="{909E8E84-426E-40DD-AFC4-6F175D3DCCD1}">
              <a14:hiddenFill xmlns:a14="http://schemas.microsoft.com/office/drawing/2010/main">
                <a:noFill/>
              </a14:hiddenFill>
            </a:ext>
          </a:extLst>
        </p:spPr>
      </p:cxnSp>
      <p:cxnSp>
        <p:nvCxnSpPr>
          <p:cNvPr id="68622" name="AutoShape 13">
            <a:extLst>
              <a:ext uri="{FF2B5EF4-FFF2-40B4-BE49-F238E27FC236}">
                <a16:creationId xmlns:a16="http://schemas.microsoft.com/office/drawing/2014/main" id="{FF81CF49-75A0-4C82-B3B9-07A6CE13E0B9}"/>
              </a:ext>
            </a:extLst>
          </p:cNvPr>
          <p:cNvCxnSpPr>
            <a:cxnSpLocks noChangeShapeType="1"/>
          </p:cNvCxnSpPr>
          <p:nvPr/>
        </p:nvCxnSpPr>
        <p:spPr bwMode="auto">
          <a:xfrm>
            <a:off x="2933700" y="5399088"/>
            <a:ext cx="1241425" cy="0"/>
          </a:xfrm>
          <a:prstGeom prst="straightConnector1">
            <a:avLst/>
          </a:prstGeom>
          <a:noFill/>
          <a:ln w="38100">
            <a:solidFill>
              <a:srgbClr val="00B0F0"/>
            </a:solidFill>
            <a:round/>
            <a:headEnd/>
            <a:tailEnd/>
          </a:ln>
          <a:extLst>
            <a:ext uri="{909E8E84-426E-40DD-AFC4-6F175D3DCCD1}">
              <a14:hiddenFill xmlns:a14="http://schemas.microsoft.com/office/drawing/2010/main">
                <a:noFill/>
              </a14:hiddenFill>
            </a:ext>
          </a:extLst>
        </p:spPr>
      </p:cxnSp>
      <p:cxnSp>
        <p:nvCxnSpPr>
          <p:cNvPr id="68623" name="AutoShape 14">
            <a:extLst>
              <a:ext uri="{FF2B5EF4-FFF2-40B4-BE49-F238E27FC236}">
                <a16:creationId xmlns:a16="http://schemas.microsoft.com/office/drawing/2014/main" id="{38ACAF9C-2096-4E4F-812D-3B70CE740F40}"/>
              </a:ext>
            </a:extLst>
          </p:cNvPr>
          <p:cNvCxnSpPr>
            <a:cxnSpLocks noChangeShapeType="1"/>
          </p:cNvCxnSpPr>
          <p:nvPr/>
        </p:nvCxnSpPr>
        <p:spPr bwMode="auto">
          <a:xfrm flipV="1">
            <a:off x="3400425" y="4035425"/>
            <a:ext cx="1588" cy="536575"/>
          </a:xfrm>
          <a:prstGeom prst="straightConnector1">
            <a:avLst/>
          </a:prstGeom>
          <a:noFill/>
          <a:ln w="38100">
            <a:solidFill>
              <a:srgbClr val="FABF8F"/>
            </a:solidFill>
            <a:round/>
            <a:headEnd/>
            <a:tailEnd/>
          </a:ln>
          <a:extLst>
            <a:ext uri="{909E8E84-426E-40DD-AFC4-6F175D3DCCD1}">
              <a14:hiddenFill xmlns:a14="http://schemas.microsoft.com/office/drawing/2010/main">
                <a:noFill/>
              </a14:hiddenFill>
            </a:ext>
          </a:extLst>
        </p:spPr>
      </p:cxnSp>
      <p:cxnSp>
        <p:nvCxnSpPr>
          <p:cNvPr id="68624" name="AutoShape 15">
            <a:extLst>
              <a:ext uri="{FF2B5EF4-FFF2-40B4-BE49-F238E27FC236}">
                <a16:creationId xmlns:a16="http://schemas.microsoft.com/office/drawing/2014/main" id="{5A227F0D-3BC0-44E3-8018-8DA141C2CBFE}"/>
              </a:ext>
            </a:extLst>
          </p:cNvPr>
          <p:cNvCxnSpPr>
            <a:cxnSpLocks noChangeShapeType="1"/>
          </p:cNvCxnSpPr>
          <p:nvPr/>
        </p:nvCxnSpPr>
        <p:spPr bwMode="auto">
          <a:xfrm flipH="1" flipV="1">
            <a:off x="3392488" y="3108325"/>
            <a:ext cx="9525" cy="247650"/>
          </a:xfrm>
          <a:prstGeom prst="straightConnector1">
            <a:avLst/>
          </a:prstGeom>
          <a:noFill/>
          <a:ln w="38100">
            <a:solidFill>
              <a:srgbClr val="92D050"/>
            </a:solidFill>
            <a:round/>
            <a:headEnd/>
            <a:tailEnd/>
          </a:ln>
          <a:extLst>
            <a:ext uri="{909E8E84-426E-40DD-AFC4-6F175D3DCCD1}">
              <a14:hiddenFill xmlns:a14="http://schemas.microsoft.com/office/drawing/2010/main">
                <a:noFill/>
              </a14:hiddenFill>
            </a:ext>
          </a:extLst>
        </p:spPr>
      </p:cxnSp>
      <p:cxnSp>
        <p:nvCxnSpPr>
          <p:cNvPr id="68625" name="AutoShape 16">
            <a:extLst>
              <a:ext uri="{FF2B5EF4-FFF2-40B4-BE49-F238E27FC236}">
                <a16:creationId xmlns:a16="http://schemas.microsoft.com/office/drawing/2014/main" id="{0038904E-2202-46D1-AD28-F043F06687C5}"/>
              </a:ext>
            </a:extLst>
          </p:cNvPr>
          <p:cNvCxnSpPr>
            <a:cxnSpLocks noChangeShapeType="1"/>
          </p:cNvCxnSpPr>
          <p:nvPr/>
        </p:nvCxnSpPr>
        <p:spPr bwMode="auto">
          <a:xfrm flipH="1" flipV="1">
            <a:off x="3386138" y="2182813"/>
            <a:ext cx="6350" cy="247650"/>
          </a:xfrm>
          <a:prstGeom prst="straightConnector1">
            <a:avLst/>
          </a:prstGeom>
          <a:noFill/>
          <a:ln w="38100">
            <a:solidFill>
              <a:srgbClr val="92D050"/>
            </a:solidFill>
            <a:round/>
            <a:headEnd/>
            <a:tailEnd/>
          </a:ln>
          <a:extLst>
            <a:ext uri="{909E8E84-426E-40DD-AFC4-6F175D3DCCD1}">
              <a14:hiddenFill xmlns:a14="http://schemas.microsoft.com/office/drawing/2010/main">
                <a:noFill/>
              </a14:hiddenFill>
            </a:ext>
          </a:extLst>
        </p:spPr>
      </p:cxnSp>
      <p:cxnSp>
        <p:nvCxnSpPr>
          <p:cNvPr id="68626" name="AutoShape 17">
            <a:extLst>
              <a:ext uri="{FF2B5EF4-FFF2-40B4-BE49-F238E27FC236}">
                <a16:creationId xmlns:a16="http://schemas.microsoft.com/office/drawing/2014/main" id="{6C8335BA-D458-4C32-B2BD-66D90BAB6217}"/>
              </a:ext>
            </a:extLst>
          </p:cNvPr>
          <p:cNvCxnSpPr>
            <a:cxnSpLocks noChangeShapeType="1"/>
          </p:cNvCxnSpPr>
          <p:nvPr/>
        </p:nvCxnSpPr>
        <p:spPr bwMode="auto">
          <a:xfrm flipH="1" flipV="1">
            <a:off x="5422900" y="2182813"/>
            <a:ext cx="6350" cy="247650"/>
          </a:xfrm>
          <a:prstGeom prst="straightConnector1">
            <a:avLst/>
          </a:prstGeom>
          <a:noFill/>
          <a:ln w="38100">
            <a:solidFill>
              <a:srgbClr val="92D050"/>
            </a:solidFill>
            <a:round/>
            <a:headEnd/>
            <a:tailEnd/>
          </a:ln>
          <a:extLst>
            <a:ext uri="{909E8E84-426E-40DD-AFC4-6F175D3DCCD1}">
              <a14:hiddenFill xmlns:a14="http://schemas.microsoft.com/office/drawing/2010/main">
                <a:noFill/>
              </a14:hiddenFill>
            </a:ext>
          </a:extLst>
        </p:spPr>
      </p:cxnSp>
      <p:cxnSp>
        <p:nvCxnSpPr>
          <p:cNvPr id="68627" name="AutoShape 18">
            <a:extLst>
              <a:ext uri="{FF2B5EF4-FFF2-40B4-BE49-F238E27FC236}">
                <a16:creationId xmlns:a16="http://schemas.microsoft.com/office/drawing/2014/main" id="{D9E6ECAF-1B66-4B1C-8905-0B16565961E3}"/>
              </a:ext>
            </a:extLst>
          </p:cNvPr>
          <p:cNvCxnSpPr>
            <a:cxnSpLocks noChangeShapeType="1"/>
          </p:cNvCxnSpPr>
          <p:nvPr/>
        </p:nvCxnSpPr>
        <p:spPr bwMode="auto">
          <a:xfrm flipV="1">
            <a:off x="5426075" y="3108325"/>
            <a:ext cx="3175" cy="247650"/>
          </a:xfrm>
          <a:prstGeom prst="straightConnector1">
            <a:avLst/>
          </a:prstGeom>
          <a:noFill/>
          <a:ln w="38100">
            <a:solidFill>
              <a:srgbClr val="92D050"/>
            </a:solidFill>
            <a:round/>
            <a:headEnd/>
            <a:tailEnd/>
          </a:ln>
          <a:extLst>
            <a:ext uri="{909E8E84-426E-40DD-AFC4-6F175D3DCCD1}">
              <a14:hiddenFill xmlns:a14="http://schemas.microsoft.com/office/drawing/2010/main">
                <a:noFill/>
              </a14:hiddenFill>
            </a:ext>
          </a:extLst>
        </p:spPr>
      </p:cxnSp>
      <p:cxnSp>
        <p:nvCxnSpPr>
          <p:cNvPr id="68628" name="AutoShape 19">
            <a:extLst>
              <a:ext uri="{FF2B5EF4-FFF2-40B4-BE49-F238E27FC236}">
                <a16:creationId xmlns:a16="http://schemas.microsoft.com/office/drawing/2014/main" id="{697C794F-5405-4632-9D42-65749FAE70BD}"/>
              </a:ext>
            </a:extLst>
          </p:cNvPr>
          <p:cNvCxnSpPr>
            <a:cxnSpLocks noChangeShapeType="1"/>
          </p:cNvCxnSpPr>
          <p:nvPr/>
        </p:nvCxnSpPr>
        <p:spPr bwMode="auto">
          <a:xfrm flipH="1" flipV="1">
            <a:off x="5426075" y="4035425"/>
            <a:ext cx="3175" cy="536575"/>
          </a:xfrm>
          <a:prstGeom prst="straightConnector1">
            <a:avLst/>
          </a:prstGeom>
          <a:noFill/>
          <a:ln w="38100">
            <a:solidFill>
              <a:srgbClr val="FABF8F"/>
            </a:solidFill>
            <a:round/>
            <a:headEnd/>
            <a:tailEnd/>
          </a:ln>
          <a:extLst>
            <a:ext uri="{909E8E84-426E-40DD-AFC4-6F175D3DCCD1}">
              <a14:hiddenFill xmlns:a14="http://schemas.microsoft.com/office/drawing/2010/main">
                <a:noFill/>
              </a14:hiddenFill>
            </a:ext>
          </a:extLst>
        </p:spPr>
      </p:cxnSp>
      <p:cxnSp>
        <p:nvCxnSpPr>
          <p:cNvPr id="68629" name="AutoShape 20">
            <a:extLst>
              <a:ext uri="{FF2B5EF4-FFF2-40B4-BE49-F238E27FC236}">
                <a16:creationId xmlns:a16="http://schemas.microsoft.com/office/drawing/2014/main" id="{AFC2DA96-C4FB-4431-A871-A76A9CE3AEFD}"/>
              </a:ext>
            </a:extLst>
          </p:cNvPr>
          <p:cNvCxnSpPr>
            <a:cxnSpLocks noChangeShapeType="1"/>
          </p:cNvCxnSpPr>
          <p:nvPr/>
        </p:nvCxnSpPr>
        <p:spPr bwMode="auto">
          <a:xfrm>
            <a:off x="2933700" y="5160963"/>
            <a:ext cx="1241425" cy="0"/>
          </a:xfrm>
          <a:prstGeom prst="straightConnector1">
            <a:avLst/>
          </a:prstGeom>
          <a:noFill/>
          <a:ln w="38100">
            <a:solidFill>
              <a:srgbClr val="92D050"/>
            </a:solidFill>
            <a:round/>
            <a:headEnd/>
            <a:tailEnd/>
          </a:ln>
          <a:extLst>
            <a:ext uri="{909E8E84-426E-40DD-AFC4-6F175D3DCCD1}">
              <a14:hiddenFill xmlns:a14="http://schemas.microsoft.com/office/drawing/2010/main">
                <a:noFill/>
              </a14:hiddenFill>
            </a:ext>
          </a:extLst>
        </p:spPr>
      </p:cxnSp>
      <p:sp>
        <p:nvSpPr>
          <p:cNvPr id="68630" name="Text Box 21">
            <a:extLst>
              <a:ext uri="{FF2B5EF4-FFF2-40B4-BE49-F238E27FC236}">
                <a16:creationId xmlns:a16="http://schemas.microsoft.com/office/drawing/2014/main" id="{1C840F52-1036-483C-BD2B-9D3747494AD0}"/>
              </a:ext>
            </a:extLst>
          </p:cNvPr>
          <p:cNvSpPr txBox="1">
            <a:spLocks noChangeArrowheads="1"/>
          </p:cNvSpPr>
          <p:nvPr/>
        </p:nvSpPr>
        <p:spPr bwMode="auto">
          <a:xfrm>
            <a:off x="3535363" y="5003800"/>
            <a:ext cx="3160712" cy="914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spcAft>
                <a:spcPts val="1000"/>
              </a:spcAft>
              <a:buClrTx/>
              <a:buFontTx/>
              <a:buNone/>
            </a:pPr>
            <a:r>
              <a:rPr lang="en-US" altLang="en-US" sz="1400">
                <a:latin typeface="Calibri" panose="020F0502020204030204" pitchFamily="34" charset="0"/>
              </a:rPr>
              <a:t>Service Connection    TCP</a:t>
            </a:r>
            <a:br>
              <a:rPr lang="en-US" altLang="en-US" sz="1400">
                <a:latin typeface="Calibri" panose="020F0502020204030204" pitchFamily="34" charset="0"/>
              </a:rPr>
            </a:br>
            <a:r>
              <a:rPr lang="en-US" altLang="en-US" sz="1400" b="0">
                <a:latin typeface="Calibri" panose="020F0502020204030204" pitchFamily="34" charset="0"/>
              </a:rPr>
              <a:t>Peer connection          TIPC</a:t>
            </a:r>
            <a:br>
              <a:rPr lang="en-US" altLang="en-US" sz="1400" b="0">
                <a:latin typeface="Calibri" panose="020F0502020204030204" pitchFamily="34" charset="0"/>
              </a:rPr>
            </a:br>
            <a:r>
              <a:rPr lang="en-US" altLang="en-US" sz="1400" b="0">
                <a:latin typeface="Calibri" panose="020F0502020204030204" pitchFamily="34" charset="0"/>
              </a:rPr>
              <a:t>External Connection  TCP or SCTP</a:t>
            </a:r>
            <a:br>
              <a:rPr lang="en-US" altLang="en-US" sz="1400" b="0">
                <a:latin typeface="Calibri" panose="020F0502020204030204" pitchFamily="34" charset="0"/>
              </a:rPr>
            </a:br>
            <a:r>
              <a:rPr lang="en-US" altLang="en-US" sz="1400" b="0">
                <a:latin typeface="Calibri" panose="020F0502020204030204" pitchFamily="34" charset="0"/>
              </a:rPr>
              <a:t>Message Flow</a:t>
            </a:r>
            <a:endParaRPr lang="en-US" altLang="en-US" sz="2400" b="0"/>
          </a:p>
        </p:txBody>
      </p:sp>
      <p:cxnSp>
        <p:nvCxnSpPr>
          <p:cNvPr id="68631" name="AutoShape 22">
            <a:extLst>
              <a:ext uri="{FF2B5EF4-FFF2-40B4-BE49-F238E27FC236}">
                <a16:creationId xmlns:a16="http://schemas.microsoft.com/office/drawing/2014/main" id="{ACE6F001-7240-4C96-9E81-B900982BDFFA}"/>
              </a:ext>
            </a:extLst>
          </p:cNvPr>
          <p:cNvCxnSpPr>
            <a:cxnSpLocks noChangeShapeType="1"/>
          </p:cNvCxnSpPr>
          <p:nvPr/>
        </p:nvCxnSpPr>
        <p:spPr bwMode="auto">
          <a:xfrm>
            <a:off x="2933700" y="5591175"/>
            <a:ext cx="601663" cy="0"/>
          </a:xfrm>
          <a:prstGeom prst="straightConnector1">
            <a:avLst/>
          </a:prstGeom>
          <a:noFill/>
          <a:ln w="38100">
            <a:solidFill>
              <a:srgbClr val="FABF8F"/>
            </a:solidFill>
            <a:round/>
            <a:headEnd/>
            <a:tailEnd/>
          </a:ln>
          <a:extLst>
            <a:ext uri="{909E8E84-426E-40DD-AFC4-6F175D3DCCD1}">
              <a14:hiddenFill xmlns:a14="http://schemas.microsoft.com/office/drawing/2010/main">
                <a:noFill/>
              </a14:hiddenFill>
            </a:ext>
          </a:extLst>
        </p:spPr>
      </p:cxnSp>
      <p:sp>
        <p:nvSpPr>
          <p:cNvPr id="68632" name="Arc 23">
            <a:extLst>
              <a:ext uri="{FF2B5EF4-FFF2-40B4-BE49-F238E27FC236}">
                <a16:creationId xmlns:a16="http://schemas.microsoft.com/office/drawing/2014/main" id="{D9693C40-55BA-4DCD-A224-EA7C2EC6EFEE}"/>
              </a:ext>
            </a:extLst>
          </p:cNvPr>
          <p:cNvSpPr>
            <a:spLocks/>
          </p:cNvSpPr>
          <p:nvPr/>
        </p:nvSpPr>
        <p:spPr bwMode="auto">
          <a:xfrm flipH="1">
            <a:off x="2863850" y="1844675"/>
            <a:ext cx="430213" cy="287972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3" name="Arc 24">
            <a:extLst>
              <a:ext uri="{FF2B5EF4-FFF2-40B4-BE49-F238E27FC236}">
                <a16:creationId xmlns:a16="http://schemas.microsoft.com/office/drawing/2014/main" id="{E632BABA-65D2-4DCC-98D6-C3A56D0AD6B0}"/>
              </a:ext>
            </a:extLst>
          </p:cNvPr>
          <p:cNvSpPr>
            <a:spLocks/>
          </p:cNvSpPr>
          <p:nvPr/>
        </p:nvSpPr>
        <p:spPr bwMode="auto">
          <a:xfrm>
            <a:off x="3495675" y="1851025"/>
            <a:ext cx="431800" cy="287972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8634" name="AutoShape 25">
            <a:extLst>
              <a:ext uri="{FF2B5EF4-FFF2-40B4-BE49-F238E27FC236}">
                <a16:creationId xmlns:a16="http://schemas.microsoft.com/office/drawing/2014/main" id="{F5B0609C-2BFF-464C-AE92-894ED919B27D}"/>
              </a:ext>
            </a:extLst>
          </p:cNvPr>
          <p:cNvCxnSpPr>
            <a:cxnSpLocks noChangeShapeType="1"/>
          </p:cNvCxnSpPr>
          <p:nvPr/>
        </p:nvCxnSpPr>
        <p:spPr bwMode="auto">
          <a:xfrm>
            <a:off x="2986088" y="5783263"/>
            <a:ext cx="549275" cy="0"/>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ransition>
    <p:strips dir="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CC716-AA42-46BA-8DA2-94C9D6E47391}"/>
              </a:ext>
            </a:extLst>
          </p:cNvPr>
          <p:cNvSpPr>
            <a:spLocks noGrp="1"/>
          </p:cNvSpPr>
          <p:nvPr>
            <p:ph type="title"/>
          </p:nvPr>
        </p:nvSpPr>
        <p:spPr/>
        <p:txBody>
          <a:bodyPr/>
          <a:lstStyle/>
          <a:p>
            <a:pPr>
              <a:defRPr/>
            </a:pPr>
            <a:r>
              <a:rPr lang="en-US" dirty="0"/>
              <a:t>Software Survivability</a:t>
            </a:r>
          </a:p>
        </p:txBody>
      </p:sp>
      <p:sp>
        <p:nvSpPr>
          <p:cNvPr id="69635" name="Text Box 2">
            <a:extLst>
              <a:ext uri="{FF2B5EF4-FFF2-40B4-BE49-F238E27FC236}">
                <a16:creationId xmlns:a16="http://schemas.microsoft.com/office/drawing/2014/main" id="{81EA927F-D36C-4B28-96D3-B08B15A90F79}"/>
              </a:ext>
            </a:extLst>
          </p:cNvPr>
          <p:cNvSpPr txBox="1">
            <a:spLocks noChangeArrowheads="1"/>
          </p:cNvSpPr>
          <p:nvPr/>
        </p:nvSpPr>
        <p:spPr bwMode="auto">
          <a:xfrm>
            <a:off x="2605088" y="1014413"/>
            <a:ext cx="1501775" cy="3262312"/>
          </a:xfrm>
          <a:prstGeom prst="rect">
            <a:avLst/>
          </a:prstGeom>
          <a:solidFill>
            <a:srgbClr val="FFFFFF"/>
          </a:solidFill>
          <a:ln w="9525">
            <a:solidFill>
              <a:srgbClr val="000000"/>
            </a:solidFill>
            <a:miter lim="800000"/>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ts val="1000"/>
              </a:spcAft>
              <a:buClrTx/>
              <a:buFontTx/>
              <a:buNone/>
            </a:pPr>
            <a:r>
              <a:rPr lang="en-US" altLang="en-US" sz="1200" b="0">
                <a:latin typeface="Calibri" panose="020F0502020204030204" pitchFamily="34" charset="0"/>
              </a:rPr>
              <a:t>CPU 1</a:t>
            </a:r>
            <a:endParaRPr lang="en-US" altLang="en-US" sz="2000" b="0"/>
          </a:p>
        </p:txBody>
      </p:sp>
      <p:sp>
        <p:nvSpPr>
          <p:cNvPr id="69636" name="Text Box 3">
            <a:extLst>
              <a:ext uri="{FF2B5EF4-FFF2-40B4-BE49-F238E27FC236}">
                <a16:creationId xmlns:a16="http://schemas.microsoft.com/office/drawing/2014/main" id="{ACD6810B-088C-4A28-A0D3-FF7A8CBB3D54}"/>
              </a:ext>
            </a:extLst>
          </p:cNvPr>
          <p:cNvSpPr txBox="1">
            <a:spLocks noChangeArrowheads="1"/>
          </p:cNvSpPr>
          <p:nvPr/>
        </p:nvSpPr>
        <p:spPr bwMode="auto">
          <a:xfrm>
            <a:off x="4611688" y="1014413"/>
            <a:ext cx="1501775" cy="3262312"/>
          </a:xfrm>
          <a:prstGeom prst="rect">
            <a:avLst/>
          </a:prstGeom>
          <a:solidFill>
            <a:srgbClr val="FFFFFF"/>
          </a:solidFill>
          <a:ln w="9525">
            <a:solidFill>
              <a:srgbClr val="000000"/>
            </a:solidFill>
            <a:miter lim="800000"/>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ts val="1000"/>
              </a:spcAft>
              <a:buClrTx/>
              <a:buFontTx/>
              <a:buNone/>
            </a:pPr>
            <a:r>
              <a:rPr lang="en-US" altLang="en-US" sz="1200" b="0">
                <a:latin typeface="Calibri" panose="020F0502020204030204" pitchFamily="34" charset="0"/>
              </a:rPr>
              <a:t>CPU 2</a:t>
            </a:r>
            <a:endParaRPr lang="en-US" altLang="en-US" sz="2000" b="0"/>
          </a:p>
        </p:txBody>
      </p:sp>
      <p:sp>
        <p:nvSpPr>
          <p:cNvPr id="69637" name="Oval 4">
            <a:extLst>
              <a:ext uri="{FF2B5EF4-FFF2-40B4-BE49-F238E27FC236}">
                <a16:creationId xmlns:a16="http://schemas.microsoft.com/office/drawing/2014/main" id="{7F14A558-0771-4251-8C4E-8E76DD722165}"/>
              </a:ext>
            </a:extLst>
          </p:cNvPr>
          <p:cNvSpPr>
            <a:spLocks noChangeArrowheads="1"/>
          </p:cNvSpPr>
          <p:nvPr/>
        </p:nvSpPr>
        <p:spPr bwMode="auto">
          <a:xfrm>
            <a:off x="2728913" y="1592263"/>
            <a:ext cx="1165225" cy="720725"/>
          </a:xfrm>
          <a:prstGeom prst="ellipse">
            <a:avLst/>
          </a:prstGeom>
          <a:solidFill>
            <a:srgbClr val="FFFFFF"/>
          </a:solidFill>
          <a:ln w="9525">
            <a:solidFill>
              <a:srgbClr val="000000"/>
            </a:solidFill>
            <a:round/>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spcAft>
                <a:spcPts val="1000"/>
              </a:spcAft>
              <a:buClrTx/>
              <a:buFontTx/>
              <a:buNone/>
            </a:pPr>
            <a:r>
              <a:rPr lang="en-US" altLang="en-US" sz="1200" b="0">
                <a:latin typeface="Calibri" panose="020F0502020204030204" pitchFamily="34" charset="0"/>
              </a:rPr>
              <a:t>Process</a:t>
            </a:r>
            <a:br>
              <a:rPr lang="en-US" altLang="en-US" sz="1200" b="0">
                <a:latin typeface="Calibri" panose="020F0502020204030204" pitchFamily="34" charset="0"/>
              </a:rPr>
            </a:br>
            <a:r>
              <a:rPr lang="en-US" altLang="en-US" sz="1200" b="0">
                <a:latin typeface="Calibri" panose="020F0502020204030204" pitchFamily="34" charset="0"/>
              </a:rPr>
              <a:t> A</a:t>
            </a:r>
            <a:endParaRPr lang="en-US" altLang="en-US" sz="2000" b="0"/>
          </a:p>
        </p:txBody>
      </p:sp>
      <p:sp>
        <p:nvSpPr>
          <p:cNvPr id="69638" name="Oval 5">
            <a:extLst>
              <a:ext uri="{FF2B5EF4-FFF2-40B4-BE49-F238E27FC236}">
                <a16:creationId xmlns:a16="http://schemas.microsoft.com/office/drawing/2014/main" id="{D2CDE402-EBE0-43AD-89FF-FB4B2724DFC2}"/>
              </a:ext>
            </a:extLst>
          </p:cNvPr>
          <p:cNvSpPr>
            <a:spLocks noChangeArrowheads="1"/>
          </p:cNvSpPr>
          <p:nvPr/>
        </p:nvSpPr>
        <p:spPr bwMode="auto">
          <a:xfrm>
            <a:off x="4767263" y="1592263"/>
            <a:ext cx="1165225" cy="720725"/>
          </a:xfrm>
          <a:prstGeom prst="ellipse">
            <a:avLst/>
          </a:prstGeom>
          <a:solidFill>
            <a:srgbClr val="FFFFFF"/>
          </a:solidFill>
          <a:ln w="9525">
            <a:solidFill>
              <a:srgbClr val="000000"/>
            </a:solidFill>
            <a:round/>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spcAft>
                <a:spcPts val="1000"/>
              </a:spcAft>
              <a:buClrTx/>
              <a:buFontTx/>
              <a:buNone/>
            </a:pPr>
            <a:r>
              <a:rPr lang="en-US" altLang="en-US" sz="1200" b="0">
                <a:latin typeface="Calibri" panose="020F0502020204030204" pitchFamily="34" charset="0"/>
              </a:rPr>
              <a:t>Process</a:t>
            </a:r>
            <a:br>
              <a:rPr lang="en-US" altLang="en-US" sz="1200" b="0">
                <a:latin typeface="Calibri" panose="020F0502020204030204" pitchFamily="34" charset="0"/>
              </a:rPr>
            </a:br>
            <a:r>
              <a:rPr lang="en-US" altLang="en-US" sz="1200" b="0">
                <a:latin typeface="Calibri" panose="020F0502020204030204" pitchFamily="34" charset="0"/>
              </a:rPr>
              <a:t> A</a:t>
            </a:r>
            <a:endParaRPr lang="en-US" altLang="en-US" sz="2000" b="0"/>
          </a:p>
        </p:txBody>
      </p:sp>
      <p:sp>
        <p:nvSpPr>
          <p:cNvPr id="69639" name="Oval 6">
            <a:extLst>
              <a:ext uri="{FF2B5EF4-FFF2-40B4-BE49-F238E27FC236}">
                <a16:creationId xmlns:a16="http://schemas.microsoft.com/office/drawing/2014/main" id="{EE058D64-3B8E-4DA8-ACBE-0CCC1B1C06A8}"/>
              </a:ext>
            </a:extLst>
          </p:cNvPr>
          <p:cNvSpPr>
            <a:spLocks noChangeArrowheads="1"/>
          </p:cNvSpPr>
          <p:nvPr/>
        </p:nvSpPr>
        <p:spPr bwMode="auto">
          <a:xfrm>
            <a:off x="4772025" y="2517775"/>
            <a:ext cx="1165225" cy="720725"/>
          </a:xfrm>
          <a:prstGeom prst="ellipse">
            <a:avLst/>
          </a:prstGeom>
          <a:solidFill>
            <a:srgbClr val="FFFFFF"/>
          </a:solidFill>
          <a:ln w="9525">
            <a:solidFill>
              <a:srgbClr val="000000"/>
            </a:solidFill>
            <a:round/>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spcAft>
                <a:spcPts val="1000"/>
              </a:spcAft>
              <a:buClrTx/>
              <a:buFontTx/>
              <a:buNone/>
            </a:pPr>
            <a:r>
              <a:rPr lang="en-US" altLang="en-US" sz="1200" b="0" dirty="0">
                <a:latin typeface="Calibri" panose="020F0502020204030204" pitchFamily="34" charset="0"/>
              </a:rPr>
              <a:t>Process</a:t>
            </a:r>
            <a:br>
              <a:rPr lang="en-US" altLang="en-US" sz="1200" b="0" dirty="0">
                <a:latin typeface="Calibri" panose="020F0502020204030204" pitchFamily="34" charset="0"/>
              </a:rPr>
            </a:br>
            <a:r>
              <a:rPr lang="en-US" altLang="en-US" sz="1200" b="0" dirty="0">
                <a:latin typeface="Calibri" panose="020F0502020204030204" pitchFamily="34" charset="0"/>
              </a:rPr>
              <a:t> B</a:t>
            </a:r>
            <a:endParaRPr lang="en-US" altLang="en-US" sz="2000" b="0" dirty="0"/>
          </a:p>
        </p:txBody>
      </p:sp>
      <p:sp>
        <p:nvSpPr>
          <p:cNvPr id="69640" name="Oval 7">
            <a:extLst>
              <a:ext uri="{FF2B5EF4-FFF2-40B4-BE49-F238E27FC236}">
                <a16:creationId xmlns:a16="http://schemas.microsoft.com/office/drawing/2014/main" id="{5D2ED7D1-BC9E-41F6-8B97-3E0D279040EA}"/>
              </a:ext>
            </a:extLst>
          </p:cNvPr>
          <p:cNvSpPr>
            <a:spLocks noChangeArrowheads="1"/>
          </p:cNvSpPr>
          <p:nvPr/>
        </p:nvSpPr>
        <p:spPr bwMode="auto">
          <a:xfrm>
            <a:off x="2744788" y="3443288"/>
            <a:ext cx="1165225" cy="722312"/>
          </a:xfrm>
          <a:prstGeom prst="ellipse">
            <a:avLst/>
          </a:prstGeom>
          <a:solidFill>
            <a:srgbClr val="FFFFFF"/>
          </a:solidFill>
          <a:ln w="9525">
            <a:solidFill>
              <a:srgbClr val="000000"/>
            </a:solidFill>
            <a:round/>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spcAft>
                <a:spcPts val="1000"/>
              </a:spcAft>
              <a:buClrTx/>
              <a:buFontTx/>
              <a:buNone/>
            </a:pPr>
            <a:r>
              <a:rPr lang="en-US" altLang="en-US" sz="1200" b="0">
                <a:latin typeface="Calibri" panose="020F0502020204030204" pitchFamily="34" charset="0"/>
              </a:rPr>
              <a:t>Process</a:t>
            </a:r>
            <a:br>
              <a:rPr lang="en-US" altLang="en-US" sz="1200" b="0">
                <a:latin typeface="Calibri" panose="020F0502020204030204" pitchFamily="34" charset="0"/>
              </a:rPr>
            </a:br>
            <a:r>
              <a:rPr lang="en-US" altLang="en-US" sz="1200" b="0">
                <a:latin typeface="Calibri" panose="020F0502020204030204" pitchFamily="34" charset="0"/>
              </a:rPr>
              <a:t> C</a:t>
            </a:r>
            <a:endParaRPr lang="en-US" altLang="en-US" sz="2000" b="0"/>
          </a:p>
        </p:txBody>
      </p:sp>
      <p:sp>
        <p:nvSpPr>
          <p:cNvPr id="69641" name="Oval 8">
            <a:extLst>
              <a:ext uri="{FF2B5EF4-FFF2-40B4-BE49-F238E27FC236}">
                <a16:creationId xmlns:a16="http://schemas.microsoft.com/office/drawing/2014/main" id="{7EE3DBE0-A3DF-4441-BC07-808BF9E09937}"/>
              </a:ext>
            </a:extLst>
          </p:cNvPr>
          <p:cNvSpPr>
            <a:spLocks noChangeArrowheads="1"/>
          </p:cNvSpPr>
          <p:nvPr/>
        </p:nvSpPr>
        <p:spPr bwMode="auto">
          <a:xfrm>
            <a:off x="4770438" y="3443288"/>
            <a:ext cx="1165225" cy="722312"/>
          </a:xfrm>
          <a:prstGeom prst="ellipse">
            <a:avLst/>
          </a:prstGeom>
          <a:solidFill>
            <a:srgbClr val="FFFFFF"/>
          </a:solidFill>
          <a:ln w="9525">
            <a:solidFill>
              <a:srgbClr val="000000"/>
            </a:solidFill>
            <a:round/>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spcAft>
                <a:spcPts val="1000"/>
              </a:spcAft>
              <a:buClrTx/>
              <a:buFontTx/>
              <a:buNone/>
            </a:pPr>
            <a:r>
              <a:rPr lang="en-US" altLang="en-US" sz="1200" b="0">
                <a:latin typeface="Calibri" panose="020F0502020204030204" pitchFamily="34" charset="0"/>
              </a:rPr>
              <a:t>Process</a:t>
            </a:r>
            <a:br>
              <a:rPr lang="en-US" altLang="en-US" sz="1200" b="0">
                <a:latin typeface="Calibri" panose="020F0502020204030204" pitchFamily="34" charset="0"/>
              </a:rPr>
            </a:br>
            <a:r>
              <a:rPr lang="en-US" altLang="en-US" sz="1200" b="0">
                <a:latin typeface="Calibri" panose="020F0502020204030204" pitchFamily="34" charset="0"/>
              </a:rPr>
              <a:t> C</a:t>
            </a:r>
            <a:endParaRPr lang="en-US" altLang="en-US" sz="2000" b="0"/>
          </a:p>
        </p:txBody>
      </p:sp>
      <p:cxnSp>
        <p:nvCxnSpPr>
          <p:cNvPr id="69642" name="AutoShape 9">
            <a:extLst>
              <a:ext uri="{FF2B5EF4-FFF2-40B4-BE49-F238E27FC236}">
                <a16:creationId xmlns:a16="http://schemas.microsoft.com/office/drawing/2014/main" id="{A9AB9CCE-8219-4EC5-B98D-8AD5F535E65C}"/>
              </a:ext>
            </a:extLst>
          </p:cNvPr>
          <p:cNvCxnSpPr>
            <a:cxnSpLocks noChangeShapeType="1"/>
          </p:cNvCxnSpPr>
          <p:nvPr/>
        </p:nvCxnSpPr>
        <p:spPr bwMode="auto">
          <a:xfrm>
            <a:off x="3773488" y="1974850"/>
            <a:ext cx="1108075" cy="0"/>
          </a:xfrm>
          <a:prstGeom prst="straightConnector1">
            <a:avLst/>
          </a:prstGeom>
          <a:noFill/>
          <a:ln w="38100">
            <a:solidFill>
              <a:srgbClr val="00B0F0"/>
            </a:solidFill>
            <a:round/>
            <a:headEnd/>
            <a:tailEnd/>
          </a:ln>
          <a:extLst>
            <a:ext uri="{909E8E84-426E-40DD-AFC4-6F175D3DCCD1}">
              <a14:hiddenFill xmlns:a14="http://schemas.microsoft.com/office/drawing/2010/main">
                <a:noFill/>
              </a14:hiddenFill>
            </a:ext>
          </a:extLst>
        </p:spPr>
      </p:cxnSp>
      <p:cxnSp>
        <p:nvCxnSpPr>
          <p:cNvPr id="69643" name="AutoShape 10">
            <a:extLst>
              <a:ext uri="{FF2B5EF4-FFF2-40B4-BE49-F238E27FC236}">
                <a16:creationId xmlns:a16="http://schemas.microsoft.com/office/drawing/2014/main" id="{D5321600-F201-4BDF-A8DD-059831094909}"/>
              </a:ext>
            </a:extLst>
          </p:cNvPr>
          <p:cNvCxnSpPr>
            <a:cxnSpLocks noChangeShapeType="1"/>
          </p:cNvCxnSpPr>
          <p:nvPr/>
        </p:nvCxnSpPr>
        <p:spPr bwMode="auto">
          <a:xfrm>
            <a:off x="3789363" y="3825875"/>
            <a:ext cx="1093787" cy="0"/>
          </a:xfrm>
          <a:prstGeom prst="straightConnector1">
            <a:avLst/>
          </a:prstGeom>
          <a:noFill/>
          <a:ln w="38100">
            <a:solidFill>
              <a:srgbClr val="00B0F0"/>
            </a:solidFill>
            <a:round/>
            <a:headEnd/>
            <a:tailEnd/>
          </a:ln>
          <a:extLst>
            <a:ext uri="{909E8E84-426E-40DD-AFC4-6F175D3DCCD1}">
              <a14:hiddenFill xmlns:a14="http://schemas.microsoft.com/office/drawing/2010/main">
                <a:noFill/>
              </a14:hiddenFill>
            </a:ext>
          </a:extLst>
        </p:spPr>
      </p:cxnSp>
      <p:cxnSp>
        <p:nvCxnSpPr>
          <p:cNvPr id="69644" name="AutoShape 11">
            <a:extLst>
              <a:ext uri="{FF2B5EF4-FFF2-40B4-BE49-F238E27FC236}">
                <a16:creationId xmlns:a16="http://schemas.microsoft.com/office/drawing/2014/main" id="{0C734970-9A47-445F-9DA5-A7C27E384117}"/>
              </a:ext>
            </a:extLst>
          </p:cNvPr>
          <p:cNvCxnSpPr>
            <a:cxnSpLocks noChangeShapeType="1"/>
          </p:cNvCxnSpPr>
          <p:nvPr/>
        </p:nvCxnSpPr>
        <p:spPr bwMode="auto">
          <a:xfrm>
            <a:off x="3308350" y="5381625"/>
            <a:ext cx="1384300" cy="0"/>
          </a:xfrm>
          <a:prstGeom prst="straightConnector1">
            <a:avLst/>
          </a:prstGeom>
          <a:noFill/>
          <a:ln w="38100">
            <a:solidFill>
              <a:srgbClr val="00B0F0"/>
            </a:solidFill>
            <a:round/>
            <a:headEnd/>
            <a:tailEnd/>
          </a:ln>
          <a:extLst>
            <a:ext uri="{909E8E84-426E-40DD-AFC4-6F175D3DCCD1}">
              <a14:hiddenFill xmlns:a14="http://schemas.microsoft.com/office/drawing/2010/main">
                <a:noFill/>
              </a14:hiddenFill>
            </a:ext>
          </a:extLst>
        </p:spPr>
      </p:cxnSp>
      <p:cxnSp>
        <p:nvCxnSpPr>
          <p:cNvPr id="69645" name="AutoShape 12">
            <a:extLst>
              <a:ext uri="{FF2B5EF4-FFF2-40B4-BE49-F238E27FC236}">
                <a16:creationId xmlns:a16="http://schemas.microsoft.com/office/drawing/2014/main" id="{2FCE42C7-0BFA-49FF-B18B-AE6BAABA605B}"/>
              </a:ext>
            </a:extLst>
          </p:cNvPr>
          <p:cNvCxnSpPr>
            <a:cxnSpLocks noChangeShapeType="1"/>
          </p:cNvCxnSpPr>
          <p:nvPr/>
        </p:nvCxnSpPr>
        <p:spPr bwMode="auto">
          <a:xfrm>
            <a:off x="3267075" y="4130675"/>
            <a:ext cx="0" cy="34925"/>
          </a:xfrm>
          <a:prstGeom prst="straightConnector1">
            <a:avLst/>
          </a:prstGeom>
          <a:noFill/>
          <a:ln w="38100">
            <a:solidFill>
              <a:srgbClr val="FABF8F"/>
            </a:solidFill>
            <a:round/>
            <a:headEnd/>
            <a:tailEnd/>
          </a:ln>
          <a:extLst>
            <a:ext uri="{909E8E84-426E-40DD-AFC4-6F175D3DCCD1}">
              <a14:hiddenFill xmlns:a14="http://schemas.microsoft.com/office/drawing/2010/main">
                <a:noFill/>
              </a14:hiddenFill>
            </a:ext>
          </a:extLst>
        </p:spPr>
      </p:cxnSp>
      <p:cxnSp>
        <p:nvCxnSpPr>
          <p:cNvPr id="69646" name="AutoShape 13">
            <a:extLst>
              <a:ext uri="{FF2B5EF4-FFF2-40B4-BE49-F238E27FC236}">
                <a16:creationId xmlns:a16="http://schemas.microsoft.com/office/drawing/2014/main" id="{C9ED0D30-94C9-4EA3-9659-B6765C35A75E}"/>
              </a:ext>
            </a:extLst>
          </p:cNvPr>
          <p:cNvCxnSpPr>
            <a:cxnSpLocks noChangeShapeType="1"/>
          </p:cNvCxnSpPr>
          <p:nvPr/>
        </p:nvCxnSpPr>
        <p:spPr bwMode="auto">
          <a:xfrm flipH="1">
            <a:off x="5289550" y="2297113"/>
            <a:ext cx="6350" cy="15875"/>
          </a:xfrm>
          <a:prstGeom prst="straightConnector1">
            <a:avLst/>
          </a:prstGeom>
          <a:noFill/>
          <a:ln w="38100">
            <a:solidFill>
              <a:srgbClr val="92D050"/>
            </a:solidFill>
            <a:round/>
            <a:headEnd/>
            <a:tailEnd/>
          </a:ln>
          <a:extLst>
            <a:ext uri="{909E8E84-426E-40DD-AFC4-6F175D3DCCD1}">
              <a14:hiddenFill xmlns:a14="http://schemas.microsoft.com/office/drawing/2010/main">
                <a:noFill/>
              </a14:hiddenFill>
            </a:ext>
          </a:extLst>
        </p:spPr>
      </p:cxnSp>
      <p:cxnSp>
        <p:nvCxnSpPr>
          <p:cNvPr id="69647" name="AutoShape 14">
            <a:extLst>
              <a:ext uri="{FF2B5EF4-FFF2-40B4-BE49-F238E27FC236}">
                <a16:creationId xmlns:a16="http://schemas.microsoft.com/office/drawing/2014/main" id="{7055B895-B120-4170-A0BB-26B63AC3E2AA}"/>
              </a:ext>
            </a:extLst>
          </p:cNvPr>
          <p:cNvCxnSpPr>
            <a:cxnSpLocks noChangeShapeType="1"/>
          </p:cNvCxnSpPr>
          <p:nvPr/>
        </p:nvCxnSpPr>
        <p:spPr bwMode="auto">
          <a:xfrm flipH="1">
            <a:off x="5294313" y="3222625"/>
            <a:ext cx="0" cy="15875"/>
          </a:xfrm>
          <a:prstGeom prst="straightConnector1">
            <a:avLst/>
          </a:prstGeom>
          <a:noFill/>
          <a:ln w="38100">
            <a:solidFill>
              <a:srgbClr val="92D050"/>
            </a:solidFill>
            <a:round/>
            <a:headEnd/>
            <a:tailEnd/>
          </a:ln>
          <a:extLst>
            <a:ext uri="{909E8E84-426E-40DD-AFC4-6F175D3DCCD1}">
              <a14:hiddenFill xmlns:a14="http://schemas.microsoft.com/office/drawing/2010/main">
                <a:noFill/>
              </a14:hiddenFill>
            </a:ext>
          </a:extLst>
        </p:spPr>
      </p:cxnSp>
      <p:cxnSp>
        <p:nvCxnSpPr>
          <p:cNvPr id="69648" name="AutoShape 15">
            <a:extLst>
              <a:ext uri="{FF2B5EF4-FFF2-40B4-BE49-F238E27FC236}">
                <a16:creationId xmlns:a16="http://schemas.microsoft.com/office/drawing/2014/main" id="{F1E38DC0-5F4F-4ED3-A0FC-250F205BC337}"/>
              </a:ext>
            </a:extLst>
          </p:cNvPr>
          <p:cNvCxnSpPr>
            <a:cxnSpLocks noChangeShapeType="1"/>
          </p:cNvCxnSpPr>
          <p:nvPr/>
        </p:nvCxnSpPr>
        <p:spPr bwMode="auto">
          <a:xfrm flipH="1">
            <a:off x="5292725" y="4130675"/>
            <a:ext cx="1588" cy="34925"/>
          </a:xfrm>
          <a:prstGeom prst="straightConnector1">
            <a:avLst/>
          </a:prstGeom>
          <a:noFill/>
          <a:ln w="38100">
            <a:solidFill>
              <a:srgbClr val="FABF8F"/>
            </a:solidFill>
            <a:round/>
            <a:headEnd/>
            <a:tailEnd/>
          </a:ln>
          <a:extLst>
            <a:ext uri="{909E8E84-426E-40DD-AFC4-6F175D3DCCD1}">
              <a14:hiddenFill xmlns:a14="http://schemas.microsoft.com/office/drawing/2010/main">
                <a:noFill/>
              </a14:hiddenFill>
            </a:ext>
          </a:extLst>
        </p:spPr>
      </p:cxnSp>
      <p:cxnSp>
        <p:nvCxnSpPr>
          <p:cNvPr id="69649" name="AutoShape 16">
            <a:extLst>
              <a:ext uri="{FF2B5EF4-FFF2-40B4-BE49-F238E27FC236}">
                <a16:creationId xmlns:a16="http://schemas.microsoft.com/office/drawing/2014/main" id="{935A81C2-26F8-4753-AE98-213CD477CCC6}"/>
              </a:ext>
            </a:extLst>
          </p:cNvPr>
          <p:cNvCxnSpPr>
            <a:cxnSpLocks noChangeShapeType="1"/>
          </p:cNvCxnSpPr>
          <p:nvPr/>
        </p:nvCxnSpPr>
        <p:spPr bwMode="auto">
          <a:xfrm>
            <a:off x="3308350" y="5143500"/>
            <a:ext cx="1384300" cy="0"/>
          </a:xfrm>
          <a:prstGeom prst="straightConnector1">
            <a:avLst/>
          </a:prstGeom>
          <a:noFill/>
          <a:ln w="38100">
            <a:solidFill>
              <a:srgbClr val="92D050"/>
            </a:solidFill>
            <a:round/>
            <a:headEnd/>
            <a:tailEnd/>
          </a:ln>
          <a:extLst>
            <a:ext uri="{909E8E84-426E-40DD-AFC4-6F175D3DCCD1}">
              <a14:hiddenFill xmlns:a14="http://schemas.microsoft.com/office/drawing/2010/main">
                <a:noFill/>
              </a14:hiddenFill>
            </a:ext>
          </a:extLst>
        </p:spPr>
      </p:cxnSp>
      <p:sp>
        <p:nvSpPr>
          <p:cNvPr id="69650" name="Text Box 17">
            <a:extLst>
              <a:ext uri="{FF2B5EF4-FFF2-40B4-BE49-F238E27FC236}">
                <a16:creationId xmlns:a16="http://schemas.microsoft.com/office/drawing/2014/main" id="{F1A8C9BB-371A-49D1-926A-CEB5C175CFA0}"/>
              </a:ext>
            </a:extLst>
          </p:cNvPr>
          <p:cNvSpPr txBox="1">
            <a:spLocks noChangeArrowheads="1"/>
          </p:cNvSpPr>
          <p:nvPr/>
        </p:nvSpPr>
        <p:spPr bwMode="auto">
          <a:xfrm>
            <a:off x="3951288" y="4997450"/>
            <a:ext cx="2457450" cy="971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ts val="1000"/>
              </a:spcAft>
              <a:buClrTx/>
              <a:buFontTx/>
              <a:buNone/>
            </a:pPr>
            <a:r>
              <a:rPr lang="en-US" altLang="en-US" sz="1200" b="0">
                <a:latin typeface="Calibri" panose="020F0502020204030204" pitchFamily="34" charset="0"/>
              </a:rPr>
              <a:t>Peer connection  </a:t>
            </a:r>
            <a:br>
              <a:rPr lang="en-US" altLang="en-US" sz="1200" b="0">
                <a:latin typeface="Calibri" panose="020F0502020204030204" pitchFamily="34" charset="0"/>
              </a:rPr>
            </a:br>
            <a:r>
              <a:rPr lang="en-US" altLang="en-US" sz="1200" b="0">
                <a:latin typeface="Calibri" panose="020F0502020204030204" pitchFamily="34" charset="0"/>
              </a:rPr>
              <a:t>Service Connection</a:t>
            </a:r>
            <a:br>
              <a:rPr lang="en-US" altLang="en-US" sz="1200" b="0">
                <a:latin typeface="Calibri" panose="020F0502020204030204" pitchFamily="34" charset="0"/>
              </a:rPr>
            </a:br>
            <a:r>
              <a:rPr lang="en-US" altLang="en-US" sz="1200" b="0">
                <a:latin typeface="Calibri" panose="020F0502020204030204" pitchFamily="34" charset="0"/>
              </a:rPr>
              <a:t>External Connection</a:t>
            </a:r>
            <a:br>
              <a:rPr lang="en-US" altLang="en-US" sz="1200" b="0">
                <a:latin typeface="Calibri" panose="020F0502020204030204" pitchFamily="34" charset="0"/>
              </a:rPr>
            </a:br>
            <a:r>
              <a:rPr lang="en-US" altLang="en-US" sz="1200" b="0">
                <a:latin typeface="Calibri" panose="020F0502020204030204" pitchFamily="34" charset="0"/>
              </a:rPr>
              <a:t>Message Flow</a:t>
            </a:r>
            <a:endParaRPr lang="en-US" altLang="en-US" sz="2000" b="0"/>
          </a:p>
        </p:txBody>
      </p:sp>
      <p:cxnSp>
        <p:nvCxnSpPr>
          <p:cNvPr id="69651" name="AutoShape 18">
            <a:extLst>
              <a:ext uri="{FF2B5EF4-FFF2-40B4-BE49-F238E27FC236}">
                <a16:creationId xmlns:a16="http://schemas.microsoft.com/office/drawing/2014/main" id="{9F0196D0-DFC4-4EA2-B4A3-2B13939FAB78}"/>
              </a:ext>
            </a:extLst>
          </p:cNvPr>
          <p:cNvCxnSpPr>
            <a:cxnSpLocks noChangeShapeType="1"/>
          </p:cNvCxnSpPr>
          <p:nvPr/>
        </p:nvCxnSpPr>
        <p:spPr bwMode="auto">
          <a:xfrm>
            <a:off x="3308350" y="5573713"/>
            <a:ext cx="673100" cy="0"/>
          </a:xfrm>
          <a:prstGeom prst="straightConnector1">
            <a:avLst/>
          </a:prstGeom>
          <a:noFill/>
          <a:ln w="38100">
            <a:solidFill>
              <a:srgbClr val="FABF8F"/>
            </a:solidFill>
            <a:round/>
            <a:headEnd/>
            <a:tailEnd/>
          </a:ln>
          <a:extLst>
            <a:ext uri="{909E8E84-426E-40DD-AFC4-6F175D3DCCD1}">
              <a14:hiddenFill xmlns:a14="http://schemas.microsoft.com/office/drawing/2010/main">
                <a:noFill/>
              </a14:hiddenFill>
            </a:ext>
          </a:extLst>
        </p:spPr>
      </p:cxnSp>
      <p:sp>
        <p:nvSpPr>
          <p:cNvPr id="69652" name="Arc 19">
            <a:extLst>
              <a:ext uri="{FF2B5EF4-FFF2-40B4-BE49-F238E27FC236}">
                <a16:creationId xmlns:a16="http://schemas.microsoft.com/office/drawing/2014/main" id="{D34508A2-3E6C-4804-9911-315D74557C8E}"/>
              </a:ext>
            </a:extLst>
          </p:cNvPr>
          <p:cNvSpPr>
            <a:spLocks/>
          </p:cNvSpPr>
          <p:nvPr/>
        </p:nvSpPr>
        <p:spPr bwMode="auto">
          <a:xfrm flipH="1">
            <a:off x="2728913" y="3760788"/>
            <a:ext cx="660400" cy="1093787"/>
          </a:xfrm>
          <a:custGeom>
            <a:avLst/>
            <a:gdLst>
              <a:gd name="T0" fmla="*/ 0 w 29690"/>
              <a:gd name="T1" fmla="*/ 2147483646 h 21600"/>
              <a:gd name="T2" fmla="*/ 2147483646 w 29690"/>
              <a:gd name="T3" fmla="*/ 2147483646 h 21600"/>
              <a:gd name="T4" fmla="*/ 2147483646 w 29690"/>
              <a:gd name="T5" fmla="*/ 2147483646 h 21600"/>
              <a:gd name="T6" fmla="*/ 0 60000 65536"/>
              <a:gd name="T7" fmla="*/ 0 60000 65536"/>
              <a:gd name="T8" fmla="*/ 0 60000 65536"/>
              <a:gd name="T9" fmla="*/ 0 w 29690"/>
              <a:gd name="T10" fmla="*/ 0 h 21600"/>
              <a:gd name="T11" fmla="*/ 29690 w 29690"/>
              <a:gd name="T12" fmla="*/ 21600 h 21600"/>
            </a:gdLst>
            <a:ahLst/>
            <a:cxnLst>
              <a:cxn ang="T6">
                <a:pos x="T0" y="T1"/>
              </a:cxn>
              <a:cxn ang="T7">
                <a:pos x="T2" y="T3"/>
              </a:cxn>
              <a:cxn ang="T8">
                <a:pos x="T4" y="T5"/>
              </a:cxn>
            </a:cxnLst>
            <a:rect l="T9" t="T10" r="T11" b="T12"/>
            <a:pathLst>
              <a:path w="29690" h="21600" fill="none" extrusionOk="0">
                <a:moveTo>
                  <a:pt x="0" y="1572"/>
                </a:moveTo>
                <a:cubicBezTo>
                  <a:pt x="2570" y="533"/>
                  <a:pt x="5317" y="-1"/>
                  <a:pt x="8090" y="0"/>
                </a:cubicBezTo>
                <a:cubicBezTo>
                  <a:pt x="20019" y="0"/>
                  <a:pt x="29690" y="9670"/>
                  <a:pt x="29690" y="21600"/>
                </a:cubicBezTo>
              </a:path>
              <a:path w="29690" h="21600" stroke="0" extrusionOk="0">
                <a:moveTo>
                  <a:pt x="0" y="1572"/>
                </a:moveTo>
                <a:cubicBezTo>
                  <a:pt x="2570" y="533"/>
                  <a:pt x="5317" y="-1"/>
                  <a:pt x="8090" y="0"/>
                </a:cubicBezTo>
                <a:cubicBezTo>
                  <a:pt x="20019" y="0"/>
                  <a:pt x="29690" y="9670"/>
                  <a:pt x="29690" y="21600"/>
                </a:cubicBezTo>
                <a:lnTo>
                  <a:pt x="8090" y="21600"/>
                </a:lnTo>
                <a:lnTo>
                  <a:pt x="0" y="1572"/>
                </a:lnTo>
                <a:close/>
              </a:path>
            </a:pathLst>
          </a:custGeom>
          <a:noFill/>
          <a:ln w="3810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653" name="Arc 20">
            <a:extLst>
              <a:ext uri="{FF2B5EF4-FFF2-40B4-BE49-F238E27FC236}">
                <a16:creationId xmlns:a16="http://schemas.microsoft.com/office/drawing/2014/main" id="{22368060-EE76-447E-8295-DA0820EEF19B}"/>
              </a:ext>
            </a:extLst>
          </p:cNvPr>
          <p:cNvSpPr>
            <a:spLocks/>
          </p:cNvSpPr>
          <p:nvPr/>
        </p:nvSpPr>
        <p:spPr bwMode="auto">
          <a:xfrm>
            <a:off x="5386388" y="1793875"/>
            <a:ext cx="479425" cy="30607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9654" name="AutoShape 21">
            <a:extLst>
              <a:ext uri="{FF2B5EF4-FFF2-40B4-BE49-F238E27FC236}">
                <a16:creationId xmlns:a16="http://schemas.microsoft.com/office/drawing/2014/main" id="{7FC539A4-1221-44E7-9F6A-05C8AC4282F9}"/>
              </a:ext>
            </a:extLst>
          </p:cNvPr>
          <p:cNvCxnSpPr>
            <a:cxnSpLocks noChangeShapeType="1"/>
          </p:cNvCxnSpPr>
          <p:nvPr/>
        </p:nvCxnSpPr>
        <p:spPr bwMode="auto">
          <a:xfrm>
            <a:off x="3362325" y="5765800"/>
            <a:ext cx="612775" cy="0"/>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9655" name="AutoShape 22">
            <a:extLst>
              <a:ext uri="{FF2B5EF4-FFF2-40B4-BE49-F238E27FC236}">
                <a16:creationId xmlns:a16="http://schemas.microsoft.com/office/drawing/2014/main" id="{A9820FF8-AE4D-43CE-BE5F-A840E01BB8A5}"/>
              </a:ext>
            </a:extLst>
          </p:cNvPr>
          <p:cNvCxnSpPr>
            <a:cxnSpLocks noChangeShapeType="1"/>
          </p:cNvCxnSpPr>
          <p:nvPr/>
        </p:nvCxnSpPr>
        <p:spPr bwMode="auto">
          <a:xfrm flipV="1">
            <a:off x="3340100" y="3860800"/>
            <a:ext cx="1638300" cy="39688"/>
          </a:xfrm>
          <a:prstGeom prst="curvedConnector3">
            <a:avLst>
              <a:gd name="adj1" fmla="val 50000"/>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9656" name="AutoShape 23">
            <a:extLst>
              <a:ext uri="{FF2B5EF4-FFF2-40B4-BE49-F238E27FC236}">
                <a16:creationId xmlns:a16="http://schemas.microsoft.com/office/drawing/2014/main" id="{7D11A3CC-152B-44A6-844A-7A87FAE2D957}"/>
              </a:ext>
            </a:extLst>
          </p:cNvPr>
          <p:cNvCxnSpPr>
            <a:cxnSpLocks noChangeShapeType="1"/>
          </p:cNvCxnSpPr>
          <p:nvPr/>
        </p:nvCxnSpPr>
        <p:spPr bwMode="auto">
          <a:xfrm flipV="1">
            <a:off x="4902200" y="2032000"/>
            <a:ext cx="304800" cy="1828800"/>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69657" name="AutoShape 24">
            <a:extLst>
              <a:ext uri="{FF2B5EF4-FFF2-40B4-BE49-F238E27FC236}">
                <a16:creationId xmlns:a16="http://schemas.microsoft.com/office/drawing/2014/main" id="{FA4BF2CF-0202-4C69-8C48-2D6C34AD7972}"/>
              </a:ext>
            </a:extLst>
          </p:cNvPr>
          <p:cNvSpPr>
            <a:spLocks noChangeArrowheads="1"/>
          </p:cNvSpPr>
          <p:nvPr/>
        </p:nvSpPr>
        <p:spPr bwMode="auto">
          <a:xfrm>
            <a:off x="2338388" y="2355850"/>
            <a:ext cx="2238375" cy="979488"/>
          </a:xfrm>
          <a:prstGeom prst="irregularSeal2">
            <a:avLst/>
          </a:prstGeom>
          <a:solidFill>
            <a:srgbClr val="FFFFFF"/>
          </a:solidFill>
          <a:ln w="9525">
            <a:solidFill>
              <a:srgbClr val="000000"/>
            </a:solidFill>
            <a:miter lim="800000"/>
            <a:headEnd/>
            <a:tailEnd/>
          </a:ln>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ts val="1000"/>
              </a:spcAft>
              <a:buClrTx/>
              <a:buFontTx/>
              <a:buNone/>
            </a:pPr>
            <a:r>
              <a:rPr lang="en-US" altLang="en-US" sz="1200" b="0" dirty="0">
                <a:latin typeface="Calibri" panose="020F0502020204030204" pitchFamily="34" charset="0"/>
              </a:rPr>
              <a:t>Unavailable</a:t>
            </a:r>
            <a:br>
              <a:rPr lang="en-US" altLang="en-US" sz="1200" b="0" dirty="0">
                <a:latin typeface="Calibri" panose="020F0502020204030204" pitchFamily="34" charset="0"/>
              </a:rPr>
            </a:br>
            <a:r>
              <a:rPr lang="en-US" altLang="en-US" sz="1200" b="0" dirty="0">
                <a:latin typeface="Calibri" panose="020F0502020204030204" pitchFamily="34" charset="0"/>
              </a:rPr>
              <a:t>process</a:t>
            </a:r>
            <a:endParaRPr lang="en-US" altLang="en-US" sz="2000" b="0" dirty="0"/>
          </a:p>
        </p:txBody>
      </p:sp>
      <p:cxnSp>
        <p:nvCxnSpPr>
          <p:cNvPr id="69658" name="AutoShape 17">
            <a:extLst>
              <a:ext uri="{FF2B5EF4-FFF2-40B4-BE49-F238E27FC236}">
                <a16:creationId xmlns:a16="http://schemas.microsoft.com/office/drawing/2014/main" id="{3CADDEAD-9F97-4A6A-B6DE-DFB2181010FD}"/>
              </a:ext>
            </a:extLst>
          </p:cNvPr>
          <p:cNvCxnSpPr>
            <a:cxnSpLocks noChangeShapeType="1"/>
          </p:cNvCxnSpPr>
          <p:nvPr/>
        </p:nvCxnSpPr>
        <p:spPr bwMode="auto">
          <a:xfrm flipH="1" flipV="1">
            <a:off x="5367338" y="2292350"/>
            <a:ext cx="6350" cy="247650"/>
          </a:xfrm>
          <a:prstGeom prst="straightConnector1">
            <a:avLst/>
          </a:prstGeom>
          <a:noFill/>
          <a:ln w="38100">
            <a:solidFill>
              <a:srgbClr val="92D050"/>
            </a:solidFill>
            <a:round/>
            <a:headEnd/>
            <a:tailEnd/>
          </a:ln>
          <a:extLst>
            <a:ext uri="{909E8E84-426E-40DD-AFC4-6F175D3DCCD1}">
              <a14:hiddenFill xmlns:a14="http://schemas.microsoft.com/office/drawing/2010/main">
                <a:noFill/>
              </a14:hiddenFill>
            </a:ext>
          </a:extLst>
        </p:spPr>
      </p:cxnSp>
      <p:cxnSp>
        <p:nvCxnSpPr>
          <p:cNvPr id="69659" name="AutoShape 18">
            <a:extLst>
              <a:ext uri="{FF2B5EF4-FFF2-40B4-BE49-F238E27FC236}">
                <a16:creationId xmlns:a16="http://schemas.microsoft.com/office/drawing/2014/main" id="{EAB8BCF3-FB93-4687-B8D7-F75F4A357103}"/>
              </a:ext>
            </a:extLst>
          </p:cNvPr>
          <p:cNvCxnSpPr>
            <a:cxnSpLocks noChangeShapeType="1"/>
          </p:cNvCxnSpPr>
          <p:nvPr/>
        </p:nvCxnSpPr>
        <p:spPr bwMode="auto">
          <a:xfrm flipV="1">
            <a:off x="5384800" y="3217863"/>
            <a:ext cx="3175" cy="247650"/>
          </a:xfrm>
          <a:prstGeom prst="straightConnector1">
            <a:avLst/>
          </a:prstGeom>
          <a:noFill/>
          <a:ln w="38100">
            <a:solidFill>
              <a:srgbClr val="92D050"/>
            </a:solidFill>
            <a:round/>
            <a:headEnd/>
            <a:tailEnd/>
          </a:ln>
          <a:extLst>
            <a:ext uri="{909E8E84-426E-40DD-AFC4-6F175D3DCCD1}">
              <a14:hiddenFill xmlns:a14="http://schemas.microsoft.com/office/drawing/2010/main">
                <a:noFill/>
              </a14:hiddenFill>
            </a:ext>
          </a:extLst>
        </p:spPr>
      </p:cxnSp>
    </p:spTree>
  </p:cSld>
  <p:clrMapOvr>
    <a:masterClrMapping/>
  </p:clrMapOvr>
  <p:transition>
    <p:strips dir="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AB978-7F4E-4CC8-A902-40C4924BFE1C}"/>
              </a:ext>
            </a:extLst>
          </p:cNvPr>
          <p:cNvSpPr>
            <a:spLocks noGrp="1"/>
          </p:cNvSpPr>
          <p:nvPr>
            <p:ph type="title"/>
          </p:nvPr>
        </p:nvSpPr>
        <p:spPr/>
        <p:txBody>
          <a:bodyPr/>
          <a:lstStyle/>
          <a:p>
            <a:pPr>
              <a:defRPr/>
            </a:pPr>
            <a:r>
              <a:rPr lang="en-US" dirty="0"/>
              <a:t>Software Processes</a:t>
            </a:r>
          </a:p>
        </p:txBody>
      </p:sp>
      <p:graphicFrame>
        <p:nvGraphicFramePr>
          <p:cNvPr id="19" name="Group 34">
            <a:extLst>
              <a:ext uri="{FF2B5EF4-FFF2-40B4-BE49-F238E27FC236}">
                <a16:creationId xmlns:a16="http://schemas.microsoft.com/office/drawing/2014/main" id="{E0A485BE-40BC-4532-BCAB-B46821589E94}"/>
              </a:ext>
            </a:extLst>
          </p:cNvPr>
          <p:cNvGraphicFramePr>
            <a:graphicFrameLocks noGrp="1"/>
          </p:cNvGraphicFramePr>
          <p:nvPr/>
        </p:nvGraphicFramePr>
        <p:xfrm>
          <a:off x="266700" y="1711325"/>
          <a:ext cx="8534400" cy="3292474"/>
        </p:xfrm>
        <a:graphic>
          <a:graphicData uri="http://schemas.openxmlformats.org/drawingml/2006/table">
            <a:tbl>
              <a:tblPr/>
              <a:tblGrid>
                <a:gridCol w="2228850">
                  <a:extLst>
                    <a:ext uri="{9D8B030D-6E8A-4147-A177-3AD203B41FA5}">
                      <a16:colId xmlns:a16="http://schemas.microsoft.com/office/drawing/2014/main" val="20000"/>
                    </a:ext>
                  </a:extLst>
                </a:gridCol>
                <a:gridCol w="6305550">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accent2"/>
                          </a:solidFill>
                          <a:effectLst/>
                          <a:latin typeface="Arial" charset="0"/>
                        </a:rPr>
                        <a:t>Process</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accent2"/>
                          </a:solidFill>
                          <a:effectLst/>
                          <a:latin typeface="Arial" charset="0"/>
                        </a:rPr>
                        <a:t>Description</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640203">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tx1"/>
                          </a:solidFill>
                          <a:effectLst/>
                          <a:latin typeface="Arial" charset="0"/>
                        </a:rPr>
                        <a:t>MTP2</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1" i="0" u="none" strike="noStrike" cap="none" normalizeH="0" baseline="0" dirty="0">
                          <a:ln>
                            <a:noFill/>
                          </a:ln>
                          <a:solidFill>
                            <a:schemeClr val="accent2"/>
                          </a:solidFill>
                          <a:effectLst/>
                          <a:latin typeface="Arial" charset="0"/>
                        </a:rPr>
                        <a:t>Message Transfer Part Level 2</a:t>
                      </a:r>
                      <a:r>
                        <a:rPr kumimoji="0" lang="en-US" sz="1800" b="0" i="0" u="none" strike="noStrike" cap="none" normalizeH="0" baseline="0" dirty="0">
                          <a:ln>
                            <a:noFill/>
                          </a:ln>
                          <a:solidFill>
                            <a:schemeClr val="accent2"/>
                          </a:solidFill>
                          <a:effectLst/>
                          <a:latin typeface="Arial" charset="0"/>
                        </a:rPr>
                        <a:t>: Implements message transmission across SS7 links</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203">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tx1"/>
                          </a:solidFill>
                          <a:effectLst/>
                          <a:latin typeface="Arial" charset="0"/>
                        </a:rPr>
                        <a:t>SNM (MTP Level 3)</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1" i="0" u="none" strike="noStrike" cap="none" normalizeH="0" baseline="0" dirty="0">
                          <a:ln>
                            <a:noFill/>
                          </a:ln>
                          <a:solidFill>
                            <a:schemeClr val="accent2"/>
                          </a:solidFill>
                          <a:effectLst/>
                          <a:latin typeface="Arial" charset="0"/>
                        </a:rPr>
                        <a:t>Signaling Network Management</a:t>
                      </a:r>
                      <a:r>
                        <a:rPr kumimoji="0" lang="en-US" sz="1800" b="0" i="0" u="none" strike="noStrike" cap="none" normalizeH="0" baseline="0" dirty="0">
                          <a:ln>
                            <a:noFill/>
                          </a:ln>
                          <a:solidFill>
                            <a:schemeClr val="accent2"/>
                          </a:solidFill>
                          <a:effectLst/>
                          <a:latin typeface="Arial" charset="0"/>
                        </a:rPr>
                        <a:t>: Handles MTP3 traffic and route management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203">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tx1"/>
                          </a:solidFill>
                          <a:effectLst/>
                          <a:latin typeface="Arial" charset="0"/>
                        </a:rPr>
                        <a:t>DRE (MTP Level 3)</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1" i="0" u="none" strike="noStrike" cap="none" normalizeH="0" baseline="0" dirty="0">
                          <a:ln>
                            <a:noFill/>
                          </a:ln>
                          <a:solidFill>
                            <a:schemeClr val="accent2"/>
                          </a:solidFill>
                          <a:effectLst/>
                          <a:latin typeface="Arial" charset="0"/>
                        </a:rPr>
                        <a:t>Distributed Routing Engine</a:t>
                      </a:r>
                      <a:r>
                        <a:rPr kumimoji="0" lang="en-US" sz="1800" b="0" i="0" u="none" strike="noStrike" cap="none" normalizeH="0" baseline="0" dirty="0">
                          <a:ln>
                            <a:noFill/>
                          </a:ln>
                          <a:solidFill>
                            <a:schemeClr val="accent2"/>
                          </a:solidFill>
                          <a:effectLst/>
                          <a:latin typeface="Arial" charset="0"/>
                        </a:rPr>
                        <a:t>: Processes SS7 messages according to rules received from the SNM</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577">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tx1"/>
                          </a:solidFill>
                          <a:effectLst/>
                          <a:latin typeface="Arial" charset="0"/>
                        </a:rPr>
                        <a:t>SCCP</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1" i="0" u="none" strike="noStrike" cap="none" normalizeH="0" baseline="0" dirty="0">
                          <a:ln>
                            <a:noFill/>
                          </a:ln>
                          <a:solidFill>
                            <a:schemeClr val="accent2"/>
                          </a:solidFill>
                          <a:effectLst/>
                          <a:latin typeface="Arial" charset="0"/>
                        </a:rPr>
                        <a:t>Signaling Connection Control Part</a:t>
                      </a:r>
                      <a:r>
                        <a:rPr kumimoji="0" lang="en-US" sz="1800" b="0" i="0" u="none" strike="noStrike" cap="none" normalizeH="0" baseline="0" dirty="0">
                          <a:ln>
                            <a:noFill/>
                          </a:ln>
                          <a:solidFill>
                            <a:schemeClr val="accent2"/>
                          </a:solidFill>
                          <a:effectLst/>
                          <a:latin typeface="Arial" charset="0"/>
                        </a:rPr>
                        <a:t>: Processes distribution of messages based on either a subsystem number or a Global Title (GT)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p:strips dir="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28B85D-A140-4CC9-8EB6-404FCCB93CBB}"/>
              </a:ext>
            </a:extLst>
          </p:cNvPr>
          <p:cNvSpPr>
            <a:spLocks noGrp="1"/>
          </p:cNvSpPr>
          <p:nvPr>
            <p:ph type="title"/>
          </p:nvPr>
        </p:nvSpPr>
        <p:spPr/>
        <p:txBody>
          <a:bodyPr/>
          <a:lstStyle/>
          <a:p>
            <a:pPr>
              <a:defRPr/>
            </a:pPr>
            <a:r>
              <a:rPr lang="en-US" dirty="0"/>
              <a:t>Software Processes</a:t>
            </a:r>
          </a:p>
        </p:txBody>
      </p:sp>
      <p:graphicFrame>
        <p:nvGraphicFramePr>
          <p:cNvPr id="4" name="Group 39">
            <a:extLst>
              <a:ext uri="{FF2B5EF4-FFF2-40B4-BE49-F238E27FC236}">
                <a16:creationId xmlns:a16="http://schemas.microsoft.com/office/drawing/2014/main" id="{E3FBD867-CC57-4E05-9E25-4CF9B1061698}"/>
              </a:ext>
            </a:extLst>
          </p:cNvPr>
          <p:cNvGraphicFramePr>
            <a:graphicFrameLocks noGrp="1"/>
          </p:cNvGraphicFramePr>
          <p:nvPr/>
        </p:nvGraphicFramePr>
        <p:xfrm>
          <a:off x="314325" y="1595438"/>
          <a:ext cx="8534400" cy="3660775"/>
        </p:xfrm>
        <a:graphic>
          <a:graphicData uri="http://schemas.openxmlformats.org/drawingml/2006/table">
            <a:tbl>
              <a:tblPr/>
              <a:tblGrid>
                <a:gridCol w="2133600">
                  <a:extLst>
                    <a:ext uri="{9D8B030D-6E8A-4147-A177-3AD203B41FA5}">
                      <a16:colId xmlns:a16="http://schemas.microsoft.com/office/drawing/2014/main" val="20000"/>
                    </a:ext>
                  </a:extLst>
                </a:gridCol>
                <a:gridCol w="6400800">
                  <a:extLst>
                    <a:ext uri="{9D8B030D-6E8A-4147-A177-3AD203B41FA5}">
                      <a16:colId xmlns:a16="http://schemas.microsoft.com/office/drawing/2014/main" val="20001"/>
                    </a:ext>
                  </a:extLst>
                </a:gridCol>
              </a:tblGrid>
              <a:tr h="368364">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accent2"/>
                          </a:solidFill>
                          <a:effectLst/>
                          <a:latin typeface="Arial" charset="0"/>
                        </a:rPr>
                        <a:t>Process</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accent2"/>
                          </a:solidFill>
                          <a:effectLst/>
                          <a:latin typeface="Arial" charset="0"/>
                        </a:rPr>
                        <a:t>Description</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640191">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tx1"/>
                          </a:solidFill>
                          <a:effectLst/>
                          <a:latin typeface="Arial" charset="0"/>
                        </a:rPr>
                        <a:t>GWST</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1" i="0" u="none" strike="noStrike" cap="none" normalizeH="0" baseline="0" dirty="0">
                          <a:ln>
                            <a:noFill/>
                          </a:ln>
                          <a:solidFill>
                            <a:schemeClr val="accent2"/>
                          </a:solidFill>
                          <a:effectLst/>
                          <a:latin typeface="Arial" charset="0"/>
                        </a:rPr>
                        <a:t>Gateway Screening</a:t>
                      </a:r>
                      <a:r>
                        <a:rPr kumimoji="0" lang="en-US" sz="1800" b="0" i="0" u="none" strike="noStrike" cap="none" normalizeH="0" baseline="0" dirty="0">
                          <a:ln>
                            <a:noFill/>
                          </a:ln>
                          <a:solidFill>
                            <a:schemeClr val="accent2"/>
                          </a:solidFill>
                          <a:effectLst/>
                          <a:latin typeface="Arial" charset="0"/>
                        </a:rPr>
                        <a:t> either blocks or allows messages to pass through the system, based on user configured rules</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4559">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tx1"/>
                          </a:solidFill>
                          <a:effectLst/>
                          <a:latin typeface="Arial" charset="0"/>
                        </a:rPr>
                        <a:t>GTT</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1" i="0" u="none" strike="noStrike" kern="1200" cap="none" normalizeH="0" baseline="0" dirty="0">
                          <a:ln>
                            <a:noFill/>
                          </a:ln>
                          <a:solidFill>
                            <a:schemeClr val="accent2"/>
                          </a:solidFill>
                          <a:effectLst/>
                          <a:latin typeface="Arial" charset="0"/>
                          <a:ea typeface="+mn-ea"/>
                          <a:cs typeface="+mn-cs"/>
                        </a:rPr>
                        <a:t>Global</a:t>
                      </a:r>
                      <a:r>
                        <a:rPr kumimoji="0" lang="en-US" sz="1800" b="1" i="0" u="none" strike="noStrike" cap="none" normalizeH="0" baseline="0" dirty="0">
                          <a:ln>
                            <a:noFill/>
                          </a:ln>
                          <a:solidFill>
                            <a:schemeClr val="accent2"/>
                          </a:solidFill>
                          <a:effectLst/>
                          <a:latin typeface="Arial" charset="0"/>
                        </a:rPr>
                        <a:t> Title Translation</a:t>
                      </a:r>
                      <a:r>
                        <a:rPr kumimoji="0" lang="en-US" sz="1800" b="0" i="0" u="none" strike="noStrike" cap="none" normalizeH="0" baseline="0" dirty="0">
                          <a:ln>
                            <a:noFill/>
                          </a:ln>
                          <a:solidFill>
                            <a:schemeClr val="accent2"/>
                          </a:solidFill>
                          <a:effectLst/>
                          <a:latin typeface="Arial" charset="0"/>
                        </a:rPr>
                        <a:t> (GTT) enables GT routing, and processes GT queries with a Destination Point Code (DPC) of either the Local Point Code (LPC), or an alias PC</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91">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tx1"/>
                          </a:solidFill>
                          <a:effectLst/>
                          <a:latin typeface="Arial" charset="0"/>
                        </a:rPr>
                        <a:t>PCE </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1" i="0" u="none" strike="noStrike" cap="none" normalizeH="0" baseline="0" dirty="0">
                          <a:ln>
                            <a:noFill/>
                          </a:ln>
                          <a:solidFill>
                            <a:schemeClr val="accent2"/>
                          </a:solidFill>
                          <a:effectLst/>
                          <a:latin typeface="Arial" charset="0"/>
                        </a:rPr>
                        <a:t>Point Code Emulation</a:t>
                      </a:r>
                      <a:r>
                        <a:rPr kumimoji="0" lang="en-US" sz="1800" b="0" i="0" u="none" strike="noStrike" cap="none" normalizeH="0" baseline="0" dirty="0">
                          <a:ln>
                            <a:noFill/>
                          </a:ln>
                          <a:solidFill>
                            <a:schemeClr val="accent2"/>
                          </a:solidFill>
                          <a:effectLst/>
                          <a:latin typeface="Arial" charset="0"/>
                        </a:rPr>
                        <a:t> divides a network into public and private addressing spaces</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191">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tx1"/>
                          </a:solidFill>
                          <a:effectLst/>
                          <a:latin typeface="Arial" charset="0"/>
                        </a:rPr>
                        <a:t>Signaling Gateway (DINAMO)</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accent2"/>
                          </a:solidFill>
                          <a:effectLst/>
                          <a:latin typeface="Arial" charset="0"/>
                        </a:rPr>
                        <a:t>Provides MTP or SCCP user part primitive adaptation using  M3UA or SUA</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79">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tx1"/>
                          </a:solidFill>
                          <a:effectLst/>
                          <a:latin typeface="Arial" charset="0"/>
                        </a:rPr>
                        <a:t>L4 Converter</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65000"/>
                        </a:spcBef>
                        <a:spcAft>
                          <a:spcPct val="0"/>
                        </a:spcAft>
                        <a:buClr>
                          <a:schemeClr val="accent2"/>
                        </a:buClr>
                        <a:buSzPct val="65000"/>
                        <a:buFont typeface="Wingdings" pitchFamily="2" charset="2"/>
                        <a:buNone/>
                        <a:tabLst/>
                      </a:pPr>
                      <a:r>
                        <a:rPr kumimoji="0" lang="en-US" sz="1800" b="0" i="0" u="none" strike="noStrike" cap="none" normalizeH="0" baseline="0" dirty="0">
                          <a:ln>
                            <a:noFill/>
                          </a:ln>
                          <a:solidFill>
                            <a:schemeClr val="accent2"/>
                          </a:solidFill>
                          <a:effectLst/>
                          <a:latin typeface="Arial" charset="0"/>
                        </a:rPr>
                        <a:t>Provides protocol conversion between two SS7 variants</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trips dir="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a:extLst>
              <a:ext uri="{FF2B5EF4-FFF2-40B4-BE49-F238E27FC236}">
                <a16:creationId xmlns:a16="http://schemas.microsoft.com/office/drawing/2014/main" id="{66E8A163-A2C5-41D0-806A-83BBEE9FE51A}"/>
              </a:ext>
            </a:extLst>
          </p:cNvPr>
          <p:cNvSpPr>
            <a:spLocks noGrp="1" noChangeArrowheads="1"/>
          </p:cNvSpPr>
          <p:nvPr>
            <p:ph sz="quarter" idx="12"/>
          </p:nvPr>
        </p:nvSpPr>
        <p:spPr/>
        <p:txBody>
          <a:bodyPr/>
          <a:lstStyle/>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Reference Material</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Customer Support</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System Overview </a:t>
            </a:r>
          </a:p>
          <a:p>
            <a:pPr lvl="1" eaLnBrk="1" hangingPunct="1"/>
            <a:r>
              <a:rPr lang="en-US" altLang="en-US" sz="2200">
                <a:latin typeface="Arial" panose="020B0604020202020204" pitchFamily="34" charset="0"/>
                <a:ea typeface="ＭＳ Ｐゴシック" panose="020B0600070205080204" pitchFamily="34" charset="-128"/>
                <a:cs typeface="Arial" panose="020B0604020202020204" pitchFamily="34" charset="0"/>
              </a:rPr>
              <a:t>DSC Solutions</a:t>
            </a:r>
          </a:p>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Key Features: </a:t>
            </a:r>
          </a:p>
          <a:p>
            <a:pPr lvl="1" eaLnBrk="1" hangingPunct="1"/>
            <a:r>
              <a:rPr lang="en-US" altLang="en-US" sz="2200">
                <a:latin typeface="Arial" panose="020B0604020202020204" pitchFamily="34" charset="0"/>
                <a:ea typeface="ＭＳ Ｐゴシック" panose="020B0600070205080204" pitchFamily="34" charset="-128"/>
                <a:cs typeface="Arial" panose="020B0604020202020204" pitchFamily="34" charset="0"/>
              </a:rPr>
              <a:t>DSC Solutions</a:t>
            </a:r>
          </a:p>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Deployment Example</a:t>
            </a:r>
          </a:p>
          <a:p>
            <a:pPr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System Capacity</a:t>
            </a:r>
          </a:p>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 name="Title 2">
            <a:extLst>
              <a:ext uri="{FF2B5EF4-FFF2-40B4-BE49-F238E27FC236}">
                <a16:creationId xmlns:a16="http://schemas.microsoft.com/office/drawing/2014/main" id="{A614CD02-75BF-4150-8BD2-828584226FA4}"/>
              </a:ext>
            </a:extLst>
          </p:cNvPr>
          <p:cNvSpPr>
            <a:spLocks noGrp="1"/>
          </p:cNvSpPr>
          <p:nvPr>
            <p:ph type="title"/>
          </p:nvPr>
        </p:nvSpPr>
        <p:spPr/>
        <p:txBody>
          <a:bodyPr/>
          <a:lstStyle/>
          <a:p>
            <a:pPr>
              <a:defRPr/>
            </a:pPr>
            <a:r>
              <a:rPr lang="en-US" dirty="0"/>
              <a:t>Introduction to the DSC</a:t>
            </a:r>
          </a:p>
        </p:txBody>
      </p:sp>
    </p:spTree>
  </p:cSld>
  <p:clrMapOvr>
    <a:masterClrMapping/>
  </p:clrMapOvr>
  <p:transition>
    <p:strips dir="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3EC3C6-172D-4795-B0CD-2A1822184D9F}"/>
              </a:ext>
            </a:extLst>
          </p:cNvPr>
          <p:cNvSpPr>
            <a:spLocks noGrp="1"/>
          </p:cNvSpPr>
          <p:nvPr>
            <p:ph type="title"/>
          </p:nvPr>
        </p:nvSpPr>
        <p:spPr/>
        <p:txBody>
          <a:bodyPr/>
          <a:lstStyle/>
          <a:p>
            <a:pPr>
              <a:defRPr/>
            </a:pPr>
            <a:r>
              <a:rPr lang="en-US" dirty="0"/>
              <a:t>User Access (UPP)</a:t>
            </a:r>
          </a:p>
        </p:txBody>
      </p:sp>
      <p:sp>
        <p:nvSpPr>
          <p:cNvPr id="72707" name="Rectangle 3">
            <a:extLst>
              <a:ext uri="{FF2B5EF4-FFF2-40B4-BE49-F238E27FC236}">
                <a16:creationId xmlns:a16="http://schemas.microsoft.com/office/drawing/2014/main" id="{F18E7049-BAB1-4F3C-B2F4-6C503F15EDD0}"/>
              </a:ext>
            </a:extLst>
          </p:cNvPr>
          <p:cNvSpPr>
            <a:spLocks noGrp="1" noChangeArrowheads="1"/>
          </p:cNvSpPr>
          <p:nvPr>
            <p:ph sz="quarter" idx="12"/>
          </p:nvPr>
        </p:nvSpPr>
        <p:spPr/>
        <p:txBody>
          <a:bodyPr/>
          <a:lstStyle/>
          <a:p>
            <a:pPr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Four available User Profiles and Privileges (UPP): </a:t>
            </a:r>
          </a:p>
          <a:p>
            <a:pPr lvl="1" eaLnBrk="1" hangingPunct="1">
              <a:buFont typeface="Arial" panose="020B0604020202020204" pitchFamily="34" charset="0"/>
              <a:buChar char="–"/>
            </a:pPr>
            <a:r>
              <a:rPr lang="en-US" altLang="en-US" b="1" dirty="0">
                <a:solidFill>
                  <a:srgbClr val="439539"/>
                </a:solidFill>
                <a:latin typeface="Arial" panose="020B0604020202020204" pitchFamily="34" charset="0"/>
                <a:ea typeface="ＭＳ Ｐゴシック" panose="020B0600070205080204" pitchFamily="34" charset="-128"/>
                <a:cs typeface="Arial" panose="020B0604020202020204" pitchFamily="34" charset="0"/>
              </a:rPr>
              <a:t>MONITOR</a:t>
            </a:r>
            <a:r>
              <a:rPr lang="en-US" altLang="en-US" dirty="0">
                <a:latin typeface="Arial" panose="020B0604020202020204" pitchFamily="34" charset="0"/>
                <a:ea typeface="ＭＳ Ｐゴシック" panose="020B0600070205080204" pitchFamily="34" charset="-128"/>
                <a:cs typeface="Arial" panose="020B0604020202020204" pitchFamily="34" charset="0"/>
              </a:rPr>
              <a:t> – Read-only access </a:t>
            </a:r>
          </a:p>
          <a:p>
            <a:pPr lvl="1" eaLnBrk="1" hangingPunct="1">
              <a:buFont typeface="Arial" panose="020B0604020202020204" pitchFamily="34" charset="0"/>
              <a:buChar char="–"/>
            </a:pPr>
            <a:r>
              <a:rPr lang="en-US" altLang="en-US" b="1" dirty="0">
                <a:solidFill>
                  <a:srgbClr val="439539"/>
                </a:solidFill>
                <a:latin typeface="Arial" panose="020B0604020202020204" pitchFamily="34" charset="0"/>
                <a:ea typeface="ＭＳ Ｐゴシック" panose="020B0600070205080204" pitchFamily="34" charset="-128"/>
                <a:cs typeface="Arial" panose="020B0604020202020204" pitchFamily="34" charset="0"/>
              </a:rPr>
              <a:t>SS7_ADMIN</a:t>
            </a:r>
            <a:r>
              <a:rPr lang="en-US" altLang="en-US" dirty="0">
                <a:latin typeface="Arial" panose="020B0604020202020204" pitchFamily="34" charset="0"/>
                <a:ea typeface="ＭＳ Ｐゴシック" panose="020B0600070205080204" pitchFamily="34" charset="-128"/>
                <a:cs typeface="Arial" panose="020B0604020202020204" pitchFamily="34" charset="0"/>
              </a:rPr>
              <a:t> – SS7 and DSC Diameter administration, no system write access (root required)</a:t>
            </a:r>
          </a:p>
          <a:p>
            <a:pPr lvl="1" eaLnBrk="1" hangingPunct="1">
              <a:buFont typeface="Arial" panose="020B0604020202020204" pitchFamily="34" charset="0"/>
              <a:buChar char="–"/>
            </a:pPr>
            <a:r>
              <a:rPr lang="en-US" altLang="en-US" b="1" dirty="0">
                <a:solidFill>
                  <a:srgbClr val="439539"/>
                </a:solidFill>
                <a:latin typeface="Arial" panose="020B0604020202020204" pitchFamily="34" charset="0"/>
                <a:ea typeface="ＭＳ Ｐゴシック" panose="020B0600070205080204" pitchFamily="34" charset="-128"/>
                <a:cs typeface="Arial" panose="020B0604020202020204" pitchFamily="34" charset="0"/>
              </a:rPr>
              <a:t>MTP_OPERATOR</a:t>
            </a:r>
            <a:r>
              <a:rPr lang="en-US" altLang="en-US" dirty="0">
                <a:latin typeface="Arial" panose="020B0604020202020204" pitchFamily="34" charset="0"/>
                <a:ea typeface="ＭＳ Ｐゴシック" panose="020B0600070205080204" pitchFamily="34" charset="-128"/>
                <a:cs typeface="Arial" panose="020B0604020202020204" pitchFamily="34" charset="0"/>
              </a:rPr>
              <a:t> – MTP2, MTP3 and DSC Diameter, no application write access (root required)</a:t>
            </a:r>
          </a:p>
          <a:p>
            <a:pPr lvl="1" eaLnBrk="1" hangingPunct="1">
              <a:buFont typeface="Arial" panose="020B0604020202020204" pitchFamily="34" charset="0"/>
              <a:buChar char="–"/>
            </a:pPr>
            <a:r>
              <a:rPr lang="en-US" altLang="en-US" b="1" dirty="0">
                <a:solidFill>
                  <a:srgbClr val="439539"/>
                </a:solidFill>
                <a:latin typeface="Arial" panose="020B0604020202020204" pitchFamily="34" charset="0"/>
                <a:ea typeface="ＭＳ Ｐゴシック" panose="020B0600070205080204" pitchFamily="34" charset="-128"/>
                <a:cs typeface="Arial" panose="020B0604020202020204" pitchFamily="34" charset="0"/>
              </a:rPr>
              <a:t>SCCP_OPERATOR</a:t>
            </a:r>
            <a:r>
              <a:rPr lang="en-US" altLang="en-US" dirty="0">
                <a:latin typeface="Arial" panose="020B0604020202020204" pitchFamily="34" charset="0"/>
                <a:ea typeface="ＭＳ Ｐゴシック" panose="020B0600070205080204" pitchFamily="34" charset="-128"/>
                <a:cs typeface="Arial" panose="020B0604020202020204" pitchFamily="34" charset="0"/>
              </a:rPr>
              <a:t> – SCCP Administration, no MTP2, MTP3, DSC or system write access (root required), can add IP Routes.</a:t>
            </a:r>
          </a:p>
          <a:p>
            <a:pPr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New Users Assigned UNPROFILED (read-only)</a:t>
            </a:r>
          </a:p>
          <a:p>
            <a:pPr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Only one “root” level user is permitted per system. </a:t>
            </a:r>
          </a:p>
        </p:txBody>
      </p:sp>
    </p:spTree>
  </p:cSld>
  <p:clrMapOvr>
    <a:masterClrMapping/>
  </p:clrMapOvr>
  <p:transition>
    <p:strips dir="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1">
            <a:extLst>
              <a:ext uri="{FF2B5EF4-FFF2-40B4-BE49-F238E27FC236}">
                <a16:creationId xmlns:a16="http://schemas.microsoft.com/office/drawing/2014/main" id="{CC735C38-ABCD-45F3-87D6-A2B398159798}"/>
              </a:ext>
            </a:extLst>
          </p:cNvPr>
          <p:cNvSpPr>
            <a:spLocks noGrp="1" noChangeArrowheads="1"/>
          </p:cNvSpPr>
          <p:nvPr>
            <p:ph sz="quarter" idx="12"/>
          </p:nvPr>
        </p:nvSpPr>
        <p:spPr>
          <a:xfrm>
            <a:off x="746125" y="1028700"/>
            <a:ext cx="7924800" cy="4533900"/>
          </a:xfrm>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Users with SCCP_OPERATOR profiles can only configure the SCCP application, but can add, edit, and delete any IP routes.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Users with MONITOR or UNPROFILED profiles can only view IP routes.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3" name="Title 2">
            <a:extLst>
              <a:ext uri="{FF2B5EF4-FFF2-40B4-BE49-F238E27FC236}">
                <a16:creationId xmlns:a16="http://schemas.microsoft.com/office/drawing/2014/main" id="{6367D30C-1BA4-4525-AB1E-CB7535052A81}"/>
              </a:ext>
            </a:extLst>
          </p:cNvPr>
          <p:cNvSpPr>
            <a:spLocks noGrp="1"/>
          </p:cNvSpPr>
          <p:nvPr>
            <p:ph type="title"/>
          </p:nvPr>
        </p:nvSpPr>
        <p:spPr/>
        <p:txBody>
          <a:bodyPr/>
          <a:lstStyle/>
          <a:p>
            <a:pPr>
              <a:defRPr/>
            </a:pPr>
            <a:r>
              <a:rPr lang="en-US" dirty="0"/>
              <a:t> User access – SCCP_Operator Profile - Continue</a:t>
            </a:r>
          </a:p>
        </p:txBody>
      </p:sp>
      <p:pic>
        <p:nvPicPr>
          <p:cNvPr id="73732" name="Picture 3">
            <a:extLst>
              <a:ext uri="{FF2B5EF4-FFF2-40B4-BE49-F238E27FC236}">
                <a16:creationId xmlns:a16="http://schemas.microsoft.com/office/drawing/2014/main" id="{8D1F8091-4212-4DFC-A075-E2620CA09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8" y="2222500"/>
            <a:ext cx="6111875" cy="311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5052C-5210-4E52-A683-077BBC8C741E}"/>
              </a:ext>
            </a:extLst>
          </p:cNvPr>
          <p:cNvSpPr>
            <a:spLocks noGrp="1"/>
          </p:cNvSpPr>
          <p:nvPr>
            <p:ph type="title"/>
          </p:nvPr>
        </p:nvSpPr>
        <p:spPr/>
        <p:txBody>
          <a:bodyPr/>
          <a:lstStyle/>
          <a:p>
            <a:pPr>
              <a:defRPr/>
            </a:pPr>
            <a:r>
              <a:rPr lang="en-US" dirty="0"/>
              <a:t>Available User Interfaces</a:t>
            </a:r>
          </a:p>
        </p:txBody>
      </p:sp>
      <p:sp>
        <p:nvSpPr>
          <p:cNvPr id="74755" name="Content Placeholder 1">
            <a:extLst>
              <a:ext uri="{FF2B5EF4-FFF2-40B4-BE49-F238E27FC236}">
                <a16:creationId xmlns:a16="http://schemas.microsoft.com/office/drawing/2014/main" id="{E23E0252-27AC-4636-974C-728C365D0AD7}"/>
              </a:ext>
            </a:extLst>
          </p:cNvPr>
          <p:cNvSpPr>
            <a:spLocks noGrp="1" noChangeArrowheads="1"/>
          </p:cNvSpPr>
          <p:nvPr>
            <p:ph sz="quarter" idx="12"/>
          </p:nvPr>
        </p:nvSpPr>
        <p:spPr>
          <a:xfrm>
            <a:off x="706438" y="1393825"/>
            <a:ext cx="7924800" cy="4533900"/>
          </a:xfrm>
        </p:spPr>
        <p:txBody>
          <a:bodyPr/>
          <a:lstStyle/>
          <a:p>
            <a:pPr>
              <a:buFont typeface="Wingdings" panose="05000000000000000000" pitchFamily="2" charset="2"/>
              <a:buNone/>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The following User Interfaces (UI) are supported</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br>
              <a:rPr lang="en-US" altLang="en-US" dirty="0">
                <a:latin typeface="Arial" panose="020B0604020202020204" pitchFamily="34" charset="0"/>
                <a:ea typeface="ＭＳ Ｐゴシック" panose="020B0600070205080204" pitchFamily="34" charset="-128"/>
                <a:cs typeface="Arial" panose="020B0604020202020204" pitchFamily="34" charset="0"/>
              </a:rPr>
            </a:b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Text-based User Interface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menuUI</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p>
          <a:p>
            <a:pPr lvl="1"/>
            <a:r>
              <a:rPr lang="en-US" altLang="en-US" i="1" dirty="0">
                <a:latin typeface="Arial" panose="020B0604020202020204" pitchFamily="34" charset="0"/>
                <a:ea typeface="ＭＳ Ｐゴシック" panose="020B0600070205080204" pitchFamily="34" charset="-128"/>
                <a:cs typeface="Arial" panose="020B0604020202020204" pitchFamily="34" charset="0"/>
              </a:rPr>
              <a:t>This interface is limited and only used for the initial configuration and upgrades on the DSC 8000</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Configuration Management Unit (CMU or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webUI</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Transaction Language 1 (TL1)</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Simple Network Management Protocol (SNMP)</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XML Input</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B9397C-5F7E-4C1F-B737-C3AD33C34BDE}"/>
              </a:ext>
            </a:extLst>
          </p:cNvPr>
          <p:cNvSpPr>
            <a:spLocks noGrp="1"/>
          </p:cNvSpPr>
          <p:nvPr>
            <p:ph type="title"/>
          </p:nvPr>
        </p:nvSpPr>
        <p:spPr/>
        <p:txBody>
          <a:bodyPr/>
          <a:lstStyle/>
          <a:p>
            <a:pPr>
              <a:defRPr/>
            </a:pPr>
            <a:r>
              <a:rPr lang="en-GB" dirty="0"/>
              <a:t>User Interfaces (Menu UI)</a:t>
            </a:r>
            <a:endParaRPr lang="en-US" dirty="0"/>
          </a:p>
        </p:txBody>
      </p:sp>
      <p:sp>
        <p:nvSpPr>
          <p:cNvPr id="75779" name="Rectangle 3">
            <a:extLst>
              <a:ext uri="{FF2B5EF4-FFF2-40B4-BE49-F238E27FC236}">
                <a16:creationId xmlns:a16="http://schemas.microsoft.com/office/drawing/2014/main" id="{6A9CE75E-BD4A-48B8-B540-4A3CDB9B0FF0}"/>
              </a:ext>
            </a:extLst>
          </p:cNvPr>
          <p:cNvSpPr>
            <a:spLocks noGrp="1" noChangeArrowheads="1"/>
          </p:cNvSpPr>
          <p:nvPr>
            <p:ph idx="4294967295"/>
          </p:nvPr>
        </p:nvSpPr>
        <p:spPr>
          <a:xfrm>
            <a:off x="817563" y="1208088"/>
            <a:ext cx="7464425" cy="4525962"/>
          </a:xfrm>
        </p:spPr>
        <p:txBody>
          <a:bodyPr/>
          <a:lstStyle/>
          <a:p>
            <a:pPr eaLnBrk="1" hangingPunct="1">
              <a:lnSpc>
                <a:spcPct val="90000"/>
              </a:lnSpc>
            </a:pPr>
            <a:r>
              <a:rPr lang="en-GB" altLang="en-US" dirty="0">
                <a:latin typeface="Arial" panose="020B0604020202020204" pitchFamily="34" charset="0"/>
                <a:ea typeface="ＭＳ Ｐゴシック" panose="020B0600070205080204" pitchFamily="34" charset="-128"/>
                <a:cs typeface="Arial" panose="020B0604020202020204" pitchFamily="34" charset="0"/>
              </a:rPr>
              <a:t>Supported ONLY for initial system configuration and Upgrades</a:t>
            </a:r>
            <a:br>
              <a:rPr lang="en-GB" altLang="en-US" dirty="0">
                <a:latin typeface="Arial" panose="020B0604020202020204" pitchFamily="34" charset="0"/>
                <a:ea typeface="ＭＳ Ｐゴシック" panose="020B0600070205080204" pitchFamily="34" charset="-128"/>
                <a:cs typeface="Arial" panose="020B0604020202020204" pitchFamily="34" charset="0"/>
              </a:rPr>
            </a:b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pPr>
            <a:r>
              <a:rPr lang="en-GB" altLang="en-US" dirty="0">
                <a:latin typeface="Arial" panose="020B0604020202020204" pitchFamily="34" charset="0"/>
                <a:ea typeface="ＭＳ Ｐゴシック" panose="020B0600070205080204" pitchFamily="34" charset="-128"/>
                <a:cs typeface="Arial" panose="020B0604020202020204" pitchFamily="34" charset="0"/>
              </a:rPr>
              <a:t>Starting Main Menu as </a:t>
            </a:r>
            <a:r>
              <a:rPr lang="en-GB" altLang="en-US" i="1" dirty="0">
                <a:latin typeface="Arial" panose="020B0604020202020204" pitchFamily="34" charset="0"/>
                <a:ea typeface="ＭＳ Ｐゴシック" panose="020B0600070205080204" pitchFamily="34" charset="-128"/>
                <a:cs typeface="Arial" panose="020B0604020202020204" pitchFamily="34" charset="0"/>
              </a:rPr>
              <a:t>root</a:t>
            </a:r>
          </a:p>
          <a:p>
            <a:pPr lvl="1" eaLnBrk="1" hangingPunct="1">
              <a:lnSpc>
                <a:spcPct val="90000"/>
              </a:lnSpc>
              <a:buFont typeface="Arial" panose="020B0604020202020204" pitchFamily="34" charset="0"/>
              <a:buChar char="–"/>
            </a:pPr>
            <a:r>
              <a:rPr lang="en-GB" altLang="en-US" dirty="0">
                <a:latin typeface="Arial" panose="020B0604020202020204" pitchFamily="34" charset="0"/>
                <a:ea typeface="ＭＳ Ｐゴシック" panose="020B0600070205080204" pitchFamily="34" charset="-128"/>
                <a:cs typeface="Arial" panose="020B0604020202020204" pitchFamily="34" charset="0"/>
              </a:rPr>
              <a:t>Login as </a:t>
            </a:r>
            <a:r>
              <a:rPr lang="en-GB" altLang="en-US" b="1" dirty="0">
                <a:latin typeface="Arial" panose="020B0604020202020204" pitchFamily="34" charset="0"/>
                <a:ea typeface="ＭＳ Ｐゴシック" panose="020B0600070205080204" pitchFamily="34" charset="-128"/>
                <a:cs typeface="Arial" panose="020B0604020202020204" pitchFamily="34" charset="0"/>
              </a:rPr>
              <a:t>root</a:t>
            </a:r>
            <a:r>
              <a:rPr lang="en-GB" altLang="en-US" dirty="0">
                <a:latin typeface="Arial" panose="020B0604020202020204" pitchFamily="34" charset="0"/>
                <a:ea typeface="ＭＳ Ｐゴシック" panose="020B0600070205080204" pitchFamily="34" charset="-128"/>
                <a:cs typeface="Arial" panose="020B0604020202020204" pitchFamily="34" charset="0"/>
              </a:rPr>
              <a:t> (default password: </a:t>
            </a:r>
            <a:r>
              <a:rPr lang="en-GB" altLang="en-US" dirty="0" err="1">
                <a:latin typeface="Arial" panose="020B0604020202020204" pitchFamily="34" charset="0"/>
                <a:ea typeface="ＭＳ Ｐゴシック" panose="020B0600070205080204" pitchFamily="34" charset="-128"/>
                <a:cs typeface="Arial" panose="020B0604020202020204" pitchFamily="34" charset="0"/>
              </a:rPr>
              <a:t>changeme</a:t>
            </a:r>
            <a:r>
              <a:rPr lang="en-GB" altLang="en-US" dirty="0">
                <a:latin typeface="Arial" panose="020B0604020202020204" pitchFamily="34" charset="0"/>
                <a:ea typeface="ＭＳ Ｐゴシック" panose="020B0600070205080204" pitchFamily="34" charset="-128"/>
                <a:cs typeface="Arial" panose="020B0604020202020204" pitchFamily="34" charset="0"/>
              </a:rPr>
              <a:t>)</a:t>
            </a:r>
          </a:p>
          <a:p>
            <a:pPr lvl="1" eaLnBrk="1" hangingPunct="1">
              <a:lnSpc>
                <a:spcPct val="90000"/>
              </a:lnSpc>
              <a:buFont typeface="Arial" panose="020B0604020202020204" pitchFamily="34" charset="0"/>
              <a:buChar char="–"/>
            </a:pPr>
            <a:r>
              <a:rPr lang="en-GB" altLang="en-US" dirty="0">
                <a:latin typeface="Arial" panose="020B0604020202020204" pitchFamily="34" charset="0"/>
                <a:ea typeface="ＭＳ Ｐゴシック" panose="020B0600070205080204" pitchFamily="34" charset="-128"/>
                <a:cs typeface="Arial" panose="020B0604020202020204" pitchFamily="34" charset="0"/>
              </a:rPr>
              <a:t>Type CLI command: </a:t>
            </a:r>
            <a:r>
              <a:rPr lang="en-GB" altLang="en-US" b="1" dirty="0" err="1">
                <a:solidFill>
                  <a:srgbClr val="439539"/>
                </a:solidFill>
                <a:latin typeface="Arial" panose="020B0604020202020204" pitchFamily="34" charset="0"/>
                <a:ea typeface="ＭＳ Ｐゴシック" panose="020B0600070205080204" pitchFamily="34" charset="-128"/>
                <a:cs typeface="Arial" panose="020B0604020202020204" pitchFamily="34" charset="0"/>
              </a:rPr>
              <a:t>startmenu</a:t>
            </a:r>
            <a:endParaRPr lang="en-GB" altLang="en-US" b="1" dirty="0">
              <a:solidFill>
                <a:srgbClr val="439539"/>
              </a:solidFill>
              <a:latin typeface="Arial" panose="020B0604020202020204" pitchFamily="34" charset="0"/>
              <a:ea typeface="ＭＳ Ｐゴシック" panose="020B0600070205080204" pitchFamily="34" charset="-128"/>
              <a:cs typeface="Arial" panose="020B0604020202020204" pitchFamily="34" charset="0"/>
            </a:endParaRPr>
          </a:p>
          <a:p>
            <a:pPr lvl="1" eaLnBrk="1" hangingPunct="1">
              <a:lnSpc>
                <a:spcPct val="90000"/>
              </a:lnSpc>
              <a:buFont typeface="Arial" panose="020B0604020202020204" pitchFamily="34" charset="0"/>
              <a:buChar char="–"/>
            </a:pPr>
            <a:r>
              <a:rPr lang="en-GB" altLang="en-US" dirty="0">
                <a:latin typeface="Arial" panose="020B0604020202020204" pitchFamily="34" charset="0"/>
                <a:ea typeface="ＭＳ Ｐゴシック" panose="020B0600070205080204" pitchFamily="34" charset="-128"/>
                <a:cs typeface="Arial" panose="020B0604020202020204" pitchFamily="34" charset="0"/>
              </a:rPr>
              <a:t>When logged in, the Main menu appears instantly</a:t>
            </a:r>
            <a:br>
              <a:rPr lang="en-GB" altLang="en-US" dirty="0">
                <a:latin typeface="Arial" panose="020B0604020202020204" pitchFamily="34" charset="0"/>
                <a:ea typeface="ＭＳ Ｐゴシック" panose="020B0600070205080204" pitchFamily="34" charset="-128"/>
                <a:cs typeface="Arial" panose="020B0604020202020204" pitchFamily="34" charset="0"/>
              </a:rPr>
            </a:b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pPr>
            <a:r>
              <a:rPr lang="en-GB" altLang="en-US" dirty="0">
                <a:latin typeface="Arial" panose="020B0604020202020204" pitchFamily="34" charset="0"/>
                <a:ea typeface="ＭＳ Ｐゴシック" panose="020B0600070205080204" pitchFamily="34" charset="-128"/>
                <a:cs typeface="Arial" panose="020B0604020202020204" pitchFamily="34" charset="0"/>
              </a:rPr>
              <a:t>Exiting Main Menu</a:t>
            </a:r>
          </a:p>
          <a:p>
            <a:pPr lvl="1" eaLnBrk="1" hangingPunct="1">
              <a:lnSpc>
                <a:spcPct val="90000"/>
              </a:lnSpc>
              <a:buFont typeface="Arial" panose="020B0604020202020204" pitchFamily="34" charset="0"/>
              <a:buChar char="–"/>
            </a:pPr>
            <a:r>
              <a:rPr lang="en-GB" altLang="en-US" dirty="0">
                <a:latin typeface="Arial" panose="020B0604020202020204" pitchFamily="34" charset="0"/>
                <a:ea typeface="ＭＳ Ｐゴシック" panose="020B0600070205080204" pitchFamily="34" charset="-128"/>
                <a:cs typeface="Arial" panose="020B0604020202020204" pitchFamily="34" charset="0"/>
              </a:rPr>
              <a:t>Select </a:t>
            </a:r>
            <a:r>
              <a:rPr lang="en-GB" altLang="en-US" b="1" dirty="0">
                <a:solidFill>
                  <a:srgbClr val="439539"/>
                </a:solidFill>
                <a:latin typeface="Arial" panose="020B0604020202020204" pitchFamily="34" charset="0"/>
                <a:ea typeface="ＭＳ Ｐゴシック" panose="020B0600070205080204" pitchFamily="34" charset="-128"/>
                <a:cs typeface="Arial" panose="020B0604020202020204" pitchFamily="34" charset="0"/>
              </a:rPr>
              <a:t>Logout</a:t>
            </a:r>
            <a:endParaRPr lang="en-GB" altLang="en-US" dirty="0">
              <a:solidFill>
                <a:srgbClr val="439539"/>
              </a:solidFill>
              <a:latin typeface="Arial" panose="020B0604020202020204" pitchFamily="34" charset="0"/>
              <a:ea typeface="ＭＳ Ｐゴシック" panose="020B0600070205080204" pitchFamily="34" charset="-128"/>
              <a:cs typeface="Arial" panose="020B0604020202020204" pitchFamily="34" charset="0"/>
            </a:endParaRPr>
          </a:p>
          <a:p>
            <a:pPr lvl="1" eaLnBrk="1" hangingPunct="1">
              <a:lnSpc>
                <a:spcPct val="90000"/>
              </a:lnSpc>
              <a:buFont typeface="Arial" panose="020B0604020202020204" pitchFamily="34" charset="0"/>
              <a:buChar char="–"/>
            </a:pPr>
            <a:r>
              <a:rPr lang="en-GB" altLang="en-US" dirty="0">
                <a:latin typeface="Arial" panose="020B0604020202020204" pitchFamily="34" charset="0"/>
                <a:ea typeface="ＭＳ Ｐゴシック" panose="020B0600070205080204" pitchFamily="34" charset="-128"/>
                <a:cs typeface="Arial" panose="020B0604020202020204" pitchFamily="34" charset="0"/>
              </a:rPr>
              <a:t>The session returns to the CLI</a:t>
            </a:r>
          </a:p>
          <a:p>
            <a:pPr eaLnBrk="1" hangingPunct="1">
              <a:lnSpc>
                <a:spcPct val="90000"/>
              </a:lnSpc>
              <a:buFont typeface="Arial" panose="020B0604020202020204" pitchFamily="34" charset="0"/>
              <a:buChar cha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a:extLst>
              <a:ext uri="{FF2B5EF4-FFF2-40B4-BE49-F238E27FC236}">
                <a16:creationId xmlns:a16="http://schemas.microsoft.com/office/drawing/2014/main" id="{7863C1E5-C18E-482F-B8D1-30EAECD6FF06}"/>
              </a:ext>
            </a:extLst>
          </p:cNvPr>
          <p:cNvSpPr>
            <a:spLocks noGrp="1" noChangeArrowheads="1"/>
          </p:cNvSpPr>
          <p:nvPr>
            <p:ph sz="quarter" idx="12"/>
          </p:nvPr>
        </p:nvSpPr>
        <p:spPr>
          <a:xfrm>
            <a:off x="552450" y="995363"/>
            <a:ext cx="7924800" cy="1525587"/>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Main Menu for root at startup</a:t>
            </a:r>
          </a:p>
          <a:p>
            <a:r>
              <a:rPr lang="en-US" altLang="en-US">
                <a:latin typeface="Arial" panose="020B0604020202020204" pitchFamily="34" charset="0"/>
                <a:ea typeface="ＭＳ Ｐゴシック" panose="020B0600070205080204" pitchFamily="34" charset="-128"/>
                <a:cs typeface="Arial" panose="020B0604020202020204" pitchFamily="34" charset="0"/>
              </a:rPr>
              <a:t>Note: The Main menu will be different after the initial configuration</a:t>
            </a:r>
          </a:p>
        </p:txBody>
      </p:sp>
      <p:sp>
        <p:nvSpPr>
          <p:cNvPr id="3" name="Title 2">
            <a:extLst>
              <a:ext uri="{FF2B5EF4-FFF2-40B4-BE49-F238E27FC236}">
                <a16:creationId xmlns:a16="http://schemas.microsoft.com/office/drawing/2014/main" id="{8DD1A0A9-471A-4CF8-B78C-886E4F5DB6A1}"/>
              </a:ext>
            </a:extLst>
          </p:cNvPr>
          <p:cNvSpPr>
            <a:spLocks noGrp="1"/>
          </p:cNvSpPr>
          <p:nvPr>
            <p:ph type="title"/>
          </p:nvPr>
        </p:nvSpPr>
        <p:spPr/>
        <p:txBody>
          <a:bodyPr/>
          <a:lstStyle/>
          <a:p>
            <a:pPr>
              <a:defRPr/>
            </a:pPr>
            <a:r>
              <a:rPr lang="en-GB" dirty="0"/>
              <a:t>User Interfaces (Menu UI)</a:t>
            </a:r>
            <a:endParaRPr lang="en-US" dirty="0"/>
          </a:p>
        </p:txBody>
      </p:sp>
      <p:grpSp>
        <p:nvGrpSpPr>
          <p:cNvPr id="76804" name="Group 6">
            <a:extLst>
              <a:ext uri="{FF2B5EF4-FFF2-40B4-BE49-F238E27FC236}">
                <a16:creationId xmlns:a16="http://schemas.microsoft.com/office/drawing/2014/main" id="{7EA695CD-8841-4995-9E8A-8308EA2A90B1}"/>
              </a:ext>
            </a:extLst>
          </p:cNvPr>
          <p:cNvGrpSpPr>
            <a:grpSpLocks/>
          </p:cNvGrpSpPr>
          <p:nvPr/>
        </p:nvGrpSpPr>
        <p:grpSpPr bwMode="auto">
          <a:xfrm>
            <a:off x="869950" y="2171700"/>
            <a:ext cx="7404100" cy="3616325"/>
            <a:chOff x="690563" y="2497138"/>
            <a:chExt cx="5486400" cy="2928847"/>
          </a:xfrm>
        </p:grpSpPr>
        <p:sp>
          <p:nvSpPr>
            <p:cNvPr id="76805" name="Text Box 5">
              <a:extLst>
                <a:ext uri="{FF2B5EF4-FFF2-40B4-BE49-F238E27FC236}">
                  <a16:creationId xmlns:a16="http://schemas.microsoft.com/office/drawing/2014/main" id="{80B155A0-8FD0-49B4-ADB7-C0EEAC37F963}"/>
                </a:ext>
              </a:extLst>
            </p:cNvPr>
            <p:cNvSpPr txBox="1">
              <a:spLocks noChangeArrowheads="1"/>
            </p:cNvSpPr>
            <p:nvPr/>
          </p:nvSpPr>
          <p:spPr bwMode="auto">
            <a:xfrm>
              <a:off x="727075" y="2662514"/>
              <a:ext cx="5413375" cy="2763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spAutoFit/>
            </a:bodyPr>
            <a:lstStyle>
              <a:lvl1pPr defTabSz="457200">
                <a:spcBef>
                  <a:spcPct val="20000"/>
                </a:spcBef>
                <a:buClr>
                  <a:srgbClr val="439539"/>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457200">
                <a:spcBef>
                  <a:spcPct val="20000"/>
                </a:spcBef>
                <a:buClr>
                  <a:srgbClr val="0087D6"/>
                </a:buClr>
                <a:buFont typeface="Lucida Grande"/>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defTabSz="457200">
                <a:spcBef>
                  <a:spcPct val="20000"/>
                </a:spcBef>
                <a:buClr>
                  <a:schemeClr val="tx1"/>
                </a:buClr>
                <a:buFont typeface="Wingdings 2" panose="050201020105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defTabSz="457200">
                <a:spcBef>
                  <a:spcPct val="20000"/>
                </a:spcBef>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defTabSz="457200">
                <a:spcBef>
                  <a:spcPct val="20000"/>
                </a:spcBef>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rgbClr val="6F7CAD"/>
                </a:buClr>
                <a:buFont typeface="Wingdings 3" panose="05040102010807070707" pitchFamily="18"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anose="020B0604020202020204" pitchFamily="34" charset="0"/>
                  <a:ea typeface="ＭＳ Ｐゴシック" panose="020B0600070205080204" pitchFamily="34" charset="-128"/>
                </a:defRPr>
              </a:lvl9pPr>
            </a:lstStyle>
            <a:p>
              <a:pPr>
                <a:lnSpc>
                  <a:spcPct val="72000"/>
                </a:lnSpc>
                <a:spcBef>
                  <a:spcPct val="0"/>
                </a:spcBef>
                <a:buClr>
                  <a:srgbClr val="000000"/>
                </a:buClr>
                <a:buFont typeface="Arial" panose="020B0604020202020204" pitchFamily="34" charset="0"/>
                <a:buNone/>
              </a:pPr>
              <a:endParaRPr lang="en-GB" altLang="en-US" sz="1200" dirty="0">
                <a:solidFill>
                  <a:srgbClr val="000000"/>
                </a:solidFill>
                <a:latin typeface="Courier New" panose="02070309020205020404" pitchFamily="49" charset="0"/>
              </a:endParaRPr>
            </a:p>
            <a:p>
              <a:pPr>
                <a:lnSpc>
                  <a:spcPct val="72000"/>
                </a:lnSpc>
                <a:spcBef>
                  <a:spcPct val="0"/>
                </a:spcBef>
                <a:buClr>
                  <a:srgbClr val="000000"/>
                </a:buClr>
                <a:buFont typeface="Arial" panose="020B0604020202020204" pitchFamily="34" charset="0"/>
                <a:buNone/>
              </a:pPr>
              <a:r>
                <a:rPr lang="en-GB" altLang="en-US" sz="1200" dirty="0">
                  <a:solidFill>
                    <a:srgbClr val="000000"/>
                  </a:solidFill>
                  <a:latin typeface="Courier New" panose="02070309020205020404" pitchFamily="49" charset="0"/>
                </a:rPr>
                <a:t>Main Menu</a:t>
              </a:r>
            </a:p>
            <a:p>
              <a:pPr>
                <a:lnSpc>
                  <a:spcPct val="72000"/>
                </a:lnSpc>
                <a:spcBef>
                  <a:spcPct val="0"/>
                </a:spcBef>
                <a:buClr>
                  <a:srgbClr val="000000"/>
                </a:buClr>
                <a:buFont typeface="Arial" panose="020B0604020202020204" pitchFamily="34" charset="0"/>
                <a:buNone/>
              </a:pPr>
              <a:endParaRPr lang="en-GB" altLang="en-US" sz="1200" dirty="0">
                <a:solidFill>
                  <a:srgbClr val="000000"/>
                </a:solidFill>
                <a:latin typeface="Courier New" panose="02070309020205020404" pitchFamily="49" charset="0"/>
              </a:endParaRPr>
            </a:p>
            <a:p>
              <a:pPr>
                <a:lnSpc>
                  <a:spcPct val="72000"/>
                </a:lnSpc>
                <a:spcBef>
                  <a:spcPct val="0"/>
                </a:spcBef>
                <a:buClr>
                  <a:srgbClr val="000000"/>
                </a:buClr>
                <a:buFont typeface="Arial" panose="020B0604020202020204" pitchFamily="34" charset="0"/>
                <a:buNone/>
              </a:pPr>
              <a:r>
                <a:rPr lang="en-GB" altLang="en-US" sz="1200" dirty="0">
                  <a:solidFill>
                    <a:srgbClr val="000000"/>
                  </a:solidFill>
                  <a:latin typeface="Courier New" panose="02070309020205020404" pitchFamily="49" charset="0"/>
                </a:rPr>
                <a:t>        </a:t>
              </a:r>
              <a:r>
                <a:rPr lang="en-GB" altLang="en-US" sz="1200" dirty="0" err="1">
                  <a:solidFill>
                    <a:srgbClr val="000000"/>
                  </a:solidFill>
                  <a:latin typeface="Courier New" panose="02070309020205020404" pitchFamily="49" charset="0"/>
                </a:rPr>
                <a:t>Sonus</a:t>
              </a:r>
              <a:r>
                <a:rPr lang="en-GB" altLang="en-US" sz="1200" dirty="0">
                  <a:solidFill>
                    <a:srgbClr val="000000"/>
                  </a:solidFill>
                  <a:latin typeface="Courier New" panose="02070309020205020404" pitchFamily="49" charset="0"/>
                </a:rPr>
                <a:t> Networks DSC 8000</a:t>
              </a:r>
            </a:p>
            <a:p>
              <a:pPr>
                <a:lnSpc>
                  <a:spcPct val="72000"/>
                </a:lnSpc>
                <a:spcBef>
                  <a:spcPct val="0"/>
                </a:spcBef>
                <a:buClr>
                  <a:srgbClr val="000000"/>
                </a:buClr>
                <a:buFont typeface="Arial" panose="020B0604020202020204" pitchFamily="34" charset="0"/>
                <a:buNone/>
              </a:pPr>
              <a:endParaRPr lang="en-GB" altLang="en-US" sz="1200" dirty="0">
                <a:solidFill>
                  <a:srgbClr val="000000"/>
                </a:solidFill>
                <a:latin typeface="Courier New" panose="02070309020205020404" pitchFamily="49" charset="0"/>
              </a:endParaRPr>
            </a:p>
            <a:p>
              <a:pPr>
                <a:lnSpc>
                  <a:spcPct val="72000"/>
                </a:lnSpc>
                <a:spcBef>
                  <a:spcPct val="0"/>
                </a:spcBef>
                <a:buClr>
                  <a:srgbClr val="000000"/>
                </a:buClr>
                <a:buFont typeface="Arial" panose="020B0604020202020204" pitchFamily="34" charset="0"/>
                <a:buNone/>
              </a:pPr>
              <a:r>
                <a:rPr lang="en-GB" altLang="en-US" sz="1200" dirty="0">
                  <a:solidFill>
                    <a:srgbClr val="000000"/>
                  </a:solidFill>
                  <a:latin typeface="Courier New" panose="02070309020205020404" pitchFamily="49" charset="0"/>
                </a:rPr>
                <a:t>         1 - System</a:t>
              </a:r>
            </a:p>
            <a:p>
              <a:pPr>
                <a:lnSpc>
                  <a:spcPct val="72000"/>
                </a:lnSpc>
                <a:spcBef>
                  <a:spcPct val="0"/>
                </a:spcBef>
                <a:buClr>
                  <a:srgbClr val="000000"/>
                </a:buClr>
                <a:buFont typeface="Arial" panose="020B0604020202020204" pitchFamily="34" charset="0"/>
                <a:buNone/>
              </a:pPr>
              <a:r>
                <a:rPr lang="en-GB" altLang="en-US" sz="1200" dirty="0">
                  <a:solidFill>
                    <a:srgbClr val="000000"/>
                  </a:solidFill>
                  <a:latin typeface="Courier New" panose="02070309020205020404" pitchFamily="49" charset="0"/>
                </a:rPr>
                <a:t>         2 - Configure Network Interfaces</a:t>
              </a:r>
            </a:p>
            <a:p>
              <a:pPr>
                <a:lnSpc>
                  <a:spcPct val="72000"/>
                </a:lnSpc>
                <a:spcBef>
                  <a:spcPct val="0"/>
                </a:spcBef>
                <a:buClr>
                  <a:srgbClr val="000000"/>
                </a:buClr>
                <a:buFont typeface="Arial" panose="020B0604020202020204" pitchFamily="34" charset="0"/>
                <a:buNone/>
              </a:pPr>
              <a:r>
                <a:rPr lang="en-GB" altLang="en-US" sz="1200" dirty="0">
                  <a:solidFill>
                    <a:srgbClr val="000000"/>
                  </a:solidFill>
                  <a:latin typeface="Courier New" panose="02070309020205020404" pitchFamily="49" charset="0"/>
                </a:rPr>
                <a:t>         3 - Set Initial Configuration</a:t>
              </a:r>
            </a:p>
            <a:p>
              <a:pPr>
                <a:lnSpc>
                  <a:spcPct val="72000"/>
                </a:lnSpc>
                <a:spcBef>
                  <a:spcPct val="0"/>
                </a:spcBef>
                <a:buClr>
                  <a:srgbClr val="000000"/>
                </a:buClr>
                <a:buFont typeface="Arial" panose="020B0604020202020204" pitchFamily="34" charset="0"/>
                <a:buNone/>
              </a:pPr>
              <a:r>
                <a:rPr lang="en-GB" altLang="en-US" sz="1200" dirty="0">
                  <a:solidFill>
                    <a:srgbClr val="000000"/>
                  </a:solidFill>
                  <a:latin typeface="Courier New" panose="02070309020205020404" pitchFamily="49" charset="0"/>
                </a:rPr>
                <a:t>         4 - Restore</a:t>
              </a:r>
            </a:p>
            <a:p>
              <a:pPr>
                <a:lnSpc>
                  <a:spcPct val="72000"/>
                </a:lnSpc>
                <a:spcBef>
                  <a:spcPct val="0"/>
                </a:spcBef>
                <a:buClr>
                  <a:srgbClr val="000000"/>
                </a:buClr>
                <a:buFont typeface="Arial" panose="020B0604020202020204" pitchFamily="34" charset="0"/>
                <a:buNone/>
              </a:pPr>
              <a:r>
                <a:rPr lang="en-GB" altLang="en-US" sz="1200" dirty="0">
                  <a:solidFill>
                    <a:srgbClr val="000000"/>
                  </a:solidFill>
                  <a:latin typeface="Courier New" panose="02070309020205020404" pitchFamily="49" charset="0"/>
                </a:rPr>
                <a:t>         5 - Enter Shell</a:t>
              </a:r>
            </a:p>
            <a:p>
              <a:pPr>
                <a:lnSpc>
                  <a:spcPct val="72000"/>
                </a:lnSpc>
                <a:spcBef>
                  <a:spcPct val="0"/>
                </a:spcBef>
                <a:buClr>
                  <a:srgbClr val="000000"/>
                </a:buClr>
                <a:buFont typeface="Arial" panose="020B0604020202020204" pitchFamily="34" charset="0"/>
                <a:buNone/>
              </a:pPr>
              <a:endParaRPr lang="en-GB" altLang="en-US" sz="1200" dirty="0">
                <a:solidFill>
                  <a:srgbClr val="000000"/>
                </a:solidFill>
                <a:latin typeface="Courier New" panose="02070309020205020404" pitchFamily="49" charset="0"/>
              </a:endParaRPr>
            </a:p>
            <a:p>
              <a:pPr>
                <a:lnSpc>
                  <a:spcPct val="72000"/>
                </a:lnSpc>
                <a:spcBef>
                  <a:spcPct val="0"/>
                </a:spcBef>
                <a:buClr>
                  <a:srgbClr val="000000"/>
                </a:buClr>
                <a:buFont typeface="Arial" panose="020B0604020202020204" pitchFamily="34" charset="0"/>
                <a:buNone/>
              </a:pPr>
              <a:r>
                <a:rPr lang="en-GB" altLang="en-US" sz="1200" dirty="0">
                  <a:solidFill>
                    <a:srgbClr val="000000"/>
                  </a:solidFill>
                  <a:latin typeface="Courier New" panose="02070309020205020404" pitchFamily="49" charset="0"/>
                </a:rPr>
                <a:t>         l - Logout</a:t>
              </a:r>
            </a:p>
            <a:p>
              <a:pPr>
                <a:lnSpc>
                  <a:spcPct val="72000"/>
                </a:lnSpc>
                <a:spcBef>
                  <a:spcPct val="0"/>
                </a:spcBef>
                <a:buClr>
                  <a:srgbClr val="000000"/>
                </a:buClr>
                <a:buFont typeface="Arial" panose="020B0604020202020204" pitchFamily="34" charset="0"/>
                <a:buNone/>
              </a:pPr>
              <a:endParaRPr lang="en-GB" altLang="en-US" sz="1200" dirty="0">
                <a:solidFill>
                  <a:srgbClr val="000000"/>
                </a:solidFill>
                <a:latin typeface="Courier New" panose="02070309020205020404" pitchFamily="49" charset="0"/>
              </a:endParaRPr>
            </a:p>
            <a:p>
              <a:pPr>
                <a:lnSpc>
                  <a:spcPct val="72000"/>
                </a:lnSpc>
                <a:spcBef>
                  <a:spcPct val="0"/>
                </a:spcBef>
                <a:buClr>
                  <a:srgbClr val="000000"/>
                </a:buClr>
                <a:buFont typeface="Arial" panose="020B0604020202020204" pitchFamily="34" charset="0"/>
                <a:buNone/>
              </a:pPr>
              <a:r>
                <a:rPr lang="en-GB" altLang="en-US" sz="1200" dirty="0">
                  <a:solidFill>
                    <a:srgbClr val="000000"/>
                  </a:solidFill>
                  <a:latin typeface="Courier New" panose="02070309020205020404" pitchFamily="49" charset="0"/>
                </a:rPr>
                <a:t>Enter Selection:</a:t>
              </a:r>
            </a:p>
            <a:p>
              <a:pPr>
                <a:lnSpc>
                  <a:spcPct val="72000"/>
                </a:lnSpc>
                <a:spcBef>
                  <a:spcPct val="0"/>
                </a:spcBef>
                <a:buClr>
                  <a:srgbClr val="000000"/>
                </a:buClr>
                <a:buFont typeface="Arial" panose="020B0604020202020204" pitchFamily="34" charset="0"/>
                <a:buNone/>
              </a:pPr>
              <a:endParaRPr lang="en-GB" altLang="en-US" sz="1200" dirty="0">
                <a:solidFill>
                  <a:srgbClr val="000000"/>
                </a:solidFill>
                <a:latin typeface="Courier New" panose="02070309020205020404" pitchFamily="49" charset="0"/>
              </a:endParaRPr>
            </a:p>
            <a:p>
              <a:pPr>
                <a:lnSpc>
                  <a:spcPct val="72000"/>
                </a:lnSpc>
                <a:spcBef>
                  <a:spcPct val="0"/>
                </a:spcBef>
                <a:buClr>
                  <a:srgbClr val="000000"/>
                </a:buClr>
                <a:buFont typeface="Arial" panose="020B0604020202020204" pitchFamily="34" charset="0"/>
                <a:buNone/>
              </a:pPr>
              <a:endParaRPr lang="en-GB" altLang="en-US" sz="1200" dirty="0">
                <a:solidFill>
                  <a:srgbClr val="000000"/>
                </a:solidFill>
                <a:latin typeface="Courier New" panose="02070309020205020404" pitchFamily="49" charset="0"/>
              </a:endParaRPr>
            </a:p>
            <a:p>
              <a:pPr>
                <a:lnSpc>
                  <a:spcPct val="72000"/>
                </a:lnSpc>
                <a:spcBef>
                  <a:spcPct val="0"/>
                </a:spcBef>
                <a:buClr>
                  <a:srgbClr val="000000"/>
                </a:buClr>
                <a:buFont typeface="Arial" panose="020B0604020202020204" pitchFamily="34" charset="0"/>
                <a:buNone/>
              </a:pPr>
              <a:endParaRPr lang="en-GB" altLang="en-US" sz="1200" dirty="0">
                <a:solidFill>
                  <a:srgbClr val="000000"/>
                </a:solidFill>
                <a:latin typeface="Courier New" panose="02070309020205020404" pitchFamily="49" charset="0"/>
              </a:endParaRPr>
            </a:p>
            <a:p>
              <a:pPr>
                <a:lnSpc>
                  <a:spcPct val="72000"/>
                </a:lnSpc>
                <a:spcBef>
                  <a:spcPct val="0"/>
                </a:spcBef>
                <a:buClr>
                  <a:srgbClr val="000000"/>
                </a:buClr>
                <a:buFont typeface="Arial" panose="020B0604020202020204" pitchFamily="34" charset="0"/>
                <a:buNone/>
              </a:pPr>
              <a:endParaRPr lang="en-GB" altLang="en-US" sz="1200" dirty="0">
                <a:solidFill>
                  <a:srgbClr val="000000"/>
                </a:solidFill>
                <a:latin typeface="Courier New" panose="02070309020205020404" pitchFamily="49" charset="0"/>
              </a:endParaRPr>
            </a:p>
            <a:p>
              <a:pPr>
                <a:lnSpc>
                  <a:spcPct val="72000"/>
                </a:lnSpc>
                <a:spcBef>
                  <a:spcPct val="0"/>
                </a:spcBef>
                <a:buClr>
                  <a:srgbClr val="000000"/>
                </a:buClr>
                <a:buFont typeface="Arial" panose="020B0604020202020204" pitchFamily="34" charset="0"/>
                <a:buNone/>
              </a:pPr>
              <a:endParaRPr lang="en-GB" altLang="en-US" sz="1200" dirty="0">
                <a:solidFill>
                  <a:srgbClr val="000000"/>
                </a:solidFill>
                <a:latin typeface="Courier New" panose="02070309020205020404" pitchFamily="49" charset="0"/>
              </a:endParaRPr>
            </a:p>
            <a:p>
              <a:pPr>
                <a:lnSpc>
                  <a:spcPct val="72000"/>
                </a:lnSpc>
                <a:spcBef>
                  <a:spcPct val="0"/>
                </a:spcBef>
                <a:buClr>
                  <a:srgbClr val="000000"/>
                </a:buClr>
                <a:buFont typeface="Arial" panose="020B0604020202020204" pitchFamily="34" charset="0"/>
                <a:buNone/>
              </a:pPr>
              <a:r>
                <a:rPr lang="en-GB" altLang="en-US" sz="1200" dirty="0">
                  <a:solidFill>
                    <a:srgbClr val="000000"/>
                  </a:solidFill>
                  <a:latin typeface="Courier New" panose="02070309020205020404" pitchFamily="49" charset="0"/>
                </a:rPr>
                <a:t>User: root              Hostname: localhost  </a:t>
              </a:r>
            </a:p>
          </p:txBody>
        </p:sp>
        <p:sp>
          <p:nvSpPr>
            <p:cNvPr id="76806" name="Rectangle 10">
              <a:extLst>
                <a:ext uri="{FF2B5EF4-FFF2-40B4-BE49-F238E27FC236}">
                  <a16:creationId xmlns:a16="http://schemas.microsoft.com/office/drawing/2014/main" id="{A1DE394B-E02A-4E50-8C0F-22BE13BDD3A1}"/>
                </a:ext>
              </a:extLst>
            </p:cNvPr>
            <p:cNvSpPr>
              <a:spLocks noChangeArrowheads="1"/>
            </p:cNvSpPr>
            <p:nvPr/>
          </p:nvSpPr>
          <p:spPr bwMode="auto">
            <a:xfrm>
              <a:off x="690563" y="2497138"/>
              <a:ext cx="5486400" cy="28114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Tree>
  </p:cSld>
  <p:clrMapOvr>
    <a:masterClrMapping/>
  </p:clrMapOvr>
  <p:transition>
    <p:strips dir="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5F9D62-5F41-493E-8C11-D0319BCA1DA0}"/>
              </a:ext>
            </a:extLst>
          </p:cNvPr>
          <p:cNvSpPr>
            <a:spLocks noGrp="1"/>
          </p:cNvSpPr>
          <p:nvPr>
            <p:ph type="title"/>
          </p:nvPr>
        </p:nvSpPr>
        <p:spPr/>
        <p:txBody>
          <a:bodyPr/>
          <a:lstStyle/>
          <a:p>
            <a:pPr>
              <a:defRPr/>
            </a:pPr>
            <a:r>
              <a:rPr lang="en-GB" dirty="0"/>
              <a:t>CMU (webUI) - Logging On</a:t>
            </a:r>
            <a:endParaRPr lang="en-US" dirty="0"/>
          </a:p>
        </p:txBody>
      </p:sp>
      <p:sp>
        <p:nvSpPr>
          <p:cNvPr id="4" name="Rectangle 4">
            <a:extLst>
              <a:ext uri="{FF2B5EF4-FFF2-40B4-BE49-F238E27FC236}">
                <a16:creationId xmlns:a16="http://schemas.microsoft.com/office/drawing/2014/main" id="{951BB5EF-C285-4876-A301-7BA7E5FEBFED}"/>
              </a:ext>
            </a:extLst>
          </p:cNvPr>
          <p:cNvSpPr txBox="1">
            <a:spLocks noChangeArrowheads="1"/>
          </p:cNvSpPr>
          <p:nvPr/>
        </p:nvSpPr>
        <p:spPr>
          <a:xfrm>
            <a:off x="111125" y="952500"/>
            <a:ext cx="4667250" cy="4643438"/>
          </a:xfrm>
          <a:prstGeom prst="rect">
            <a:avLst/>
          </a:prstGeom>
        </p:spPr>
        <p:txBody>
          <a:bodyPr lIns="90000" tIns="46800" rIns="90000" bIns="46800">
            <a:spAutoFit/>
          </a:bodyPr>
          <a:lstStyle/>
          <a:p>
            <a:pPr marL="342900" indent="-342900">
              <a:spcBef>
                <a:spcPct val="20000"/>
              </a:spcBef>
              <a:buClr>
                <a:srgbClr val="439539"/>
              </a:buClr>
              <a:buFont typeface="Wingdings" pitchFamily="2" charset="2"/>
              <a:buChar char="§"/>
              <a:defRPr/>
            </a:pPr>
            <a:r>
              <a:rPr lang="en-US" sz="1800" kern="0" dirty="0" smtClean="0">
                <a:latin typeface="Arial"/>
                <a:ea typeface="ＭＳ Ｐゴシック" pitchFamily="-111" charset="-128"/>
                <a:cs typeface="Arial"/>
              </a:rPr>
              <a:t>The </a:t>
            </a:r>
            <a:r>
              <a:rPr lang="en-US" sz="1800" kern="0" dirty="0" err="1" smtClean="0">
                <a:latin typeface="Arial"/>
                <a:ea typeface="ＭＳ Ｐゴシック" pitchFamily="-111" charset="-128"/>
                <a:cs typeface="Arial"/>
              </a:rPr>
              <a:t>webUI</a:t>
            </a:r>
            <a:r>
              <a:rPr lang="en-US" sz="1800" kern="0" dirty="0" smtClean="0">
                <a:latin typeface="Arial"/>
                <a:ea typeface="ＭＳ Ｐゴシック" pitchFamily="-111" charset="-128"/>
                <a:cs typeface="Arial"/>
              </a:rPr>
              <a:t>, referred to as Configuration Management Unit (CMU) in this training course is presented as a secured simplified navigation for the DSC 8000</a:t>
            </a:r>
          </a:p>
          <a:p>
            <a:pPr marL="342900" indent="-342900" eaLnBrk="1" hangingPunct="1">
              <a:spcBef>
                <a:spcPct val="20000"/>
              </a:spcBef>
              <a:buClr>
                <a:srgbClr val="439539"/>
              </a:buClr>
              <a:buFont typeface="Wingdings" pitchFamily="2" charset="2"/>
              <a:buChar char="§"/>
              <a:defRPr/>
            </a:pPr>
            <a:r>
              <a:rPr lang="en-US" sz="1800" kern="0" dirty="0" smtClean="0">
                <a:latin typeface="Arial"/>
                <a:ea typeface="ＭＳ Ｐゴシック" pitchFamily="-111" charset="-128"/>
                <a:cs typeface="Arial"/>
              </a:rPr>
              <a:t>CMU</a:t>
            </a:r>
          </a:p>
          <a:p>
            <a:pPr marL="742950" lvl="1" indent="-285750" eaLnBrk="1" hangingPunct="1">
              <a:spcBef>
                <a:spcPct val="20000"/>
              </a:spcBef>
              <a:buClr>
                <a:srgbClr val="0087D6"/>
              </a:buClr>
              <a:buFont typeface="Lucida Grande"/>
              <a:buChar char="–"/>
              <a:defRPr/>
            </a:pPr>
            <a:r>
              <a:rPr lang="en-US" sz="1600" b="0" kern="0" dirty="0" smtClean="0">
                <a:latin typeface="Arial"/>
                <a:ea typeface="ＭＳ Ｐゴシック" pitchFamily="-111" charset="-128"/>
                <a:cs typeface="Arial"/>
              </a:rPr>
              <a:t>HTTPS </a:t>
            </a:r>
            <a:r>
              <a:rPr lang="en-US" sz="1600" b="0" kern="0" dirty="0">
                <a:latin typeface="Arial"/>
                <a:ea typeface="ＭＳ Ｐゴシック" pitchFamily="-111" charset="-128"/>
                <a:cs typeface="Arial"/>
              </a:rPr>
              <a:t>Secure Web-based interface </a:t>
            </a:r>
            <a:br>
              <a:rPr lang="en-US" sz="1600" b="0" kern="0" dirty="0">
                <a:latin typeface="Arial"/>
                <a:ea typeface="ＭＳ Ｐゴシック" pitchFamily="-111" charset="-128"/>
                <a:cs typeface="Arial"/>
              </a:rPr>
            </a:br>
            <a:r>
              <a:rPr lang="en-US" sz="1600" b="0" kern="0" dirty="0">
                <a:latin typeface="Arial"/>
                <a:ea typeface="ＭＳ Ｐゴシック" pitchFamily="-111" charset="-128"/>
                <a:cs typeface="Arial"/>
              </a:rPr>
              <a:t>(</a:t>
            </a:r>
            <a:r>
              <a:rPr lang="en-US" sz="1600" b="0" i="1" kern="0" dirty="0">
                <a:latin typeface="Arial"/>
                <a:ea typeface="ＭＳ Ｐゴシック" pitchFamily="-111" charset="-128"/>
                <a:cs typeface="Arial"/>
              </a:rPr>
              <a:t>all users</a:t>
            </a:r>
            <a:r>
              <a:rPr lang="en-US" sz="1600" b="0" kern="0" dirty="0">
                <a:latin typeface="Arial"/>
                <a:ea typeface="ＭＳ Ｐゴシック" pitchFamily="-111" charset="-128"/>
                <a:cs typeface="Arial"/>
              </a:rPr>
              <a:t>)</a:t>
            </a:r>
          </a:p>
          <a:p>
            <a:pPr marL="742950" lvl="1" indent="-285750" eaLnBrk="1" hangingPunct="1">
              <a:spcBef>
                <a:spcPct val="20000"/>
              </a:spcBef>
              <a:buClr>
                <a:srgbClr val="0087D6"/>
              </a:buClr>
              <a:buFont typeface="Lucida Grande"/>
              <a:buChar char="–"/>
              <a:defRPr/>
            </a:pPr>
            <a:r>
              <a:rPr lang="en-US" sz="1600" b="0" kern="0" dirty="0">
                <a:latin typeface="Arial"/>
                <a:ea typeface="ＭＳ Ｐゴシック" pitchFamily="-111" charset="-128"/>
                <a:cs typeface="Arial"/>
              </a:rPr>
              <a:t>Easy access to system, hardware, and configuration</a:t>
            </a:r>
          </a:p>
          <a:p>
            <a:pPr marL="742950" lvl="1" indent="-285750" eaLnBrk="1" hangingPunct="1">
              <a:spcBef>
                <a:spcPct val="20000"/>
              </a:spcBef>
              <a:buClr>
                <a:srgbClr val="0087D6"/>
              </a:buClr>
              <a:buFont typeface="Lucida Grande"/>
              <a:buChar char="–"/>
              <a:defRPr/>
            </a:pPr>
            <a:r>
              <a:rPr lang="en-GB" sz="1600" b="0" kern="0" dirty="0">
                <a:latin typeface="Arial"/>
                <a:ea typeface="ＭＳ Ｐゴシック" pitchFamily="-111" charset="-128"/>
                <a:cs typeface="Arial"/>
              </a:rPr>
              <a:t>Accessed using a Web browser supporting HTTPS</a:t>
            </a:r>
          </a:p>
          <a:p>
            <a:pPr marL="342900" indent="-342900" eaLnBrk="1" hangingPunct="1">
              <a:spcBef>
                <a:spcPct val="20000"/>
              </a:spcBef>
              <a:buClr>
                <a:srgbClr val="439539"/>
              </a:buClr>
              <a:buFont typeface="Wingdings" pitchFamily="2" charset="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kern="0" dirty="0">
                <a:latin typeface="Arial"/>
                <a:ea typeface="ＭＳ Ｐゴシック" pitchFamily="-111" charset="-128"/>
                <a:cs typeface="Arial"/>
              </a:rPr>
              <a:t>Starting the CMU</a:t>
            </a:r>
          </a:p>
          <a:p>
            <a:pPr marL="742950" lvl="1" indent="-285750" eaLnBrk="1" hangingPunct="1">
              <a:spcBef>
                <a:spcPct val="20000"/>
              </a:spcBef>
              <a:buClr>
                <a:srgbClr val="0087D6"/>
              </a:buClr>
              <a:buFont typeface="Lucida Grande"/>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600" b="0" kern="0" dirty="0">
                <a:latin typeface="Arial"/>
                <a:ea typeface="ＭＳ Ｐゴシック" pitchFamily="-111" charset="-128"/>
                <a:cs typeface="Arial"/>
              </a:rPr>
              <a:t>Open a secure Web browser application</a:t>
            </a:r>
          </a:p>
          <a:p>
            <a:pPr marL="742950" lvl="1" indent="-285750" eaLnBrk="1" hangingPunct="1">
              <a:spcBef>
                <a:spcPct val="20000"/>
              </a:spcBef>
              <a:buClr>
                <a:srgbClr val="0087D6"/>
              </a:buClr>
              <a:buFont typeface="Lucida Grande"/>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600" b="0" kern="0" dirty="0">
                <a:latin typeface="Arial"/>
                <a:ea typeface="ＭＳ Ｐゴシック" pitchFamily="-111" charset="-128"/>
                <a:cs typeface="Arial"/>
              </a:rPr>
              <a:t>Type the management IP address as the URL</a:t>
            </a:r>
            <a:endParaRPr lang="en-GB" sz="1800" b="0" i="1" kern="0" dirty="0">
              <a:latin typeface="Courier New" pitchFamily="49" charset="0"/>
              <a:ea typeface="ＭＳ Ｐゴシック" pitchFamily="-111" charset="-128"/>
              <a:cs typeface="Arial"/>
            </a:endParaRPr>
          </a:p>
        </p:txBody>
      </p:sp>
      <p:pic>
        <p:nvPicPr>
          <p:cNvPr id="77828" name="Picture 3">
            <a:extLst>
              <a:ext uri="{FF2B5EF4-FFF2-40B4-BE49-F238E27FC236}">
                <a16:creationId xmlns:a16="http://schemas.microsoft.com/office/drawing/2014/main" id="{E72F9488-362F-4EB0-BBDB-B80252081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575" y="1268413"/>
            <a:ext cx="4327525"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Oval 5">
            <a:extLst>
              <a:ext uri="{FF2B5EF4-FFF2-40B4-BE49-F238E27FC236}">
                <a16:creationId xmlns:a16="http://schemas.microsoft.com/office/drawing/2014/main" id="{840D3F85-EC0B-4AE5-B386-1A7E5014A84C}"/>
              </a:ext>
            </a:extLst>
          </p:cNvPr>
          <p:cNvSpPr>
            <a:spLocks noChangeArrowheads="1"/>
          </p:cNvSpPr>
          <p:nvPr/>
        </p:nvSpPr>
        <p:spPr bwMode="auto">
          <a:xfrm>
            <a:off x="4803775" y="1408113"/>
            <a:ext cx="1006475" cy="260350"/>
          </a:xfrm>
          <a:prstGeom prst="ellipse">
            <a:avLst/>
          </a:prstGeom>
          <a:noFill/>
          <a:ln w="2844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spTree>
  </p:cSld>
  <p:clrMapOvr>
    <a:masterClrMapping/>
  </p:clrMapOvr>
  <p:transition>
    <p:strips dir="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9343B3-57A4-4045-9293-D89A82EE7073}"/>
              </a:ext>
            </a:extLst>
          </p:cNvPr>
          <p:cNvSpPr>
            <a:spLocks noGrp="1"/>
          </p:cNvSpPr>
          <p:nvPr>
            <p:ph type="title"/>
          </p:nvPr>
        </p:nvSpPr>
        <p:spPr/>
        <p:txBody>
          <a:bodyPr/>
          <a:lstStyle/>
          <a:p>
            <a:pPr>
              <a:defRPr/>
            </a:pPr>
            <a:r>
              <a:rPr lang="en-GB" dirty="0"/>
              <a:t>CMU - Main Menu</a:t>
            </a:r>
            <a:endParaRPr lang="en-US" dirty="0"/>
          </a:p>
        </p:txBody>
      </p:sp>
      <p:sp>
        <p:nvSpPr>
          <p:cNvPr id="4" name="Rectangle 3">
            <a:extLst>
              <a:ext uri="{FF2B5EF4-FFF2-40B4-BE49-F238E27FC236}">
                <a16:creationId xmlns:a16="http://schemas.microsoft.com/office/drawing/2014/main" id="{3F91FDD6-0CAB-4D03-B82F-3AFDDEAEE9D3}"/>
              </a:ext>
            </a:extLst>
          </p:cNvPr>
          <p:cNvSpPr txBox="1">
            <a:spLocks noChangeArrowheads="1"/>
          </p:cNvSpPr>
          <p:nvPr/>
        </p:nvSpPr>
        <p:spPr>
          <a:xfrm>
            <a:off x="95250" y="1897063"/>
            <a:ext cx="3790950" cy="3005137"/>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GB" sz="2000" kern="0" dirty="0">
                <a:latin typeface="Arial"/>
                <a:ea typeface="ＭＳ Ｐゴシック" pitchFamily="-111" charset="-128"/>
                <a:cs typeface="Arial"/>
              </a:rPr>
              <a:t>User ID and host are identified on status bar</a:t>
            </a:r>
            <a:br>
              <a:rPr lang="en-GB" sz="2000" kern="0" dirty="0">
                <a:latin typeface="Arial"/>
                <a:ea typeface="ＭＳ Ｐゴシック" pitchFamily="-111" charset="-128"/>
                <a:cs typeface="Arial"/>
              </a:rPr>
            </a:br>
            <a:endParaRPr lang="en-GB"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GB" sz="2000" kern="0" dirty="0">
                <a:latin typeface="Arial"/>
                <a:ea typeface="ＭＳ Ｐゴシック" pitchFamily="-111" charset="-128"/>
                <a:cs typeface="Arial"/>
              </a:rPr>
              <a:t>Main Menu displays Alarm Banner, Applications Menu and System Menu</a:t>
            </a:r>
          </a:p>
        </p:txBody>
      </p:sp>
      <p:pic>
        <p:nvPicPr>
          <p:cNvPr id="78852" name="Picture 2">
            <a:extLst>
              <a:ext uri="{FF2B5EF4-FFF2-40B4-BE49-F238E27FC236}">
                <a16:creationId xmlns:a16="http://schemas.microsoft.com/office/drawing/2014/main" id="{817F0317-DE61-46DD-8C46-B58ABBA11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75" y="1126185"/>
            <a:ext cx="4932363" cy="469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Oval 8">
            <a:extLst>
              <a:ext uri="{FF2B5EF4-FFF2-40B4-BE49-F238E27FC236}">
                <a16:creationId xmlns:a16="http://schemas.microsoft.com/office/drawing/2014/main" id="{798D7908-2EB8-49E3-9E92-DD75A61946BE}"/>
              </a:ext>
            </a:extLst>
          </p:cNvPr>
          <p:cNvSpPr>
            <a:spLocks noChangeArrowheads="1"/>
          </p:cNvSpPr>
          <p:nvPr/>
        </p:nvSpPr>
        <p:spPr bwMode="auto">
          <a:xfrm>
            <a:off x="3857625" y="1782763"/>
            <a:ext cx="1460500" cy="26670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spTree>
  </p:cSld>
  <p:clrMapOvr>
    <a:masterClrMapping/>
  </p:clrMapOvr>
  <p:transition>
    <p:strips dir="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a:extLst>
              <a:ext uri="{FF2B5EF4-FFF2-40B4-BE49-F238E27FC236}">
                <a16:creationId xmlns:a16="http://schemas.microsoft.com/office/drawing/2014/main" id="{563FBE2C-BF9F-4765-8ADC-B968695BE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513" y="1168400"/>
            <a:ext cx="5667375" cy="474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6DF7CB3D-B6B3-4477-A700-46869C677D8C}"/>
              </a:ext>
            </a:extLst>
          </p:cNvPr>
          <p:cNvSpPr>
            <a:spLocks noGrp="1"/>
          </p:cNvSpPr>
          <p:nvPr>
            <p:ph type="title"/>
          </p:nvPr>
        </p:nvSpPr>
        <p:spPr/>
        <p:txBody>
          <a:bodyPr/>
          <a:lstStyle/>
          <a:p>
            <a:pPr>
              <a:defRPr/>
            </a:pPr>
            <a:r>
              <a:rPr lang="en-GB" dirty="0"/>
              <a:t>CMU, Screen Layout Example</a:t>
            </a:r>
            <a:endParaRPr lang="en-US" dirty="0"/>
          </a:p>
        </p:txBody>
      </p:sp>
      <p:sp>
        <p:nvSpPr>
          <p:cNvPr id="79876" name="Rectangle 22">
            <a:extLst>
              <a:ext uri="{FF2B5EF4-FFF2-40B4-BE49-F238E27FC236}">
                <a16:creationId xmlns:a16="http://schemas.microsoft.com/office/drawing/2014/main" id="{65C896AA-818A-4F63-9E4A-8F62F07982D6}"/>
              </a:ext>
            </a:extLst>
          </p:cNvPr>
          <p:cNvSpPr>
            <a:spLocks noChangeArrowheads="1"/>
          </p:cNvSpPr>
          <p:nvPr/>
        </p:nvSpPr>
        <p:spPr bwMode="auto">
          <a:xfrm>
            <a:off x="333375" y="1766888"/>
            <a:ext cx="1231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75000"/>
              </a:lnSpc>
              <a:spcBef>
                <a:spcPct val="50000"/>
              </a:spcBef>
              <a:buClr>
                <a:srgbClr val="000000"/>
              </a:buClr>
              <a:buFont typeface="Arial" panose="020B0604020202020204" pitchFamily="34" charset="0"/>
              <a:buNone/>
            </a:pPr>
            <a:r>
              <a:rPr lang="en-US" altLang="en-US" sz="1000">
                <a:latin typeface="Arial Narrow" panose="020B0606020202030204" pitchFamily="34" charset="0"/>
              </a:rPr>
              <a:t>Current userID and </a:t>
            </a:r>
          </a:p>
          <a:p>
            <a:pPr>
              <a:lnSpc>
                <a:spcPct val="75000"/>
              </a:lnSpc>
              <a:spcBef>
                <a:spcPct val="50000"/>
              </a:spcBef>
              <a:buClr>
                <a:srgbClr val="000000"/>
              </a:buClr>
              <a:buFont typeface="Arial" panose="020B0604020202020204" pitchFamily="34" charset="0"/>
              <a:buNone/>
            </a:pPr>
            <a:r>
              <a:rPr lang="en-US" altLang="en-US" sz="1000">
                <a:latin typeface="Arial Narrow" panose="020B0606020202030204" pitchFamily="34" charset="0"/>
              </a:rPr>
              <a:t>Node address</a:t>
            </a:r>
          </a:p>
        </p:txBody>
      </p:sp>
      <p:sp>
        <p:nvSpPr>
          <p:cNvPr id="79877" name="Rectangle 23">
            <a:extLst>
              <a:ext uri="{FF2B5EF4-FFF2-40B4-BE49-F238E27FC236}">
                <a16:creationId xmlns:a16="http://schemas.microsoft.com/office/drawing/2014/main" id="{F2062EAA-25E6-49CE-ABBC-DB8E4363CB87}"/>
              </a:ext>
            </a:extLst>
          </p:cNvPr>
          <p:cNvSpPr>
            <a:spLocks noChangeArrowheads="1"/>
          </p:cNvSpPr>
          <p:nvPr/>
        </p:nvSpPr>
        <p:spPr bwMode="auto">
          <a:xfrm>
            <a:off x="490538" y="3044825"/>
            <a:ext cx="9794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000">
                <a:latin typeface="Arial Narrow" panose="020B0606020202030204" pitchFamily="34" charset="0"/>
              </a:rPr>
              <a:t>Application menu</a:t>
            </a:r>
          </a:p>
        </p:txBody>
      </p:sp>
      <p:sp>
        <p:nvSpPr>
          <p:cNvPr id="79878" name="Rectangle 24">
            <a:extLst>
              <a:ext uri="{FF2B5EF4-FFF2-40B4-BE49-F238E27FC236}">
                <a16:creationId xmlns:a16="http://schemas.microsoft.com/office/drawing/2014/main" id="{2318E679-1C11-4BA9-8BD6-8BD78A19F579}"/>
              </a:ext>
            </a:extLst>
          </p:cNvPr>
          <p:cNvSpPr>
            <a:spLocks noChangeArrowheads="1"/>
          </p:cNvSpPr>
          <p:nvPr/>
        </p:nvSpPr>
        <p:spPr bwMode="auto">
          <a:xfrm>
            <a:off x="619125" y="4646613"/>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000">
                <a:latin typeface="Arial Narrow" panose="020B0606020202030204" pitchFamily="34" charset="0"/>
              </a:rPr>
              <a:t>System menu</a:t>
            </a:r>
          </a:p>
        </p:txBody>
      </p:sp>
      <p:sp>
        <p:nvSpPr>
          <p:cNvPr id="79879" name="Rectangle 25">
            <a:extLst>
              <a:ext uri="{FF2B5EF4-FFF2-40B4-BE49-F238E27FC236}">
                <a16:creationId xmlns:a16="http://schemas.microsoft.com/office/drawing/2014/main" id="{104C1822-8CED-4DB7-8C04-DF57714EF93F}"/>
              </a:ext>
            </a:extLst>
          </p:cNvPr>
          <p:cNvSpPr>
            <a:spLocks noChangeArrowheads="1"/>
          </p:cNvSpPr>
          <p:nvPr/>
        </p:nvSpPr>
        <p:spPr bwMode="auto">
          <a:xfrm>
            <a:off x="7716838" y="2481263"/>
            <a:ext cx="8270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000">
                <a:latin typeface="Arial Narrow" panose="020B0606020202030204" pitchFamily="34" charset="0"/>
              </a:rPr>
              <a:t>Top menu bar</a:t>
            </a:r>
          </a:p>
        </p:txBody>
      </p:sp>
      <p:sp>
        <p:nvSpPr>
          <p:cNvPr id="79880" name="Rectangle 26">
            <a:extLst>
              <a:ext uri="{FF2B5EF4-FFF2-40B4-BE49-F238E27FC236}">
                <a16:creationId xmlns:a16="http://schemas.microsoft.com/office/drawing/2014/main" id="{8C6D92BB-8380-4E67-B817-B75FFC131219}"/>
              </a:ext>
            </a:extLst>
          </p:cNvPr>
          <p:cNvSpPr>
            <a:spLocks noChangeArrowheads="1"/>
          </p:cNvSpPr>
          <p:nvPr/>
        </p:nvSpPr>
        <p:spPr bwMode="auto">
          <a:xfrm>
            <a:off x="7602538" y="2033588"/>
            <a:ext cx="1541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75000"/>
              </a:lnSpc>
              <a:spcBef>
                <a:spcPct val="50000"/>
              </a:spcBef>
              <a:buClr>
                <a:srgbClr val="000000"/>
              </a:buClr>
              <a:buFont typeface="Arial" panose="020B0604020202020204" pitchFamily="34" charset="0"/>
              <a:buNone/>
            </a:pPr>
            <a:r>
              <a:rPr lang="en-US" altLang="en-US" sz="1000">
                <a:latin typeface="Arial Narrow" panose="020B0606020202030204" pitchFamily="34" charset="0"/>
              </a:rPr>
              <a:t>Current working location in </a:t>
            </a:r>
          </a:p>
          <a:p>
            <a:pPr>
              <a:lnSpc>
                <a:spcPct val="75000"/>
              </a:lnSpc>
              <a:spcBef>
                <a:spcPct val="50000"/>
              </a:spcBef>
              <a:buClr>
                <a:srgbClr val="000000"/>
              </a:buClr>
              <a:buFont typeface="Arial" panose="020B0604020202020204" pitchFamily="34" charset="0"/>
              <a:buNone/>
            </a:pPr>
            <a:r>
              <a:rPr lang="en-US" altLang="en-US" sz="1000">
                <a:latin typeface="Arial Narrow" panose="020B0606020202030204" pitchFamily="34" charset="0"/>
              </a:rPr>
              <a:t>the configuration tree</a:t>
            </a:r>
          </a:p>
        </p:txBody>
      </p:sp>
      <p:sp>
        <p:nvSpPr>
          <p:cNvPr id="79881" name="Rectangle 27">
            <a:extLst>
              <a:ext uri="{FF2B5EF4-FFF2-40B4-BE49-F238E27FC236}">
                <a16:creationId xmlns:a16="http://schemas.microsoft.com/office/drawing/2014/main" id="{764010F3-197B-4A95-BFBE-D9B894AF2647}"/>
              </a:ext>
            </a:extLst>
          </p:cNvPr>
          <p:cNvSpPr>
            <a:spLocks noChangeArrowheads="1"/>
          </p:cNvSpPr>
          <p:nvPr/>
        </p:nvSpPr>
        <p:spPr bwMode="auto">
          <a:xfrm>
            <a:off x="5927725" y="3648075"/>
            <a:ext cx="12922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75000"/>
              </a:lnSpc>
              <a:spcBef>
                <a:spcPct val="50000"/>
              </a:spcBef>
              <a:buClr>
                <a:srgbClr val="000000"/>
              </a:buClr>
              <a:buFont typeface="Arial" panose="020B0604020202020204" pitchFamily="34" charset="0"/>
              <a:buNone/>
            </a:pPr>
            <a:r>
              <a:rPr lang="en-US" altLang="en-US" sz="1000">
                <a:latin typeface="Arial Narrow" panose="020B0606020202030204" pitchFamily="34" charset="0"/>
              </a:rPr>
              <a:t>Provisioning area</a:t>
            </a:r>
          </a:p>
          <a:p>
            <a:pPr>
              <a:lnSpc>
                <a:spcPct val="75000"/>
              </a:lnSpc>
              <a:spcBef>
                <a:spcPct val="50000"/>
              </a:spcBef>
              <a:buClr>
                <a:srgbClr val="000000"/>
              </a:buClr>
              <a:buFont typeface="Arial" panose="020B0604020202020204" pitchFamily="34" charset="0"/>
              <a:buNone/>
            </a:pPr>
            <a:r>
              <a:rPr lang="en-US" altLang="en-US" sz="1000">
                <a:latin typeface="Arial Narrow" panose="020B0606020202030204" pitchFamily="34" charset="0"/>
              </a:rPr>
              <a:t>and other related</a:t>
            </a:r>
          </a:p>
          <a:p>
            <a:pPr>
              <a:lnSpc>
                <a:spcPct val="75000"/>
              </a:lnSpc>
              <a:spcBef>
                <a:spcPct val="50000"/>
              </a:spcBef>
              <a:buClr>
                <a:srgbClr val="000000"/>
              </a:buClr>
              <a:buFont typeface="Arial" panose="020B0604020202020204" pitchFamily="34" charset="0"/>
              <a:buNone/>
            </a:pPr>
            <a:r>
              <a:rPr lang="en-US" altLang="en-US" sz="1000">
                <a:latin typeface="Arial Narrow" panose="020B0606020202030204" pitchFamily="34" charset="0"/>
              </a:rPr>
              <a:t>screens (if applicable)</a:t>
            </a:r>
          </a:p>
        </p:txBody>
      </p:sp>
      <p:sp>
        <p:nvSpPr>
          <p:cNvPr id="79882" name="Rectangle 28">
            <a:extLst>
              <a:ext uri="{FF2B5EF4-FFF2-40B4-BE49-F238E27FC236}">
                <a16:creationId xmlns:a16="http://schemas.microsoft.com/office/drawing/2014/main" id="{3FF30985-88B7-40EE-B8EB-90801A69DB7C}"/>
              </a:ext>
            </a:extLst>
          </p:cNvPr>
          <p:cNvSpPr>
            <a:spLocks noChangeArrowheads="1"/>
          </p:cNvSpPr>
          <p:nvPr/>
        </p:nvSpPr>
        <p:spPr bwMode="auto">
          <a:xfrm>
            <a:off x="5824538" y="2601913"/>
            <a:ext cx="8397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000">
                <a:latin typeface="Arial Narrow" panose="020B0606020202030204" pitchFamily="34" charset="0"/>
              </a:rPr>
              <a:t>Action buttons</a:t>
            </a:r>
          </a:p>
        </p:txBody>
      </p:sp>
      <p:sp>
        <p:nvSpPr>
          <p:cNvPr id="79883" name="Line 29">
            <a:extLst>
              <a:ext uri="{FF2B5EF4-FFF2-40B4-BE49-F238E27FC236}">
                <a16:creationId xmlns:a16="http://schemas.microsoft.com/office/drawing/2014/main" id="{696CD2D3-6657-4F37-A08A-06C94D885913}"/>
              </a:ext>
            </a:extLst>
          </p:cNvPr>
          <p:cNvSpPr>
            <a:spLocks noChangeShapeType="1"/>
          </p:cNvSpPr>
          <p:nvPr/>
        </p:nvSpPr>
        <p:spPr bwMode="auto">
          <a:xfrm>
            <a:off x="1479550" y="1944688"/>
            <a:ext cx="469900" cy="7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884" name="Line 30">
            <a:extLst>
              <a:ext uri="{FF2B5EF4-FFF2-40B4-BE49-F238E27FC236}">
                <a16:creationId xmlns:a16="http://schemas.microsoft.com/office/drawing/2014/main" id="{C8CDDC8E-E087-46FF-B061-BC9E0007BD88}"/>
              </a:ext>
            </a:extLst>
          </p:cNvPr>
          <p:cNvSpPr>
            <a:spLocks noChangeShapeType="1"/>
          </p:cNvSpPr>
          <p:nvPr/>
        </p:nvSpPr>
        <p:spPr bwMode="auto">
          <a:xfrm>
            <a:off x="1577975" y="3181350"/>
            <a:ext cx="3635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885" name="Line 31">
            <a:extLst>
              <a:ext uri="{FF2B5EF4-FFF2-40B4-BE49-F238E27FC236}">
                <a16:creationId xmlns:a16="http://schemas.microsoft.com/office/drawing/2014/main" id="{CD3F06FB-C3F4-4647-A864-FE5DC66EDF2B}"/>
              </a:ext>
            </a:extLst>
          </p:cNvPr>
          <p:cNvSpPr>
            <a:spLocks noChangeShapeType="1"/>
          </p:cNvSpPr>
          <p:nvPr/>
        </p:nvSpPr>
        <p:spPr bwMode="auto">
          <a:xfrm>
            <a:off x="1574800" y="4792663"/>
            <a:ext cx="3635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886" name="Line 33">
            <a:extLst>
              <a:ext uri="{FF2B5EF4-FFF2-40B4-BE49-F238E27FC236}">
                <a16:creationId xmlns:a16="http://schemas.microsoft.com/office/drawing/2014/main" id="{DCAF3243-0DA3-410F-ABEE-2FDE451F6972}"/>
              </a:ext>
            </a:extLst>
          </p:cNvPr>
          <p:cNvSpPr>
            <a:spLocks noChangeShapeType="1"/>
          </p:cNvSpPr>
          <p:nvPr/>
        </p:nvSpPr>
        <p:spPr bwMode="auto">
          <a:xfrm flipH="1" flipV="1">
            <a:off x="3938588" y="2441575"/>
            <a:ext cx="3863975" cy="1682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887" name="Line 34">
            <a:extLst>
              <a:ext uri="{FF2B5EF4-FFF2-40B4-BE49-F238E27FC236}">
                <a16:creationId xmlns:a16="http://schemas.microsoft.com/office/drawing/2014/main" id="{91C7CBAF-AF66-4B9A-9BCF-19E5AA662D16}"/>
              </a:ext>
            </a:extLst>
          </p:cNvPr>
          <p:cNvSpPr>
            <a:spLocks noChangeShapeType="1"/>
          </p:cNvSpPr>
          <p:nvPr/>
        </p:nvSpPr>
        <p:spPr bwMode="auto">
          <a:xfrm flipH="1">
            <a:off x="5370513" y="2217738"/>
            <a:ext cx="2297112" cy="15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888" name="Line 35">
            <a:extLst>
              <a:ext uri="{FF2B5EF4-FFF2-40B4-BE49-F238E27FC236}">
                <a16:creationId xmlns:a16="http://schemas.microsoft.com/office/drawing/2014/main" id="{6315DDC3-D31B-4CE0-AA23-7FDD42D6B710}"/>
              </a:ext>
            </a:extLst>
          </p:cNvPr>
          <p:cNvSpPr>
            <a:spLocks noChangeShapeType="1"/>
          </p:cNvSpPr>
          <p:nvPr/>
        </p:nvSpPr>
        <p:spPr bwMode="auto">
          <a:xfrm flipH="1" flipV="1">
            <a:off x="4854575" y="3227388"/>
            <a:ext cx="1103313" cy="592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889" name="Line 36">
            <a:extLst>
              <a:ext uri="{FF2B5EF4-FFF2-40B4-BE49-F238E27FC236}">
                <a16:creationId xmlns:a16="http://schemas.microsoft.com/office/drawing/2014/main" id="{ADF73A4B-6F07-4578-BF79-000CECBE829B}"/>
              </a:ext>
            </a:extLst>
          </p:cNvPr>
          <p:cNvSpPr>
            <a:spLocks noChangeShapeType="1"/>
          </p:cNvSpPr>
          <p:nvPr/>
        </p:nvSpPr>
        <p:spPr bwMode="auto">
          <a:xfrm flipH="1">
            <a:off x="3605213" y="4033838"/>
            <a:ext cx="2352675" cy="7445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890" name="Line 37">
            <a:extLst>
              <a:ext uri="{FF2B5EF4-FFF2-40B4-BE49-F238E27FC236}">
                <a16:creationId xmlns:a16="http://schemas.microsoft.com/office/drawing/2014/main" id="{35D6A395-563A-4CE7-85D7-7C58E3C3BFB4}"/>
              </a:ext>
            </a:extLst>
          </p:cNvPr>
          <p:cNvSpPr>
            <a:spLocks noChangeShapeType="1"/>
          </p:cNvSpPr>
          <p:nvPr/>
        </p:nvSpPr>
        <p:spPr bwMode="auto">
          <a:xfrm flipH="1" flipV="1">
            <a:off x="3668713" y="2727325"/>
            <a:ext cx="2178050"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891" name="Rectangle 22">
            <a:extLst>
              <a:ext uri="{FF2B5EF4-FFF2-40B4-BE49-F238E27FC236}">
                <a16:creationId xmlns:a16="http://schemas.microsoft.com/office/drawing/2014/main" id="{FC501B23-71C0-4728-A812-8812EC5315E0}"/>
              </a:ext>
            </a:extLst>
          </p:cNvPr>
          <p:cNvSpPr>
            <a:spLocks noChangeArrowheads="1"/>
          </p:cNvSpPr>
          <p:nvPr/>
        </p:nvSpPr>
        <p:spPr bwMode="auto">
          <a:xfrm>
            <a:off x="6575425" y="947738"/>
            <a:ext cx="12319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75000"/>
              </a:lnSpc>
              <a:spcBef>
                <a:spcPct val="50000"/>
              </a:spcBef>
              <a:buClr>
                <a:srgbClr val="000000"/>
              </a:buClr>
              <a:buFont typeface="Arial" panose="020B0604020202020204" pitchFamily="34" charset="0"/>
              <a:buNone/>
            </a:pPr>
            <a:r>
              <a:rPr lang="en-US" altLang="en-US" sz="1000">
                <a:latin typeface="Arial Narrow" panose="020B0606020202030204" pitchFamily="34" charset="0"/>
              </a:rPr>
              <a:t>Alarm Dashboard</a:t>
            </a:r>
          </a:p>
        </p:txBody>
      </p:sp>
      <p:sp>
        <p:nvSpPr>
          <p:cNvPr id="79892" name="Line 29">
            <a:extLst>
              <a:ext uri="{FF2B5EF4-FFF2-40B4-BE49-F238E27FC236}">
                <a16:creationId xmlns:a16="http://schemas.microsoft.com/office/drawing/2014/main" id="{0093DBE8-33A7-44DD-BE33-0F4AC47D785B}"/>
              </a:ext>
            </a:extLst>
          </p:cNvPr>
          <p:cNvSpPr>
            <a:spLocks noChangeShapeType="1"/>
          </p:cNvSpPr>
          <p:nvPr/>
        </p:nvSpPr>
        <p:spPr bwMode="auto">
          <a:xfrm flipH="1">
            <a:off x="5751513" y="1084263"/>
            <a:ext cx="885825" cy="625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trips dir="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0B850C-3914-4625-8889-57FD9E45DA91}"/>
              </a:ext>
            </a:extLst>
          </p:cNvPr>
          <p:cNvSpPr>
            <a:spLocks noGrp="1"/>
          </p:cNvSpPr>
          <p:nvPr>
            <p:ph type="title"/>
          </p:nvPr>
        </p:nvSpPr>
        <p:spPr/>
        <p:txBody>
          <a:bodyPr/>
          <a:lstStyle/>
          <a:p>
            <a:pPr>
              <a:defRPr/>
            </a:pPr>
            <a:r>
              <a:rPr lang="en-GB" dirty="0"/>
              <a:t>CMU, Context-sensitive Help</a:t>
            </a:r>
            <a:endParaRPr lang="en-US" dirty="0"/>
          </a:p>
        </p:txBody>
      </p:sp>
      <p:sp>
        <p:nvSpPr>
          <p:cNvPr id="5" name="Rectangle 3">
            <a:extLst>
              <a:ext uri="{FF2B5EF4-FFF2-40B4-BE49-F238E27FC236}">
                <a16:creationId xmlns:a16="http://schemas.microsoft.com/office/drawing/2014/main" id="{974D3E18-A067-4BD8-9074-B4754DDD5C3E}"/>
              </a:ext>
            </a:extLst>
          </p:cNvPr>
          <p:cNvSpPr txBox="1">
            <a:spLocks noChangeArrowheads="1"/>
          </p:cNvSpPr>
          <p:nvPr/>
        </p:nvSpPr>
        <p:spPr>
          <a:xfrm>
            <a:off x="120650" y="885825"/>
            <a:ext cx="8809038" cy="23241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To display online help, place mouse pointer over the question marks</a:t>
            </a:r>
          </a:p>
          <a:p>
            <a:pPr marL="342900" indent="-342900" eaLnBrk="1" hangingPunct="1">
              <a:spcBef>
                <a:spcPct val="20000"/>
              </a:spcBef>
              <a:buClr>
                <a:srgbClr val="439539"/>
              </a:buClr>
              <a:buFont typeface="Wingdings" pitchFamily="2" charset="2"/>
              <a:buNone/>
              <a:defRPr/>
            </a:pPr>
            <a:r>
              <a:rPr lang="en-US" sz="2000" kern="0" dirty="0">
                <a:latin typeface="Arial"/>
                <a:ea typeface="ＭＳ Ｐゴシック" pitchFamily="-111" charset="-128"/>
                <a:cs typeface="Arial"/>
              </a:rPr>
              <a:t>     The help text for the specific parameter is displayed</a:t>
            </a:r>
          </a:p>
        </p:txBody>
      </p:sp>
      <p:pic>
        <p:nvPicPr>
          <p:cNvPr id="80900" name="Picture 3">
            <a:extLst>
              <a:ext uri="{FF2B5EF4-FFF2-40B4-BE49-F238E27FC236}">
                <a16:creationId xmlns:a16="http://schemas.microsoft.com/office/drawing/2014/main" id="{ADC8C815-CC45-486D-ACFB-045E69D36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138" y="1682750"/>
            <a:ext cx="5930900"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85EC8707-68D2-4666-B626-A307EBCF987A}"/>
              </a:ext>
            </a:extLst>
          </p:cNvPr>
          <p:cNvSpPr/>
          <p:nvPr/>
        </p:nvSpPr>
        <p:spPr>
          <a:xfrm>
            <a:off x="5213350" y="3392488"/>
            <a:ext cx="398463" cy="1920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ransition>
    <p:strips dir="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22CEA1-AE66-4907-AD14-2C4E5F610E15}"/>
              </a:ext>
            </a:extLst>
          </p:cNvPr>
          <p:cNvSpPr>
            <a:spLocks noGrp="1"/>
          </p:cNvSpPr>
          <p:nvPr>
            <p:ph type="title"/>
          </p:nvPr>
        </p:nvSpPr>
        <p:spPr/>
        <p:txBody>
          <a:bodyPr/>
          <a:lstStyle/>
          <a:p>
            <a:pPr>
              <a:defRPr/>
            </a:pPr>
            <a:r>
              <a:rPr lang="en-US" dirty="0"/>
              <a:t>TL1</a:t>
            </a:r>
          </a:p>
        </p:txBody>
      </p:sp>
      <p:sp>
        <p:nvSpPr>
          <p:cNvPr id="81923" name="Content Placeholder 1">
            <a:extLst>
              <a:ext uri="{FF2B5EF4-FFF2-40B4-BE49-F238E27FC236}">
                <a16:creationId xmlns:a16="http://schemas.microsoft.com/office/drawing/2014/main" id="{2E377A6C-ABE3-4BEB-920D-5AF5A57D1309}"/>
              </a:ext>
            </a:extLst>
          </p:cNvPr>
          <p:cNvSpPr>
            <a:spLocks noGrp="1" noChangeArrowheads="1"/>
          </p:cNvSpPr>
          <p:nvPr>
            <p:ph sz="quarter" idx="12"/>
          </p:nvPr>
        </p:nvSpPr>
        <p:spPr>
          <a:xfrm>
            <a:off x="609600" y="1301750"/>
            <a:ext cx="7924800" cy="4533900"/>
          </a:xfrm>
        </p:spPr>
        <p:txBody>
          <a:bodyPr/>
          <a:lstStyle/>
          <a:p>
            <a:pPr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Transaction Language 1 (TL1)</a:t>
            </a:r>
          </a:p>
          <a:p>
            <a:pPr lvl="1"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ASCII-based instructions sent by operator to a network element</a:t>
            </a:r>
          </a:p>
          <a:p>
            <a:pPr lvl="1"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Widely used language to manage network elements</a:t>
            </a:r>
          </a:p>
          <a:p>
            <a:pPr lvl="1"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TL1 interface reachable via SSH to management IP, then internal Telnet session on port 6669</a:t>
            </a:r>
          </a:p>
          <a:p>
            <a:pPr lvl="1"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TL1 session permits configuration of applications on the DSC 8000</a:t>
            </a:r>
          </a:p>
          <a:p>
            <a:pPr lvl="1" eaLnBrk="1" hangingPunct="1">
              <a:buFont typeface="Wingdings" panose="05000000000000000000" pitchFamily="2" charset="2"/>
              <a:buNone/>
            </a:pPr>
            <a:r>
              <a:rPr lang="en-US" altLang="en-US" b="1" dirty="0">
                <a:latin typeface="Arial" panose="020B0604020202020204" pitchFamily="34" charset="0"/>
                <a:ea typeface="ＭＳ Ｐゴシック" panose="020B0600070205080204" pitchFamily="34" charset="-128"/>
                <a:cs typeface="Arial" panose="020B0604020202020204" pitchFamily="34" charset="0"/>
              </a:rPr>
              <a:t>Note: </a:t>
            </a:r>
            <a:r>
              <a:rPr lang="en-US" altLang="en-US" i="1" dirty="0">
                <a:latin typeface="Arial" panose="020B0604020202020204" pitchFamily="34" charset="0"/>
                <a:ea typeface="ＭＳ Ｐゴシック" panose="020B0600070205080204" pitchFamily="34" charset="-128"/>
                <a:cs typeface="Arial" panose="020B0604020202020204" pitchFamily="34" charset="0"/>
              </a:rPr>
              <a:t>The Set Initial Configuration must be completed before accessing the TL1 interface. </a:t>
            </a:r>
          </a:p>
          <a:p>
            <a:pPr lvl="1" eaLnBrk="1" hangingPunct="1">
              <a:buFont typeface="Wingdings" panose="05000000000000000000" pitchFamily="2" charset="2"/>
              <a:buNone/>
            </a:pPr>
            <a:r>
              <a:rPr lang="en-US" altLang="en-US" b="1" dirty="0">
                <a:latin typeface="Arial" panose="020B0604020202020204" pitchFamily="34" charset="0"/>
                <a:ea typeface="ＭＳ Ｐゴシック" panose="020B0600070205080204" pitchFamily="34" charset="-128"/>
                <a:cs typeface="Arial" panose="020B0604020202020204" pitchFamily="34" charset="0"/>
              </a:rPr>
              <a:t>Note: </a:t>
            </a:r>
            <a:r>
              <a:rPr lang="en-US" altLang="en-US" i="1" dirty="0">
                <a:latin typeface="Arial" panose="020B0604020202020204" pitchFamily="34" charset="0"/>
                <a:ea typeface="ＭＳ Ｐゴシック" panose="020B0600070205080204" pitchFamily="34" charset="-128"/>
                <a:cs typeface="Arial" panose="020B0604020202020204" pitchFamily="34" charset="0"/>
              </a:rPr>
              <a:t>TL1 restriction of the root password. The character </a:t>
            </a:r>
            <a:r>
              <a:rPr lang="en-US" altLang="en-US" b="1" i="1" dirty="0">
                <a:latin typeface="Arial" panose="020B0604020202020204" pitchFamily="34" charset="0"/>
                <a:ea typeface="ＭＳ Ｐゴシック" panose="020B0600070205080204" pitchFamily="34" charset="-128"/>
                <a:cs typeface="Arial" panose="020B0604020202020204" pitchFamily="34" charset="0"/>
              </a:rPr>
              <a:t>“@”</a:t>
            </a:r>
            <a:r>
              <a:rPr lang="en-US" altLang="en-US" i="1" dirty="0">
                <a:latin typeface="Arial" panose="020B0604020202020204" pitchFamily="34" charset="0"/>
                <a:ea typeface="ＭＳ Ｐゴシック" panose="020B0600070205080204" pitchFamily="34" charset="-128"/>
                <a:cs typeface="Arial" panose="020B0604020202020204" pitchFamily="34" charset="0"/>
              </a:rPr>
              <a:t> should not be use in the root password if you are planning to use TL1 for bulk loading/activation.</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8F044F-2ECA-4357-8AE6-95B19DB9510D}"/>
              </a:ext>
            </a:extLst>
          </p:cNvPr>
          <p:cNvSpPr>
            <a:spLocks noGrp="1"/>
          </p:cNvSpPr>
          <p:nvPr>
            <p:ph sz="quarter" idx="12"/>
          </p:nvPr>
        </p:nvSpPr>
        <p:spPr/>
        <p:txBody>
          <a:bodyPr>
            <a:normAutofit fontScale="70000" lnSpcReduction="20000"/>
          </a:bodyPr>
          <a:lstStyle/>
          <a:p>
            <a:pPr eaLnBrk="1" hangingPunct="1">
              <a:defRPr/>
            </a:pPr>
            <a:r>
              <a:rPr lang="en-US" sz="3200" dirty="0">
                <a:solidFill>
                  <a:srgbClr val="439539"/>
                </a:solidFill>
              </a:rPr>
              <a:t>DSC 8000 &amp; </a:t>
            </a:r>
            <a:r>
              <a:rPr lang="en-US" sz="3200" dirty="0" err="1">
                <a:solidFill>
                  <a:srgbClr val="439539"/>
                </a:solidFill>
              </a:rPr>
              <a:t>SWe</a:t>
            </a:r>
            <a:r>
              <a:rPr lang="en-US" sz="3200" dirty="0">
                <a:solidFill>
                  <a:srgbClr val="439539"/>
                </a:solidFill>
              </a:rPr>
              <a:t> Hardware Installation Guide</a:t>
            </a:r>
          </a:p>
          <a:p>
            <a:pPr eaLnBrk="1" hangingPunct="1">
              <a:buFont typeface="Wingdings" pitchFamily="82" charset="2"/>
              <a:buNone/>
              <a:defRPr/>
            </a:pPr>
            <a:r>
              <a:rPr lang="en-US" sz="2400" dirty="0"/>
              <a:t>	Describes the hardware and software installation procedures for getting the DSC 8000 system up and running.</a:t>
            </a:r>
          </a:p>
          <a:p>
            <a:pPr eaLnBrk="1" hangingPunct="1">
              <a:defRPr/>
            </a:pPr>
            <a:r>
              <a:rPr lang="en-US" sz="3100" dirty="0">
                <a:solidFill>
                  <a:srgbClr val="439539"/>
                </a:solidFill>
              </a:rPr>
              <a:t>DSC 8000 </a:t>
            </a:r>
            <a:r>
              <a:rPr lang="en-US" sz="2800" dirty="0">
                <a:solidFill>
                  <a:srgbClr val="439539"/>
                </a:solidFill>
              </a:rPr>
              <a:t>&amp; </a:t>
            </a:r>
            <a:r>
              <a:rPr lang="en-US" sz="2800" dirty="0" err="1">
                <a:solidFill>
                  <a:srgbClr val="439539"/>
                </a:solidFill>
              </a:rPr>
              <a:t>SWe</a:t>
            </a:r>
            <a:r>
              <a:rPr lang="en-US" sz="2800" dirty="0">
                <a:solidFill>
                  <a:srgbClr val="439539"/>
                </a:solidFill>
              </a:rPr>
              <a:t> </a:t>
            </a:r>
            <a:r>
              <a:rPr lang="en-US" sz="3100" dirty="0">
                <a:solidFill>
                  <a:srgbClr val="439539"/>
                </a:solidFill>
              </a:rPr>
              <a:t>Virtual Installation guide</a:t>
            </a:r>
          </a:p>
          <a:p>
            <a:pPr marL="0" indent="0" eaLnBrk="1" hangingPunct="1">
              <a:buFont typeface="Wingdings" panose="05000000000000000000" pitchFamily="2" charset="2"/>
              <a:buNone/>
              <a:defRPr/>
            </a:pPr>
            <a:r>
              <a:rPr lang="en-US" sz="2400" dirty="0"/>
              <a:t>      For KVM, VMware and OpenStack</a:t>
            </a:r>
            <a:endParaRPr lang="en-US" sz="2400" b="0" dirty="0"/>
          </a:p>
          <a:p>
            <a:pPr eaLnBrk="1" hangingPunct="1">
              <a:defRPr/>
            </a:pPr>
            <a:r>
              <a:rPr lang="en-US" sz="3200" dirty="0">
                <a:solidFill>
                  <a:srgbClr val="439539"/>
                </a:solidFill>
              </a:rPr>
              <a:t>DSC 8000 &amp; </a:t>
            </a:r>
            <a:r>
              <a:rPr lang="en-US" sz="3200" dirty="0" err="1">
                <a:solidFill>
                  <a:srgbClr val="439539"/>
                </a:solidFill>
              </a:rPr>
              <a:t>SWe</a:t>
            </a:r>
            <a:r>
              <a:rPr lang="en-US" sz="3200" dirty="0">
                <a:solidFill>
                  <a:srgbClr val="439539"/>
                </a:solidFill>
              </a:rPr>
              <a:t> Software Upgrade Guide</a:t>
            </a:r>
          </a:p>
          <a:p>
            <a:pPr eaLnBrk="1" hangingPunct="1">
              <a:buFont typeface="Wingdings" pitchFamily="82" charset="2"/>
              <a:buNone/>
              <a:defRPr/>
            </a:pPr>
            <a:r>
              <a:rPr lang="en-US" sz="2400" dirty="0"/>
              <a:t>	Instructions for planning, executing and following up from a software upgrade event.</a:t>
            </a:r>
          </a:p>
          <a:p>
            <a:pPr eaLnBrk="1" hangingPunct="1">
              <a:defRPr/>
            </a:pPr>
            <a:r>
              <a:rPr lang="en-US" sz="3200" dirty="0">
                <a:solidFill>
                  <a:srgbClr val="439539"/>
                </a:solidFill>
              </a:rPr>
              <a:t>CMU and Menu UI Guide</a:t>
            </a:r>
          </a:p>
          <a:p>
            <a:pPr eaLnBrk="1" hangingPunct="1">
              <a:buFont typeface="Wingdings" pitchFamily="82" charset="2"/>
              <a:buNone/>
              <a:defRPr/>
            </a:pPr>
            <a:r>
              <a:rPr lang="en-US" sz="2400" dirty="0"/>
              <a:t>	Descriptions for the web based and text based menu interfaces</a:t>
            </a:r>
          </a:p>
          <a:p>
            <a:pPr eaLnBrk="1" hangingPunct="1">
              <a:defRPr/>
            </a:pPr>
            <a:r>
              <a:rPr lang="en-US" sz="3200" dirty="0">
                <a:solidFill>
                  <a:srgbClr val="439539"/>
                </a:solidFill>
              </a:rPr>
              <a:t>Platform Manager User Guide</a:t>
            </a:r>
          </a:p>
          <a:p>
            <a:pPr eaLnBrk="1" hangingPunct="1">
              <a:buFont typeface="Wingdings" pitchFamily="82" charset="2"/>
              <a:buNone/>
              <a:defRPr/>
            </a:pPr>
            <a:r>
              <a:rPr lang="en-US" sz="2400" dirty="0"/>
              <a:t>	Instructions for basic administration tasks </a:t>
            </a:r>
          </a:p>
          <a:p>
            <a:pPr eaLnBrk="1" hangingPunct="1">
              <a:defRPr/>
            </a:pPr>
            <a:r>
              <a:rPr lang="en-US" sz="3200" dirty="0">
                <a:solidFill>
                  <a:srgbClr val="439539"/>
                </a:solidFill>
              </a:rPr>
              <a:t>Alarms Guide</a:t>
            </a:r>
            <a:endParaRPr lang="en-US" sz="3200" u="sng" dirty="0">
              <a:solidFill>
                <a:srgbClr val="439539"/>
              </a:solidFill>
            </a:endParaRPr>
          </a:p>
          <a:p>
            <a:pPr eaLnBrk="1" hangingPunct="1">
              <a:buFont typeface="Wingdings" pitchFamily="82" charset="2"/>
              <a:buNone/>
              <a:defRPr/>
            </a:pPr>
            <a:r>
              <a:rPr lang="en-US" sz="2400" dirty="0"/>
              <a:t>	Describes all events, including warning, notifications, clearing events and IPMI hardware sensor events</a:t>
            </a:r>
            <a:endParaRPr lang="en-US" dirty="0"/>
          </a:p>
        </p:txBody>
      </p:sp>
      <p:sp>
        <p:nvSpPr>
          <p:cNvPr id="5" name="Title 2">
            <a:extLst>
              <a:ext uri="{FF2B5EF4-FFF2-40B4-BE49-F238E27FC236}">
                <a16:creationId xmlns:a16="http://schemas.microsoft.com/office/drawing/2014/main" id="{B876E30B-123C-4799-A79F-35E9DD7092F2}"/>
              </a:ext>
            </a:extLst>
          </p:cNvPr>
          <p:cNvSpPr>
            <a:spLocks noGrp="1"/>
          </p:cNvSpPr>
          <p:nvPr>
            <p:ph type="title"/>
          </p:nvPr>
        </p:nvSpPr>
        <p:spPr/>
        <p:txBody>
          <a:bodyPr/>
          <a:lstStyle/>
          <a:p>
            <a:pPr>
              <a:defRPr/>
            </a:pPr>
            <a:r>
              <a:rPr lang="en-US" dirty="0"/>
              <a:t>Reference Material</a:t>
            </a:r>
            <a:r>
              <a:rPr lang="en-US" sz="2800" dirty="0"/>
              <a:t> </a:t>
            </a:r>
            <a:r>
              <a:rPr lang="en-US" dirty="0"/>
              <a:t/>
            </a:r>
            <a:br>
              <a:rPr lang="en-US" dirty="0"/>
            </a:br>
            <a:r>
              <a:rPr lang="en-US" sz="2000" dirty="0"/>
              <a:t>Signaling Systems Documentation List</a:t>
            </a:r>
          </a:p>
        </p:txBody>
      </p:sp>
    </p:spTree>
  </p:cSld>
  <p:clrMapOvr>
    <a:masterClrMapping/>
  </p:clrMapOvr>
  <p:transition>
    <p:strips dir="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3C6B17-7F4E-4F87-9ED2-A2F2C4BCC9A7}"/>
              </a:ext>
            </a:extLst>
          </p:cNvPr>
          <p:cNvSpPr>
            <a:spLocks noGrp="1"/>
          </p:cNvSpPr>
          <p:nvPr>
            <p:ph type="title"/>
          </p:nvPr>
        </p:nvSpPr>
        <p:spPr/>
        <p:txBody>
          <a:bodyPr/>
          <a:lstStyle/>
          <a:p>
            <a:pPr>
              <a:defRPr/>
            </a:pPr>
            <a:r>
              <a:rPr lang="en-US" dirty="0"/>
              <a:t>TL1</a:t>
            </a:r>
          </a:p>
        </p:txBody>
      </p:sp>
      <p:sp>
        <p:nvSpPr>
          <p:cNvPr id="4" name="Rectangle 3">
            <a:extLst>
              <a:ext uri="{FF2B5EF4-FFF2-40B4-BE49-F238E27FC236}">
                <a16:creationId xmlns:a16="http://schemas.microsoft.com/office/drawing/2014/main" id="{B5DF8433-7959-4B1E-A35F-DF57278A8398}"/>
              </a:ext>
            </a:extLst>
          </p:cNvPr>
          <p:cNvSpPr txBox="1">
            <a:spLocks noChangeArrowheads="1"/>
          </p:cNvSpPr>
          <p:nvPr/>
        </p:nvSpPr>
        <p:spPr>
          <a:xfrm>
            <a:off x="341098" y="975665"/>
            <a:ext cx="7715250" cy="4352925"/>
          </a:xfrm>
          <a:prstGeom prst="rect">
            <a:avLst/>
          </a:prstGeom>
        </p:spPr>
        <p:txBody>
          <a:bodyPr/>
          <a:lstStyle/>
          <a:p>
            <a:pPr marL="342900" indent="-342900" eaLnBrk="1" hangingPunct="1">
              <a:lnSpc>
                <a:spcPct val="75000"/>
              </a:lnSpc>
              <a:spcBef>
                <a:spcPts val="600"/>
              </a:spcBef>
              <a:spcAft>
                <a:spcPts val="600"/>
              </a:spcAft>
              <a:buClr>
                <a:srgbClr val="439539"/>
              </a:buClr>
              <a:buFont typeface="Wingdings" pitchFamily="2" charset="2"/>
              <a:buChar char="§"/>
              <a:defRPr/>
            </a:pPr>
            <a:r>
              <a:rPr lang="en-US" sz="1800" kern="0" dirty="0">
                <a:latin typeface="Arial"/>
                <a:ea typeface="ＭＳ Ｐゴシック" pitchFamily="-111" charset="-128"/>
                <a:cs typeface="Arial"/>
              </a:rPr>
              <a:t>To connect to TL1 interface, access the DSC 8000 using SSH</a:t>
            </a:r>
          </a:p>
          <a:p>
            <a:pPr marL="342900" indent="-342900" eaLnBrk="1" hangingPunct="1">
              <a:lnSpc>
                <a:spcPct val="75000"/>
              </a:lnSpc>
              <a:spcBef>
                <a:spcPts val="600"/>
              </a:spcBef>
              <a:spcAft>
                <a:spcPts val="600"/>
              </a:spcAft>
              <a:buClr>
                <a:srgbClr val="439539"/>
              </a:buClr>
              <a:buFont typeface="Wingdings" pitchFamily="2" charset="2"/>
              <a:buChar char="§"/>
              <a:defRPr/>
            </a:pPr>
            <a:r>
              <a:rPr lang="en-US" sz="1800" kern="0" dirty="0">
                <a:latin typeface="Arial"/>
                <a:ea typeface="ＭＳ Ｐゴシック" pitchFamily="-111" charset="-128"/>
                <a:cs typeface="Arial"/>
              </a:rPr>
              <a:t>Then run ‘telnet localhost 6669’</a:t>
            </a:r>
          </a:p>
          <a:p>
            <a:pPr marL="342900" indent="-342900" eaLnBrk="1" hangingPunct="1">
              <a:lnSpc>
                <a:spcPct val="75000"/>
              </a:lnSpc>
              <a:spcBef>
                <a:spcPts val="600"/>
              </a:spcBef>
              <a:spcAft>
                <a:spcPts val="600"/>
              </a:spcAft>
              <a:buClr>
                <a:srgbClr val="439539"/>
              </a:buClr>
              <a:buFont typeface="Wingdings" pitchFamily="2" charset="2"/>
              <a:buChar char="§"/>
              <a:defRPr/>
            </a:pPr>
            <a:r>
              <a:rPr lang="en-US" sz="1800" kern="0" dirty="0">
                <a:latin typeface="Arial"/>
                <a:ea typeface="ＭＳ Ｐゴシック" pitchFamily="-111" charset="-128"/>
                <a:cs typeface="Arial"/>
              </a:rPr>
              <a:t>TL1 command syntax</a:t>
            </a:r>
          </a:p>
          <a:p>
            <a:pPr marL="742950" lvl="1" indent="-285750" eaLnBrk="1" hangingPunct="1">
              <a:lnSpc>
                <a:spcPct val="75000"/>
              </a:lnSpc>
              <a:spcBef>
                <a:spcPts val="600"/>
              </a:spcBef>
              <a:spcAft>
                <a:spcPts val="600"/>
              </a:spcAft>
              <a:buClr>
                <a:srgbClr val="0087D6"/>
              </a:buClr>
              <a:buFont typeface="Lucida Grande"/>
              <a:buChar char="–"/>
              <a:defRPr/>
            </a:pPr>
            <a:r>
              <a:rPr lang="en-US" sz="1800" b="0" kern="0" dirty="0">
                <a:latin typeface="Arial"/>
                <a:ea typeface="ＭＳ Ｐゴシック" pitchFamily="-111" charset="-128"/>
                <a:cs typeface="Arial"/>
              </a:rPr>
              <a:t>&lt;Verb&gt;-&lt;Modifier1&gt;-&lt;Modifier2&gt;:[TID]:[AID]:[CTAG]:[GeneralBlock];</a:t>
            </a:r>
          </a:p>
          <a:p>
            <a:pPr marL="342900" indent="-342900" eaLnBrk="1" hangingPunct="1">
              <a:lnSpc>
                <a:spcPct val="75000"/>
              </a:lnSpc>
              <a:spcBef>
                <a:spcPts val="600"/>
              </a:spcBef>
              <a:spcAft>
                <a:spcPts val="600"/>
              </a:spcAft>
              <a:buClr>
                <a:srgbClr val="439539"/>
              </a:buClr>
              <a:buFont typeface="Wingdings" pitchFamily="2" charset="2"/>
              <a:buChar char="§"/>
              <a:defRPr/>
            </a:pPr>
            <a:r>
              <a:rPr lang="en-US" sz="1800" kern="0" dirty="0">
                <a:latin typeface="Arial"/>
                <a:ea typeface="ＭＳ Ｐゴシック" pitchFamily="-111" charset="-128"/>
                <a:cs typeface="Arial"/>
              </a:rPr>
              <a:t>To disconnect type </a:t>
            </a:r>
            <a:r>
              <a:rPr lang="en-US" sz="1800" i="1" kern="0" dirty="0">
                <a:latin typeface="Arial"/>
                <a:ea typeface="ＭＳ Ｐゴシック" pitchFamily="-111" charset="-128"/>
                <a:cs typeface="Arial"/>
              </a:rPr>
              <a:t>quit</a:t>
            </a:r>
            <a:r>
              <a:rPr lang="en-US" sz="1800" kern="0" dirty="0">
                <a:latin typeface="Arial"/>
                <a:ea typeface="ＭＳ Ｐゴシック" pitchFamily="-111" charset="-128"/>
                <a:cs typeface="Arial"/>
              </a:rPr>
              <a:t> at the prompt</a:t>
            </a:r>
          </a:p>
          <a:p>
            <a:pPr marL="742950" lvl="1" indent="-285750" eaLnBrk="1" hangingPunct="1">
              <a:lnSpc>
                <a:spcPct val="75000"/>
              </a:lnSpc>
              <a:spcBef>
                <a:spcPts val="600"/>
              </a:spcBef>
              <a:spcAft>
                <a:spcPts val="600"/>
              </a:spcAft>
              <a:buClr>
                <a:srgbClr val="0087D6"/>
              </a:buClr>
              <a:buFont typeface="Lucida Grande"/>
              <a:buChar char="–"/>
              <a:defRPr/>
            </a:pPr>
            <a:r>
              <a:rPr lang="en-US" sz="1800" b="0" kern="0" dirty="0">
                <a:latin typeface="Arial"/>
                <a:ea typeface="ＭＳ Ｐゴシック" pitchFamily="-111" charset="-128"/>
                <a:cs typeface="Arial"/>
              </a:rPr>
              <a:t>PTI_TL1&gt; quit;</a:t>
            </a:r>
          </a:p>
          <a:p>
            <a:pPr marL="342900" indent="-342900" eaLnBrk="1" hangingPunct="1">
              <a:lnSpc>
                <a:spcPct val="75000"/>
              </a:lnSpc>
              <a:spcBef>
                <a:spcPts val="600"/>
              </a:spcBef>
              <a:spcAft>
                <a:spcPts val="600"/>
              </a:spcAft>
              <a:buClr>
                <a:srgbClr val="439539"/>
              </a:buClr>
              <a:buFont typeface="Wingdings" pitchFamily="2" charset="2"/>
              <a:buChar char="§"/>
              <a:defRPr/>
            </a:pPr>
            <a:endParaRPr lang="en-US" sz="1800" kern="0" dirty="0">
              <a:latin typeface="Arial"/>
              <a:ea typeface="ＭＳ Ｐゴシック" pitchFamily="-111" charset="-128"/>
              <a:cs typeface="Arial"/>
            </a:endParaRPr>
          </a:p>
        </p:txBody>
      </p:sp>
      <p:pic>
        <p:nvPicPr>
          <p:cNvPr id="82948" name="Picture 10">
            <a:extLst>
              <a:ext uri="{FF2B5EF4-FFF2-40B4-BE49-F238E27FC236}">
                <a16:creationId xmlns:a16="http://schemas.microsoft.com/office/drawing/2014/main" id="{7E590260-5B75-4212-976A-0F83ADD5BC66}"/>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609600" y="2527300"/>
            <a:ext cx="6348413" cy="3148013"/>
          </a:xfrm>
        </p:spPr>
      </p:pic>
    </p:spTree>
  </p:cSld>
  <p:clrMapOvr>
    <a:masterClrMapping/>
  </p:clrMapOvr>
  <p:transition>
    <p:strips dir="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2A2A2B-4347-4FAB-922A-D791C6D5C830}"/>
              </a:ext>
            </a:extLst>
          </p:cNvPr>
          <p:cNvSpPr>
            <a:spLocks noGrp="1"/>
          </p:cNvSpPr>
          <p:nvPr>
            <p:ph type="title"/>
          </p:nvPr>
        </p:nvSpPr>
        <p:spPr/>
        <p:txBody>
          <a:bodyPr/>
          <a:lstStyle/>
          <a:p>
            <a:pPr>
              <a:defRPr/>
            </a:pPr>
            <a:r>
              <a:rPr lang="en-US" dirty="0"/>
              <a:t>TL1 Examples</a:t>
            </a:r>
          </a:p>
        </p:txBody>
      </p:sp>
      <p:sp>
        <p:nvSpPr>
          <p:cNvPr id="4" name="Content Placeholder 1">
            <a:extLst>
              <a:ext uri="{FF2B5EF4-FFF2-40B4-BE49-F238E27FC236}">
                <a16:creationId xmlns:a16="http://schemas.microsoft.com/office/drawing/2014/main" id="{F00C3133-C8CB-4C87-A749-BCAC9A3784A9}"/>
              </a:ext>
            </a:extLst>
          </p:cNvPr>
          <p:cNvSpPr>
            <a:spLocks noGrp="1"/>
          </p:cNvSpPr>
          <p:nvPr>
            <p:ph idx="4294967295"/>
          </p:nvPr>
        </p:nvSpPr>
        <p:spPr>
          <a:xfrm>
            <a:off x="465138" y="1001713"/>
            <a:ext cx="8229600" cy="4525962"/>
          </a:xfrm>
        </p:spPr>
        <p:txBody>
          <a:bodyPr>
            <a:normAutofit fontScale="92500"/>
          </a:bodyPr>
          <a:lstStyle/>
          <a:p>
            <a:pPr>
              <a:defRPr/>
            </a:pPr>
            <a:r>
              <a:rPr lang="en-US" dirty="0"/>
              <a:t>SET-ATM-LINKMGR (Activate or Deactivate ATM Link Manager)</a:t>
            </a:r>
          </a:p>
          <a:p>
            <a:pPr lvl="1">
              <a:buFont typeface="Lucida Grande"/>
              <a:buNone/>
              <a:defRPr/>
            </a:pPr>
            <a:r>
              <a:rPr lang="en-US" dirty="0"/>
              <a:t>SET-ATM-LINKMGR::9:abc:::::ACT;</a:t>
            </a:r>
          </a:p>
          <a:p>
            <a:pPr lvl="1">
              <a:buFont typeface="Lucida Grande"/>
              <a:buNone/>
              <a:defRPr/>
            </a:pPr>
            <a:endParaRPr lang="en-US" dirty="0"/>
          </a:p>
          <a:p>
            <a:pPr>
              <a:defRPr/>
            </a:pPr>
            <a:r>
              <a:rPr lang="it-IT" dirty="0"/>
              <a:t>ADD-SUA-CONFASP (Add Configured SUA ASP)</a:t>
            </a:r>
          </a:p>
          <a:p>
            <a:pPr lvl="1">
              <a:buFont typeface="Lucida Grande"/>
              <a:buNone/>
              <a:defRPr/>
            </a:pPr>
            <a:r>
              <a:rPr lang="en-US" dirty="0"/>
              <a:t>ADD-SUA-CONFASP::213:abc:::::ID=213,IP1=10.81.1.09,</a:t>
            </a:r>
          </a:p>
          <a:p>
            <a:pPr lvl="1">
              <a:buFont typeface="Lucida Grande"/>
              <a:buNone/>
              <a:defRPr/>
            </a:pPr>
            <a:r>
              <a:rPr lang="en-US" dirty="0"/>
              <a:t>IP2=,PORT=2222; </a:t>
            </a:r>
          </a:p>
          <a:p>
            <a:pPr lvl="1">
              <a:buFont typeface="Lucida Grande"/>
              <a:buNone/>
              <a:defRPr/>
            </a:pPr>
            <a:endParaRPr lang="en-US" dirty="0"/>
          </a:p>
          <a:p>
            <a:pPr>
              <a:defRPr/>
            </a:pPr>
            <a:r>
              <a:rPr lang="en-US" dirty="0"/>
              <a:t> CHG-GWST-ALWCLGPA (Change Allowed Calling Party Attributes for GWST)</a:t>
            </a:r>
          </a:p>
          <a:p>
            <a:pPr lvl="1">
              <a:buFont typeface="Lucida Grande"/>
              <a:buNone/>
              <a:defRPr/>
            </a:pPr>
            <a:r>
              <a:rPr lang="en-US" dirty="0"/>
              <a:t>CHG-GWST-ALWCLGPA::3-240.115.6-251-ANYANY:</a:t>
            </a:r>
          </a:p>
          <a:p>
            <a:pPr lvl="1">
              <a:buFont typeface="Lucida Grande"/>
              <a:buNone/>
              <a:defRPr/>
            </a:pPr>
            <a:r>
              <a:rPr lang="en-US" dirty="0"/>
              <a:t>abc:::::REMARK=change,NEXT_TABLE=ALLOWED SCCP</a:t>
            </a:r>
          </a:p>
          <a:p>
            <a:pPr lvl="1">
              <a:buFont typeface="Lucida Grande"/>
              <a:buNone/>
              <a:defRPr/>
            </a:pPr>
            <a:r>
              <a:rPr lang="en-US" dirty="0"/>
              <a:t>CLDS,NEXT_EPR=9,SS7_VARIANT=ANSI,MSU_TRACING=DISABLED,SCREEN_TEST_MODE=DISABLED;</a:t>
            </a:r>
          </a:p>
          <a:p>
            <a:pPr>
              <a:defRPr/>
            </a:pPr>
            <a:endParaRPr lang="en-US" dirty="0"/>
          </a:p>
          <a:p>
            <a:pPr>
              <a:defRPr/>
            </a:pPr>
            <a:endParaRPr lang="en-US" dirty="0"/>
          </a:p>
        </p:txBody>
      </p:sp>
    </p:spTree>
  </p:cSld>
  <p:clrMapOvr>
    <a:masterClrMapping/>
  </p:clrMapOvr>
  <p:transition>
    <p:strips dir="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86E2B-A8AD-4D11-A9F2-AFB3436B0352}"/>
              </a:ext>
            </a:extLst>
          </p:cNvPr>
          <p:cNvSpPr>
            <a:spLocks noGrp="1"/>
          </p:cNvSpPr>
          <p:nvPr>
            <p:ph type="title"/>
          </p:nvPr>
        </p:nvSpPr>
        <p:spPr/>
        <p:txBody>
          <a:bodyPr/>
          <a:lstStyle/>
          <a:p>
            <a:pPr>
              <a:defRPr/>
            </a:pPr>
            <a:r>
              <a:rPr lang="en-US" dirty="0"/>
              <a:t>SNMP</a:t>
            </a:r>
          </a:p>
        </p:txBody>
      </p:sp>
      <p:sp>
        <p:nvSpPr>
          <p:cNvPr id="84995" name="Text Placeholder 1">
            <a:extLst>
              <a:ext uri="{FF2B5EF4-FFF2-40B4-BE49-F238E27FC236}">
                <a16:creationId xmlns:a16="http://schemas.microsoft.com/office/drawing/2014/main" id="{CD3F8CAD-1319-4518-B47D-F893339EC878}"/>
              </a:ext>
            </a:extLst>
          </p:cNvPr>
          <p:cNvSpPr>
            <a:spLocks noGrp="1" noChangeArrowheads="1"/>
          </p:cNvSpPr>
          <p:nvPr>
            <p:ph idx="4294967295"/>
          </p:nvPr>
        </p:nvSpPr>
        <p:spPr>
          <a:xfrm>
            <a:off x="538163" y="1143000"/>
            <a:ext cx="8229600" cy="4525963"/>
          </a:xfrm>
        </p:spPr>
        <p:txBody>
          <a:bodyPr/>
          <a:lstStyle/>
          <a:p>
            <a:pPr eaLnBrk="1" hangingPunct="1"/>
            <a:r>
              <a:rPr lang="en-US" altLang="en-US" sz="2800" dirty="0">
                <a:latin typeface="Arial" panose="020B0604020202020204" pitchFamily="34" charset="0"/>
                <a:ea typeface="ＭＳ Ｐゴシック" panose="020B0600070205080204" pitchFamily="34" charset="-128"/>
                <a:cs typeface="Arial" panose="020B0604020202020204" pitchFamily="34" charset="0"/>
              </a:rPr>
              <a:t>Simple Network Management Protocol (SNMP)</a:t>
            </a:r>
          </a:p>
          <a:p>
            <a:pPr lvl="1" eaLnBrk="1" hangingPunct="1"/>
            <a:r>
              <a:rPr lang="en-US" altLang="en-US" sz="2800" dirty="0">
                <a:latin typeface="Arial" panose="020B0604020202020204" pitchFamily="34" charset="0"/>
                <a:ea typeface="ＭＳ Ｐゴシック" panose="020B0600070205080204" pitchFamily="34" charset="-128"/>
                <a:cs typeface="Arial" panose="020B0604020202020204" pitchFamily="34" charset="0"/>
              </a:rPr>
              <a:t>Allows management of most objects</a:t>
            </a:r>
          </a:p>
          <a:p>
            <a:pPr lvl="1" eaLnBrk="1" hangingPunct="1"/>
            <a:r>
              <a:rPr lang="en-US" altLang="en-US" sz="2800" dirty="0">
                <a:latin typeface="Arial" panose="020B0604020202020204" pitchFamily="34" charset="0"/>
                <a:ea typeface="ＭＳ Ｐゴシック" panose="020B0600070205080204" pitchFamily="34" charset="-128"/>
                <a:cs typeface="Arial" panose="020B0604020202020204" pitchFamily="34" charset="0"/>
              </a:rPr>
              <a:t>Provides effective method of alerting SNMP managers of specific conditions on a DSC 8000 system</a:t>
            </a:r>
          </a:p>
          <a:p>
            <a:pPr lvl="1" eaLnBrk="1" hangingPunct="1"/>
            <a:r>
              <a:rPr lang="en-US" altLang="en-US" sz="2800" dirty="0">
                <a:latin typeface="Arial" panose="020B0604020202020204" pitchFamily="34" charset="0"/>
                <a:ea typeface="ＭＳ Ｐゴシック" panose="020B0600070205080204" pitchFamily="34" charset="-128"/>
                <a:cs typeface="Arial" panose="020B0604020202020204" pitchFamily="34" charset="0"/>
              </a:rPr>
              <a:t>Requires third party SNMP management system</a:t>
            </a:r>
          </a:p>
          <a:p>
            <a:pPr lvl="1" eaLnBrk="1" hangingPunct="1"/>
            <a:r>
              <a:rPr lang="en-US" altLang="en-US" sz="2800" dirty="0">
                <a:latin typeface="Arial" panose="020B0604020202020204" pitchFamily="34" charset="0"/>
                <a:ea typeface="ＭＳ Ｐゴシック" panose="020B0600070205080204" pitchFamily="34" charset="-128"/>
                <a:cs typeface="Arial" panose="020B0604020202020204" pitchFamily="34" charset="0"/>
              </a:rPr>
              <a:t>Supports set, gets and walks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7AB079-89E6-4634-B0FB-97789D601DFD}"/>
              </a:ext>
            </a:extLst>
          </p:cNvPr>
          <p:cNvSpPr>
            <a:spLocks noGrp="1"/>
          </p:cNvSpPr>
          <p:nvPr>
            <p:ph sz="quarter" idx="12"/>
          </p:nvPr>
        </p:nvSpPr>
        <p:spPr/>
        <p:txBody>
          <a:bodyPr/>
          <a:lstStyle/>
          <a:p>
            <a:pPr marL="0" indent="0">
              <a:buFont typeface="Wingdings" panose="05000000000000000000" pitchFamily="2" charset="2"/>
              <a:buNone/>
              <a:defRPr/>
            </a:pPr>
            <a:r>
              <a:rPr lang="en-US" b="0" dirty="0"/>
              <a:t>Refer to Application Guides 1 and 2 for Configuring the DSC with XML files. MTP example at:</a:t>
            </a:r>
          </a:p>
          <a:p>
            <a:pPr marL="0" indent="0">
              <a:buFont typeface="Wingdings" panose="05000000000000000000" pitchFamily="2" charset="2"/>
              <a:buNone/>
              <a:defRPr/>
            </a:pPr>
            <a:endParaRPr lang="en-US" sz="1400" b="0" dirty="0">
              <a:hlinkClick r:id="rId2"/>
            </a:endParaRPr>
          </a:p>
          <a:p>
            <a:pPr marL="0" indent="0">
              <a:buFont typeface="Wingdings" panose="05000000000000000000" pitchFamily="2" charset="2"/>
              <a:buNone/>
              <a:defRPr/>
            </a:pPr>
            <a:r>
              <a:rPr lang="en-US" sz="1400" b="0" dirty="0">
                <a:hlinkClick r:id="rId2"/>
              </a:rPr>
              <a:t>https://support.sonus.net/display/DSCDOC160/Configuring+MTP3+Using+XML</a:t>
            </a:r>
            <a:endParaRPr lang="en-US" sz="1400" b="0" dirty="0"/>
          </a:p>
          <a:p>
            <a:pPr marL="0" indent="0">
              <a:buFont typeface="Wingdings" panose="05000000000000000000" pitchFamily="2" charset="2"/>
              <a:buNone/>
              <a:defRPr/>
            </a:pPr>
            <a:endParaRPr lang="en-US" sz="1400" b="0" dirty="0"/>
          </a:p>
          <a:p>
            <a:pPr>
              <a:defRPr/>
            </a:pPr>
            <a:endParaRPr lang="en-US" dirty="0"/>
          </a:p>
        </p:txBody>
      </p:sp>
      <p:sp>
        <p:nvSpPr>
          <p:cNvPr id="3" name="Title 2">
            <a:extLst>
              <a:ext uri="{FF2B5EF4-FFF2-40B4-BE49-F238E27FC236}">
                <a16:creationId xmlns:a16="http://schemas.microsoft.com/office/drawing/2014/main" id="{34F1078F-54AE-4E5C-ADD4-A26F70A2F5D2}"/>
              </a:ext>
            </a:extLst>
          </p:cNvPr>
          <p:cNvSpPr>
            <a:spLocks noGrp="1"/>
          </p:cNvSpPr>
          <p:nvPr>
            <p:ph type="title"/>
          </p:nvPr>
        </p:nvSpPr>
        <p:spPr/>
        <p:txBody>
          <a:bodyPr/>
          <a:lstStyle/>
          <a:p>
            <a:pPr>
              <a:defRPr/>
            </a:pPr>
            <a:r>
              <a:rPr lang="en-US" dirty="0"/>
              <a:t>XML</a:t>
            </a:r>
          </a:p>
        </p:txBody>
      </p:sp>
      <p:pic>
        <p:nvPicPr>
          <p:cNvPr id="86020" name="Picture 3">
            <a:extLst>
              <a:ext uri="{FF2B5EF4-FFF2-40B4-BE49-F238E27FC236}">
                <a16:creationId xmlns:a16="http://schemas.microsoft.com/office/drawing/2014/main" id="{63FA781C-064B-4519-9764-3AD51D260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2894013"/>
            <a:ext cx="787400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C6F6DF2D-6D6A-4525-869E-A439EC35B654}"/>
              </a:ext>
            </a:extLst>
          </p:cNvPr>
          <p:cNvSpPr>
            <a:spLocks noGrp="1"/>
          </p:cNvSpPr>
          <p:nvPr>
            <p:ph type="ctrTitle"/>
          </p:nvPr>
        </p:nvSpPr>
        <p:spPr/>
        <p:txBody>
          <a:bodyPr/>
          <a:lstStyle/>
          <a:p>
            <a:pPr>
              <a:defRPr/>
            </a:pPr>
            <a:r>
              <a:rPr>
                <a:solidFill>
                  <a:srgbClr val="02326D"/>
                </a:solidFill>
              </a:rPr>
              <a:t>Initial System Configuration</a:t>
            </a:r>
            <a:br>
              <a:rPr>
                <a:solidFill>
                  <a:srgbClr val="02326D"/>
                </a:solidFill>
              </a:rPr>
            </a:br>
            <a:endParaRPr sz="1000">
              <a:solidFill>
                <a:srgbClr val="02326D"/>
              </a:solidFill>
            </a:endParaRPr>
          </a:p>
        </p:txBody>
      </p:sp>
    </p:spTree>
  </p:cSld>
  <p:clrMapOvr>
    <a:masterClrMapping/>
  </p:clrMapOvr>
  <p:transition>
    <p:strips dir="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45278A-0BAF-45C9-B0AC-918A8E988480}"/>
              </a:ext>
            </a:extLst>
          </p:cNvPr>
          <p:cNvSpPr>
            <a:spLocks noGrp="1"/>
          </p:cNvSpPr>
          <p:nvPr>
            <p:ph type="title"/>
          </p:nvPr>
        </p:nvSpPr>
        <p:spPr/>
        <p:txBody>
          <a:bodyPr/>
          <a:lstStyle/>
          <a:p>
            <a:pPr>
              <a:defRPr/>
            </a:pPr>
            <a:r>
              <a:rPr lang="en-US" dirty="0"/>
              <a:t>Initial System Configuration</a:t>
            </a:r>
          </a:p>
        </p:txBody>
      </p:sp>
      <p:sp>
        <p:nvSpPr>
          <p:cNvPr id="88067" name="Rectangle 3">
            <a:extLst>
              <a:ext uri="{FF2B5EF4-FFF2-40B4-BE49-F238E27FC236}">
                <a16:creationId xmlns:a16="http://schemas.microsoft.com/office/drawing/2014/main" id="{17385318-9D17-4FDE-A004-0EEBA39137C6}"/>
              </a:ext>
            </a:extLst>
          </p:cNvPr>
          <p:cNvSpPr>
            <a:spLocks noGrp="1" noChangeArrowheads="1"/>
          </p:cNvSpPr>
          <p:nvPr>
            <p:ph idx="4294967295"/>
          </p:nvPr>
        </p:nvSpPr>
        <p:spPr>
          <a:xfrm>
            <a:off x="457200" y="1246188"/>
            <a:ext cx="8229600" cy="4525962"/>
          </a:xfrm>
        </p:spPr>
        <p:txBody>
          <a:bodyPr/>
          <a:lstStyle/>
          <a:p>
            <a:pPr eaLnBrk="1" hangingPunct="1"/>
            <a:r>
              <a:rPr lang="en-US" altLang="en-US" sz="3200" dirty="0">
                <a:latin typeface="Arial" panose="020B0604020202020204" pitchFamily="34" charset="0"/>
                <a:ea typeface="ＭＳ Ｐゴシック" panose="020B0600070205080204" pitchFamily="34" charset="-128"/>
                <a:cs typeface="Arial" panose="020B0604020202020204" pitchFamily="34" charset="0"/>
              </a:rPr>
              <a:t>Initial System Configuration</a:t>
            </a:r>
          </a:p>
          <a:p>
            <a:pPr eaLnBrk="1" hangingPunct="1"/>
            <a:r>
              <a:rPr lang="en-US" altLang="en-US" sz="3200" dirty="0">
                <a:latin typeface="Arial" panose="020B0604020202020204" pitchFamily="34" charset="0"/>
                <a:ea typeface="ＭＳ Ｐゴシック" panose="020B0600070205080204" pitchFamily="34" charset="-128"/>
                <a:cs typeface="Arial" panose="020B0604020202020204" pitchFamily="34" charset="0"/>
              </a:rPr>
              <a:t>Licensing</a:t>
            </a:r>
          </a:p>
          <a:p>
            <a:pPr eaLnBrk="1" hangingPunct="1"/>
            <a:r>
              <a:rPr lang="en-US" altLang="en-US" sz="3200" dirty="0">
                <a:latin typeface="Arial" panose="020B0604020202020204" pitchFamily="34" charset="0"/>
                <a:ea typeface="ＭＳ Ｐゴシック" panose="020B0600070205080204" pitchFamily="34" charset="-128"/>
                <a:cs typeface="Arial" panose="020B0604020202020204" pitchFamily="34" charset="0"/>
              </a:rPr>
              <a:t>IP Networking</a:t>
            </a:r>
          </a:p>
          <a:p>
            <a:pPr eaLnBrk="1" hangingPunct="1"/>
            <a:r>
              <a:rPr lang="en-US" altLang="en-US" sz="3200" dirty="0">
                <a:latin typeface="Arial" panose="020B0604020202020204" pitchFamily="34" charset="0"/>
                <a:ea typeface="ＭＳ Ｐゴシック" panose="020B0600070205080204" pitchFamily="34" charset="-128"/>
                <a:cs typeface="Arial" panose="020B0604020202020204" pitchFamily="34" charset="0"/>
              </a:rPr>
              <a:t>Set Initial Configuration</a:t>
            </a:r>
          </a:p>
          <a:p>
            <a:pPr eaLnBrk="1" hangingPunct="1"/>
            <a:r>
              <a:rPr lang="en-US" altLang="en-US" sz="3200" dirty="0">
                <a:latin typeface="Arial" panose="020B0604020202020204" pitchFamily="34" charset="0"/>
                <a:ea typeface="ＭＳ Ｐゴシック" panose="020B0600070205080204" pitchFamily="34" charset="-128"/>
                <a:cs typeface="Arial" panose="020B0604020202020204" pitchFamily="34" charset="0"/>
              </a:rPr>
              <a:t>EMS configuration </a:t>
            </a:r>
          </a:p>
          <a:p>
            <a:pPr eaLnBrk="1" hangingPunct="1"/>
            <a:r>
              <a:rPr lang="en-US" altLang="en-US" sz="3200" dirty="0">
                <a:latin typeface="Arial" panose="020B0604020202020204" pitchFamily="34" charset="0"/>
                <a:ea typeface="ＭＳ Ｐゴシック" panose="020B0600070205080204" pitchFamily="34" charset="-128"/>
                <a:cs typeface="Arial" panose="020B0604020202020204" pitchFamily="34" charset="0"/>
              </a:rPr>
              <a:t>Configuring System Date and Time</a:t>
            </a:r>
          </a:p>
          <a:p>
            <a:pPr eaLnBrk="1" hangingPunct="1"/>
            <a:r>
              <a:rPr lang="en-US" altLang="en-US" sz="3200" dirty="0">
                <a:latin typeface="Arial" panose="020B0604020202020204" pitchFamily="34" charset="0"/>
                <a:ea typeface="ＭＳ Ｐゴシック" panose="020B0600070205080204" pitchFamily="34" charset="-128"/>
                <a:cs typeface="Arial" panose="020B0604020202020204" pitchFamily="34" charset="0"/>
              </a:rPr>
              <a:t>Managing Users</a:t>
            </a:r>
          </a:p>
        </p:txBody>
      </p:sp>
    </p:spTree>
  </p:cSld>
  <p:clrMapOvr>
    <a:masterClrMapping/>
  </p:clrMapOvr>
  <p:transition>
    <p:strips dir="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F83C4-5EBF-44D0-B532-FB8BC8B83D60}"/>
              </a:ext>
            </a:extLst>
          </p:cNvPr>
          <p:cNvSpPr>
            <a:spLocks noGrp="1"/>
          </p:cNvSpPr>
          <p:nvPr>
            <p:ph type="title"/>
          </p:nvPr>
        </p:nvSpPr>
        <p:spPr/>
        <p:txBody>
          <a:bodyPr/>
          <a:lstStyle/>
          <a:p>
            <a:pPr>
              <a:defRPr/>
            </a:pPr>
            <a:r>
              <a:rPr lang="en-US" dirty="0"/>
              <a:t>Initial System Configuration</a:t>
            </a:r>
          </a:p>
        </p:txBody>
      </p:sp>
      <p:sp>
        <p:nvSpPr>
          <p:cNvPr id="89091" name="Rectangle 3">
            <a:extLst>
              <a:ext uri="{FF2B5EF4-FFF2-40B4-BE49-F238E27FC236}">
                <a16:creationId xmlns:a16="http://schemas.microsoft.com/office/drawing/2014/main" id="{039EFBC7-7E28-40DF-B31B-578A0998E664}"/>
              </a:ext>
            </a:extLst>
          </p:cNvPr>
          <p:cNvSpPr>
            <a:spLocks noGrp="1" noChangeArrowheads="1"/>
          </p:cNvSpPr>
          <p:nvPr>
            <p:ph idx="4294967295"/>
          </p:nvPr>
        </p:nvSpPr>
        <p:spPr>
          <a:xfrm>
            <a:off x="420688" y="1336675"/>
            <a:ext cx="8572500" cy="4783138"/>
          </a:xfrm>
        </p:spPr>
        <p:txBody>
          <a:bodyPr/>
          <a:lstStyle/>
          <a:p>
            <a:pPr eaLnBrk="1" hangingPunct="1"/>
            <a:r>
              <a:rPr lang="en-US" altLang="en-US" sz="2600" dirty="0">
                <a:latin typeface="Arial" panose="020B0604020202020204" pitchFamily="34" charset="0"/>
                <a:ea typeface="ＭＳ Ｐゴシック" panose="020B0600070205080204" pitchFamily="34" charset="-128"/>
                <a:cs typeface="Arial" panose="020B0604020202020204" pitchFamily="34" charset="0"/>
              </a:rPr>
              <a:t>New systems must be initialized to enable remote access and activate the DSC 8000 software</a:t>
            </a:r>
            <a:br>
              <a:rPr lang="en-US" altLang="en-US" sz="2600" dirty="0">
                <a:latin typeface="Arial" panose="020B0604020202020204" pitchFamily="34" charset="0"/>
                <a:ea typeface="ＭＳ Ｐゴシック" panose="020B0600070205080204" pitchFamily="34" charset="-128"/>
                <a:cs typeface="Arial" panose="020B0604020202020204" pitchFamily="34" charset="0"/>
              </a:rPr>
            </a:br>
            <a:endParaRPr lang="en-US" altLang="en-US" sz="26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600" dirty="0">
                <a:latin typeface="Arial" panose="020B0604020202020204" pitchFamily="34" charset="0"/>
                <a:ea typeface="ＭＳ Ｐゴシック" panose="020B0600070205080204" pitchFamily="34" charset="-128"/>
                <a:cs typeface="Arial" panose="020B0604020202020204" pitchFamily="34" charset="0"/>
              </a:rPr>
              <a:t>A local console connection is mandatory to configure network interfaces for remote access</a:t>
            </a:r>
            <a:br>
              <a:rPr lang="en-US" altLang="en-US" sz="2600" dirty="0">
                <a:latin typeface="Arial" panose="020B0604020202020204" pitchFamily="34" charset="0"/>
                <a:ea typeface="ＭＳ Ｐゴシック" panose="020B0600070205080204" pitchFamily="34" charset="-128"/>
                <a:cs typeface="Arial" panose="020B0604020202020204" pitchFamily="34" charset="0"/>
              </a:rPr>
            </a:br>
            <a:endParaRPr lang="en-US" altLang="en-US" sz="26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600" dirty="0">
                <a:latin typeface="Arial" panose="020B0604020202020204" pitchFamily="34" charset="0"/>
                <a:ea typeface="ＭＳ Ｐゴシック" panose="020B0600070205080204" pitchFamily="34" charset="-128"/>
                <a:cs typeface="Arial" panose="020B0604020202020204" pitchFamily="34" charset="0"/>
              </a:rPr>
              <a:t>No default IP’s are assigned</a:t>
            </a:r>
          </a:p>
        </p:txBody>
      </p:sp>
    </p:spTree>
  </p:cSld>
  <p:clrMapOvr>
    <a:masterClrMapping/>
  </p:clrMapOvr>
  <p:transition>
    <p:strips dir="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9E2D3-B6AD-4B39-B6D7-03F4EA82C09D}"/>
              </a:ext>
            </a:extLst>
          </p:cNvPr>
          <p:cNvSpPr>
            <a:spLocks noGrp="1"/>
          </p:cNvSpPr>
          <p:nvPr>
            <p:ph type="title"/>
          </p:nvPr>
        </p:nvSpPr>
        <p:spPr/>
        <p:txBody>
          <a:bodyPr/>
          <a:lstStyle/>
          <a:p>
            <a:pPr>
              <a:defRPr/>
            </a:pPr>
            <a:r>
              <a:rPr lang="en-US" dirty="0"/>
              <a:t>Initial System Configuration</a:t>
            </a:r>
          </a:p>
        </p:txBody>
      </p:sp>
      <p:sp>
        <p:nvSpPr>
          <p:cNvPr id="90115" name="Rectangle 3">
            <a:extLst>
              <a:ext uri="{FF2B5EF4-FFF2-40B4-BE49-F238E27FC236}">
                <a16:creationId xmlns:a16="http://schemas.microsoft.com/office/drawing/2014/main" id="{A2945CE5-B842-42D3-84DF-D95A969BFF00}"/>
              </a:ext>
            </a:extLst>
          </p:cNvPr>
          <p:cNvSpPr>
            <a:spLocks noGrp="1" noChangeArrowheads="1"/>
          </p:cNvSpPr>
          <p:nvPr>
            <p:ph idx="4294967295"/>
          </p:nvPr>
        </p:nvSpPr>
        <p:spPr>
          <a:xfrm>
            <a:off x="493713" y="1570038"/>
            <a:ext cx="8229600" cy="4321175"/>
          </a:xfrm>
        </p:spPr>
        <p:txBody>
          <a:bodyPr/>
          <a:lstStyle/>
          <a:p>
            <a:pPr eaLnBrk="1" hangingPunct="1"/>
            <a:r>
              <a:rPr lang="en-US" altLang="en-US" sz="2800" dirty="0">
                <a:latin typeface="Arial" panose="020B0604020202020204" pitchFamily="34" charset="0"/>
                <a:ea typeface="ＭＳ Ｐゴシック" panose="020B0600070205080204" pitchFamily="34" charset="-128"/>
                <a:cs typeface="Arial" panose="020B0604020202020204" pitchFamily="34" charset="0"/>
              </a:rPr>
              <a:t>The following steps must be performed during installation </a:t>
            </a:r>
          </a:p>
          <a:p>
            <a:pPr lvl="1" eaLnBrk="1" hangingPunct="1">
              <a:buFont typeface="Arial" panose="020B0604020202020204" pitchFamily="34" charset="0"/>
              <a:buChar cha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Add license keys</a:t>
            </a:r>
          </a:p>
          <a:p>
            <a:pPr lvl="1" eaLnBrk="1" hangingPunct="1">
              <a:buFont typeface="Arial" panose="020B0604020202020204" pitchFamily="34" charset="0"/>
              <a:buChar cha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Configure Network Interfaces and hostname</a:t>
            </a:r>
          </a:p>
          <a:p>
            <a:pPr lvl="1" eaLnBrk="1" hangingPunct="1">
              <a:buFont typeface="Arial" panose="020B0604020202020204" pitchFamily="34" charset="0"/>
              <a:buChar cha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Initialize internal configuration</a:t>
            </a:r>
          </a:p>
          <a:p>
            <a:pPr lvl="1" eaLnBrk="1" hangingPunct="1">
              <a:buFont typeface="Arial" panose="020B0604020202020204" pitchFamily="34" charset="0"/>
              <a:buChar cha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Set system date, time, and Time Zone</a:t>
            </a:r>
          </a:p>
          <a:p>
            <a:pPr lvl="1" eaLnBrk="1" hangingPunct="1">
              <a:buFont typeface="Arial" panose="020B0604020202020204" pitchFamily="34" charset="0"/>
              <a:buChar cha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Add new users and passwords (optional)</a:t>
            </a:r>
          </a:p>
        </p:txBody>
      </p:sp>
    </p:spTree>
  </p:cSld>
  <p:clrMapOvr>
    <a:masterClrMapping/>
  </p:clrMapOvr>
  <p:transition>
    <p:strips dir="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0EAC7-B0F9-40D5-8AA7-CDB99B7DF573}"/>
              </a:ext>
            </a:extLst>
          </p:cNvPr>
          <p:cNvSpPr>
            <a:spLocks noGrp="1"/>
          </p:cNvSpPr>
          <p:nvPr>
            <p:ph type="title"/>
          </p:nvPr>
        </p:nvSpPr>
        <p:spPr/>
        <p:txBody>
          <a:bodyPr/>
          <a:lstStyle/>
          <a:p>
            <a:pPr>
              <a:defRPr/>
            </a:pPr>
            <a:r>
              <a:rPr lang="en-US" dirty="0"/>
              <a:t>Licensing</a:t>
            </a:r>
          </a:p>
        </p:txBody>
      </p:sp>
      <p:sp>
        <p:nvSpPr>
          <p:cNvPr id="91139" name="Rectangle 3">
            <a:extLst>
              <a:ext uri="{FF2B5EF4-FFF2-40B4-BE49-F238E27FC236}">
                <a16:creationId xmlns:a16="http://schemas.microsoft.com/office/drawing/2014/main" id="{B09EB7D0-8661-4B19-BC31-BCF4AD01F37F}"/>
              </a:ext>
            </a:extLst>
          </p:cNvPr>
          <p:cNvSpPr>
            <a:spLocks noGrp="1" noChangeArrowheads="1"/>
          </p:cNvSpPr>
          <p:nvPr>
            <p:ph idx="4294967295"/>
          </p:nvPr>
        </p:nvSpPr>
        <p:spPr>
          <a:xfrm>
            <a:off x="442913" y="1230313"/>
            <a:ext cx="8439150" cy="4525962"/>
          </a:xfrm>
        </p:spPr>
        <p:txBody>
          <a:bodyPr/>
          <a:lstStyle/>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License keys are text strings encoded using </a:t>
            </a:r>
            <a:r>
              <a:rPr lang="en-GB" altLang="en-US" sz="2400" i="1">
                <a:latin typeface="Arial" panose="020B0604020202020204" pitchFamily="34" charset="0"/>
                <a:ea typeface="ＭＳ Ｐゴシック" panose="020B0600070205080204" pitchFamily="34" charset="-128"/>
                <a:cs typeface="Arial" panose="020B0604020202020204" pitchFamily="34" charset="0"/>
              </a:rPr>
              <a:t>eth0</a:t>
            </a:r>
            <a:r>
              <a:rPr lang="en-GB" altLang="en-US" sz="2400">
                <a:latin typeface="Arial" panose="020B0604020202020204" pitchFamily="34" charset="0"/>
                <a:ea typeface="ＭＳ Ｐゴシック" panose="020B0600070205080204" pitchFamily="34" charset="-128"/>
                <a:cs typeface="Arial" panose="020B0604020202020204" pitchFamily="34" charset="0"/>
              </a:rPr>
              <a:t> MAC address of CPUs </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They are designed for their intended systems only</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They enable or disable features on the system</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A license letter ships with each DSC 8000 system</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A valid license key is required to run the DSC 8000 software</a:t>
            </a:r>
          </a:p>
          <a:p>
            <a:pPr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New keys are purchased to upgrade capabilities</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trips dir="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F614DA-E766-4334-A363-26FD3E285339}"/>
              </a:ext>
            </a:extLst>
          </p:cNvPr>
          <p:cNvSpPr>
            <a:spLocks noGrp="1"/>
          </p:cNvSpPr>
          <p:nvPr>
            <p:ph type="title"/>
          </p:nvPr>
        </p:nvSpPr>
        <p:spPr/>
        <p:txBody>
          <a:bodyPr/>
          <a:lstStyle/>
          <a:p>
            <a:pPr>
              <a:defRPr/>
            </a:pPr>
            <a:r>
              <a:rPr lang="en-US" dirty="0"/>
              <a:t>Licensing</a:t>
            </a:r>
          </a:p>
        </p:txBody>
      </p:sp>
      <p:sp>
        <p:nvSpPr>
          <p:cNvPr id="92163" name="Rectangle 3">
            <a:extLst>
              <a:ext uri="{FF2B5EF4-FFF2-40B4-BE49-F238E27FC236}">
                <a16:creationId xmlns:a16="http://schemas.microsoft.com/office/drawing/2014/main" id="{D16920B9-BCDA-4CF0-BAEF-83C8DCFFCC47}"/>
              </a:ext>
            </a:extLst>
          </p:cNvPr>
          <p:cNvSpPr>
            <a:spLocks noGrp="1" noChangeArrowheads="1"/>
          </p:cNvSpPr>
          <p:nvPr>
            <p:ph idx="4294967295"/>
          </p:nvPr>
        </p:nvSpPr>
        <p:spPr>
          <a:xfrm>
            <a:off x="401638" y="936625"/>
            <a:ext cx="8229600" cy="5054600"/>
          </a:xfrm>
        </p:spPr>
        <p:txBody>
          <a:bodyPr/>
          <a:lstStyle/>
          <a:p>
            <a:pPr eaLnBrk="1" hangingPunct="1"/>
            <a:r>
              <a:rPr lang="en-US" altLang="en-US" sz="2000" dirty="0">
                <a:latin typeface="Arial" panose="020B0604020202020204" pitchFamily="34" charset="0"/>
                <a:ea typeface="ＭＳ Ｐゴシック" panose="020B0600070205080204" pitchFamily="34" charset="-128"/>
                <a:cs typeface="Arial" panose="020B0604020202020204" pitchFamily="34" charset="0"/>
              </a:rPr>
              <a:t>Logon to the system</a:t>
            </a:r>
          </a:p>
          <a:p>
            <a:pPr lvl="1" eaLnBrk="1" hangingPunct="1"/>
            <a:r>
              <a:rPr lang="en-US" altLang="en-US" sz="1600" dirty="0">
                <a:latin typeface="Arial" panose="020B0604020202020204" pitchFamily="34" charset="0"/>
                <a:ea typeface="ＭＳ Ｐゴシック" panose="020B0600070205080204" pitchFamily="34" charset="-128"/>
                <a:cs typeface="Arial" panose="020B0604020202020204" pitchFamily="34" charset="0"/>
              </a:rPr>
              <a:t>At the prompt, Enter root</a:t>
            </a:r>
          </a:p>
          <a:p>
            <a:pPr lvl="1" eaLnBrk="1" hangingPunct="1"/>
            <a:r>
              <a:rPr lang="en-US" altLang="en-US" sz="1600" dirty="0">
                <a:latin typeface="Arial" panose="020B0604020202020204" pitchFamily="34" charset="0"/>
                <a:ea typeface="ＭＳ Ｐゴシック" panose="020B0600070205080204" pitchFamily="34" charset="-128"/>
                <a:cs typeface="Arial" panose="020B0604020202020204" pitchFamily="34" charset="0"/>
              </a:rPr>
              <a:t>Enter </a:t>
            </a:r>
            <a:r>
              <a:rPr lang="en-US" altLang="en-US" sz="1600" b="1" dirty="0" err="1">
                <a:latin typeface="Arial" panose="020B0604020202020204" pitchFamily="34" charset="0"/>
                <a:ea typeface="ＭＳ Ｐゴシック" panose="020B0600070205080204" pitchFamily="34" charset="-128"/>
                <a:cs typeface="Arial" panose="020B0604020202020204" pitchFamily="34" charset="0"/>
              </a:rPr>
              <a:t>changeme</a:t>
            </a:r>
            <a:endParaRPr lang="en-US" altLang="en-US" sz="1600" b="1"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sz="2000" dirty="0">
                <a:latin typeface="Arial" panose="020B0604020202020204" pitchFamily="34" charset="0"/>
                <a:ea typeface="ＭＳ Ｐゴシック" panose="020B0600070205080204" pitchFamily="34" charset="-128"/>
                <a:cs typeface="Arial" panose="020B0604020202020204" pitchFamily="34" charset="0"/>
              </a:rPr>
              <a:t>Enter </a:t>
            </a:r>
            <a:r>
              <a:rPr lang="en-US" altLang="en-US" sz="2000" dirty="0" err="1">
                <a:latin typeface="Arial" panose="020B0604020202020204" pitchFamily="34" charset="0"/>
                <a:ea typeface="ＭＳ Ｐゴシック" panose="020B0600070205080204" pitchFamily="34" charset="-128"/>
                <a:cs typeface="Arial" panose="020B0604020202020204" pitchFamily="34" charset="0"/>
              </a:rPr>
              <a:t>startmenu</a:t>
            </a:r>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sz="2000" dirty="0">
                <a:latin typeface="Arial" panose="020B0604020202020204" pitchFamily="34" charset="0"/>
                <a:ea typeface="ＭＳ Ｐゴシック" panose="020B0600070205080204" pitchFamily="34" charset="-128"/>
                <a:cs typeface="Arial" panose="020B0604020202020204" pitchFamily="34" charset="0"/>
              </a:rPr>
              <a:t>Change the password by following the prompts.</a:t>
            </a:r>
          </a:p>
          <a:p>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92164" name="Picture 1">
            <a:extLst>
              <a:ext uri="{FF2B5EF4-FFF2-40B4-BE49-F238E27FC236}">
                <a16:creationId xmlns:a16="http://schemas.microsoft.com/office/drawing/2014/main" id="{0D43D1EF-E911-4010-BC5D-2FB60E4C4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3122613"/>
            <a:ext cx="4579938" cy="2720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601977-0F25-449B-8D8A-113AE4294502}"/>
              </a:ext>
            </a:extLst>
          </p:cNvPr>
          <p:cNvSpPr>
            <a:spLocks noGrp="1"/>
          </p:cNvSpPr>
          <p:nvPr>
            <p:ph sz="quarter" idx="12"/>
          </p:nvPr>
        </p:nvSpPr>
        <p:spPr/>
        <p:txBody>
          <a:bodyPr>
            <a:normAutofit fontScale="70000" lnSpcReduction="20000"/>
          </a:bodyPr>
          <a:lstStyle/>
          <a:p>
            <a:pPr eaLnBrk="1" hangingPunct="1">
              <a:defRPr/>
            </a:pPr>
            <a:r>
              <a:rPr lang="en-US" sz="3200" dirty="0">
                <a:solidFill>
                  <a:srgbClr val="439539"/>
                </a:solidFill>
              </a:rPr>
              <a:t>Sonus DSC 8000 &amp; </a:t>
            </a:r>
            <a:r>
              <a:rPr lang="en-US" sz="3200" dirty="0" err="1">
                <a:solidFill>
                  <a:srgbClr val="439539"/>
                </a:solidFill>
              </a:rPr>
              <a:t>SWe</a:t>
            </a:r>
            <a:r>
              <a:rPr lang="en-US" sz="3200" dirty="0">
                <a:solidFill>
                  <a:srgbClr val="439539"/>
                </a:solidFill>
              </a:rPr>
              <a:t> Application Guide</a:t>
            </a:r>
          </a:p>
          <a:p>
            <a:pPr eaLnBrk="1" hangingPunct="1">
              <a:buFont typeface="Wingdings" pitchFamily="82" charset="2"/>
              <a:buNone/>
              <a:defRPr/>
            </a:pPr>
            <a:r>
              <a:rPr lang="en-US" sz="2400" dirty="0"/>
              <a:t>	Instructions for setting up, provisioning and maintaining the DSC 8000.  Including software, DSC concepts, discussion of various deployment options and considerations for setting up those options.</a:t>
            </a:r>
          </a:p>
          <a:p>
            <a:pPr eaLnBrk="1" hangingPunct="1">
              <a:defRPr/>
            </a:pPr>
            <a:r>
              <a:rPr lang="en-US" sz="3200" dirty="0">
                <a:solidFill>
                  <a:srgbClr val="439539"/>
                </a:solidFill>
              </a:rPr>
              <a:t>SS7 Application Guide 1</a:t>
            </a:r>
          </a:p>
          <a:p>
            <a:pPr eaLnBrk="1" hangingPunct="1">
              <a:buFont typeface="Wingdings" pitchFamily="82" charset="2"/>
              <a:buNone/>
              <a:defRPr/>
            </a:pPr>
            <a:r>
              <a:rPr lang="en-US" sz="2400" dirty="0"/>
              <a:t>	MTP2 and MTP3 layer provisioning</a:t>
            </a:r>
          </a:p>
          <a:p>
            <a:pPr eaLnBrk="1" hangingPunct="1">
              <a:defRPr/>
            </a:pPr>
            <a:r>
              <a:rPr lang="en-US" sz="3200" dirty="0">
                <a:solidFill>
                  <a:srgbClr val="439539"/>
                </a:solidFill>
              </a:rPr>
              <a:t>SS7 Application Guide 2</a:t>
            </a:r>
          </a:p>
          <a:p>
            <a:pPr eaLnBrk="1" hangingPunct="1">
              <a:buFont typeface="Wingdings" pitchFamily="82" charset="2"/>
              <a:buNone/>
              <a:defRPr/>
            </a:pPr>
            <a:r>
              <a:rPr lang="en-US" sz="2400" dirty="0"/>
              <a:t>	SCCP, Signaling Gateway, Level 4 Converter, GTT and custom DSC features</a:t>
            </a:r>
          </a:p>
          <a:p>
            <a:pPr eaLnBrk="1" hangingPunct="1">
              <a:defRPr/>
            </a:pPr>
            <a:r>
              <a:rPr lang="en-US" sz="3200" dirty="0">
                <a:solidFill>
                  <a:srgbClr val="439539"/>
                </a:solidFill>
              </a:rPr>
              <a:t>TL1 Reference Guide</a:t>
            </a:r>
          </a:p>
          <a:p>
            <a:pPr marL="400050" lvl="1" indent="0" eaLnBrk="1" hangingPunct="1">
              <a:buFont typeface="Lucida Grande"/>
              <a:buNone/>
              <a:defRPr/>
            </a:pPr>
            <a:r>
              <a:rPr lang="en-US" sz="2400" b="1" dirty="0"/>
              <a:t>Describes the TL1 syntax, usage and command responses for provisioning the DSC 8000</a:t>
            </a:r>
          </a:p>
          <a:p>
            <a:pPr eaLnBrk="1" hangingPunct="1">
              <a:defRPr/>
            </a:pPr>
            <a:r>
              <a:rPr lang="en-US" sz="3200" dirty="0">
                <a:solidFill>
                  <a:srgbClr val="439539"/>
                </a:solidFill>
              </a:rPr>
              <a:t>XML Application Programming Interface User Guide</a:t>
            </a:r>
          </a:p>
          <a:p>
            <a:pPr eaLnBrk="1" hangingPunct="1">
              <a:buFont typeface="Wingdings" pitchFamily="82" charset="2"/>
              <a:buNone/>
              <a:defRPr/>
            </a:pPr>
            <a:r>
              <a:rPr lang="en-US" sz="2400" dirty="0"/>
              <a:t>	Provides the Extensible Markup Language syntax and functional specification that the DSC 8000 uses.</a:t>
            </a:r>
          </a:p>
          <a:p>
            <a:pPr eaLnBrk="1" hangingPunct="1">
              <a:buFont typeface="Wingdings" pitchFamily="82" charset="2"/>
              <a:buNone/>
              <a:defRPr/>
            </a:pPr>
            <a:endParaRPr lang="en-US" sz="2400" dirty="0"/>
          </a:p>
          <a:p>
            <a:pPr eaLnBrk="1" hangingPunct="1">
              <a:buFont typeface="Wingdings" pitchFamily="82" charset="2"/>
              <a:buNone/>
              <a:defRPr/>
            </a:pPr>
            <a:endParaRPr lang="en-US" sz="2400" dirty="0"/>
          </a:p>
          <a:p>
            <a:pPr eaLnBrk="1" hangingPunct="1">
              <a:buFont typeface="Wingdings" pitchFamily="82" charset="2"/>
              <a:buNone/>
              <a:defRPr/>
            </a:pPr>
            <a:endParaRPr lang="en-US" sz="2400" dirty="0"/>
          </a:p>
        </p:txBody>
      </p:sp>
      <p:sp>
        <p:nvSpPr>
          <p:cNvPr id="5" name="Title 2">
            <a:extLst>
              <a:ext uri="{FF2B5EF4-FFF2-40B4-BE49-F238E27FC236}">
                <a16:creationId xmlns:a16="http://schemas.microsoft.com/office/drawing/2014/main" id="{456DB421-B798-4070-A67F-584E99B87D80}"/>
              </a:ext>
            </a:extLst>
          </p:cNvPr>
          <p:cNvSpPr>
            <a:spLocks noGrp="1"/>
          </p:cNvSpPr>
          <p:nvPr>
            <p:ph type="title"/>
          </p:nvPr>
        </p:nvSpPr>
        <p:spPr/>
        <p:txBody>
          <a:bodyPr/>
          <a:lstStyle/>
          <a:p>
            <a:pPr>
              <a:defRPr/>
            </a:pPr>
            <a:r>
              <a:rPr lang="en-US" dirty="0"/>
              <a:t>Reference Material</a:t>
            </a:r>
            <a:r>
              <a:rPr lang="en-US" sz="2800" dirty="0"/>
              <a:t> </a:t>
            </a:r>
            <a:r>
              <a:rPr lang="en-US" dirty="0"/>
              <a:t/>
            </a:r>
            <a:br>
              <a:rPr lang="en-US" dirty="0"/>
            </a:br>
            <a:r>
              <a:rPr lang="en-US" sz="2000" dirty="0"/>
              <a:t>Signaling Systems Documentation List</a:t>
            </a:r>
          </a:p>
        </p:txBody>
      </p:sp>
    </p:spTree>
  </p:cSld>
  <p:clrMapOvr>
    <a:masterClrMapping/>
  </p:clrMapOvr>
  <p:transition>
    <p:strips dir="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727DBC-B60D-473E-8191-63A0DC4CE1EB}"/>
              </a:ext>
            </a:extLst>
          </p:cNvPr>
          <p:cNvSpPr>
            <a:spLocks noGrp="1"/>
          </p:cNvSpPr>
          <p:nvPr>
            <p:ph type="title"/>
          </p:nvPr>
        </p:nvSpPr>
        <p:spPr/>
        <p:txBody>
          <a:bodyPr/>
          <a:lstStyle/>
          <a:p>
            <a:pPr>
              <a:defRPr/>
            </a:pPr>
            <a:r>
              <a:rPr lang="en-US" dirty="0"/>
              <a:t>Licensing</a:t>
            </a:r>
          </a:p>
        </p:txBody>
      </p:sp>
      <p:sp>
        <p:nvSpPr>
          <p:cNvPr id="93187" name="Rectangle 3">
            <a:extLst>
              <a:ext uri="{FF2B5EF4-FFF2-40B4-BE49-F238E27FC236}">
                <a16:creationId xmlns:a16="http://schemas.microsoft.com/office/drawing/2014/main" id="{1A0FDB31-B36F-4689-94BC-7026E549FA7D}"/>
              </a:ext>
            </a:extLst>
          </p:cNvPr>
          <p:cNvSpPr>
            <a:spLocks noGrp="1" noChangeArrowheads="1"/>
          </p:cNvSpPr>
          <p:nvPr>
            <p:ph idx="4294967295"/>
          </p:nvPr>
        </p:nvSpPr>
        <p:spPr>
          <a:xfrm>
            <a:off x="442913" y="1073150"/>
            <a:ext cx="8229600" cy="4838700"/>
          </a:xfrm>
        </p:spPr>
        <p:txBody>
          <a:bodyPr/>
          <a:lstStyle/>
          <a:p>
            <a:pPr eaLnBrk="1" hangingPunct="1"/>
            <a:r>
              <a:rPr lang="en-US" altLang="en-US" sz="2000" dirty="0">
                <a:latin typeface="Arial" panose="020B0604020202020204" pitchFamily="34" charset="0"/>
                <a:ea typeface="ＭＳ Ｐゴシック" panose="020B0600070205080204" pitchFamily="34" charset="-128"/>
                <a:cs typeface="Arial" panose="020B0604020202020204" pitchFamily="34" charset="0"/>
              </a:rPr>
              <a:t>Navigate to the Main Menu and select Licensing. Select Add License.</a:t>
            </a:r>
          </a:p>
          <a:p>
            <a:pPr eaLnBrk="1" hangingPunct="1"/>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sz="2000" dirty="0">
                <a:latin typeface="Arial" panose="020B0604020202020204" pitchFamily="34" charset="0"/>
                <a:ea typeface="ＭＳ Ｐゴシック" panose="020B0600070205080204" pitchFamily="34" charset="-128"/>
                <a:cs typeface="Arial" panose="020B0604020202020204" pitchFamily="34" charset="0"/>
              </a:rPr>
              <a:t>Read the agreement pressing the ENTER key repeatedly to advance to the end of this agreement. </a:t>
            </a:r>
          </a:p>
          <a:p>
            <a:r>
              <a:rPr lang="en-US" altLang="en-US" sz="2000" dirty="0">
                <a:latin typeface="Arial" panose="020B0604020202020204" pitchFamily="34" charset="0"/>
                <a:ea typeface="ＭＳ Ｐゴシック" panose="020B0600070205080204" pitchFamily="34" charset="-128"/>
                <a:cs typeface="Arial" panose="020B0604020202020204" pitchFamily="34" charset="0"/>
              </a:rPr>
              <a:t>Enter yes and then press ENTER.</a:t>
            </a:r>
          </a:p>
          <a:p>
            <a:pPr eaLnBrk="1" hangingPunct="1"/>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endParaRPr lang="en-US" altLang="en-US" sz="20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buFont typeface="Wingdings" panose="05000000000000000000" pitchFamily="2" charset="2"/>
              <a:buNone/>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93188" name="Group 8">
            <a:extLst>
              <a:ext uri="{FF2B5EF4-FFF2-40B4-BE49-F238E27FC236}">
                <a16:creationId xmlns:a16="http://schemas.microsoft.com/office/drawing/2014/main" id="{2288BBEB-861C-4354-8129-6A9505CAA957}"/>
              </a:ext>
            </a:extLst>
          </p:cNvPr>
          <p:cNvGrpSpPr>
            <a:grpSpLocks/>
          </p:cNvGrpSpPr>
          <p:nvPr/>
        </p:nvGrpSpPr>
        <p:grpSpPr bwMode="auto">
          <a:xfrm>
            <a:off x="1982788" y="2063750"/>
            <a:ext cx="5233987" cy="2308225"/>
            <a:chOff x="444" y="1422"/>
            <a:chExt cx="3297" cy="1454"/>
          </a:xfrm>
        </p:grpSpPr>
        <p:sp>
          <p:nvSpPr>
            <p:cNvPr id="93189" name="Text Box 5">
              <a:extLst>
                <a:ext uri="{FF2B5EF4-FFF2-40B4-BE49-F238E27FC236}">
                  <a16:creationId xmlns:a16="http://schemas.microsoft.com/office/drawing/2014/main" id="{D2CF66EC-6280-4259-A187-3DCB5CF5E32F}"/>
                </a:ext>
              </a:extLst>
            </p:cNvPr>
            <p:cNvSpPr txBox="1">
              <a:spLocks noChangeArrowheads="1"/>
            </p:cNvSpPr>
            <p:nvPr/>
          </p:nvSpPr>
          <p:spPr bwMode="auto">
            <a:xfrm>
              <a:off x="498" y="1486"/>
              <a:ext cx="2501" cy="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buClrTx/>
                <a:buFontTx/>
                <a:buNone/>
              </a:pPr>
              <a:r>
                <a:rPr lang="en-US" altLang="en-US" sz="1100">
                  <a:latin typeface="Courier New" panose="02070309020205020404" pitchFamily="49" charset="0"/>
                </a:rPr>
                <a:t>Licensing</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1 - License Information</a:t>
              </a:r>
            </a:p>
            <a:p>
              <a:pPr>
                <a:lnSpc>
                  <a:spcPct val="80000"/>
                </a:lnSpc>
                <a:spcBef>
                  <a:spcPct val="0"/>
                </a:spcBef>
                <a:buClrTx/>
                <a:buFontTx/>
                <a:buNone/>
              </a:pPr>
              <a:r>
                <a:rPr lang="en-US" altLang="en-US" sz="1100">
                  <a:latin typeface="Courier New" panose="02070309020205020404" pitchFamily="49" charset="0"/>
                </a:rPr>
                <a:t>         2 - Add License</a:t>
              </a:r>
            </a:p>
            <a:p>
              <a:pPr>
                <a:lnSpc>
                  <a:spcPct val="80000"/>
                </a:lnSpc>
                <a:spcBef>
                  <a:spcPct val="0"/>
                </a:spcBef>
                <a:buClrTx/>
                <a:buFontTx/>
                <a:buNone/>
              </a:pPr>
              <a:r>
                <a:rPr lang="en-US" altLang="en-US" sz="1100">
                  <a:latin typeface="Courier New" panose="02070309020205020404" pitchFamily="49" charset="0"/>
                </a:rPr>
                <a:t>         3 - MAC addresses and Serial Numbers</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b - Back</a:t>
              </a:r>
            </a:p>
            <a:p>
              <a:pPr>
                <a:lnSpc>
                  <a:spcPct val="80000"/>
                </a:lnSpc>
                <a:spcBef>
                  <a:spcPct val="0"/>
                </a:spcBef>
                <a:buClrTx/>
                <a:buFontTx/>
                <a:buNone/>
              </a:pPr>
              <a:r>
                <a:rPr lang="en-US" altLang="en-US" sz="1100">
                  <a:latin typeface="Courier New" panose="02070309020205020404" pitchFamily="49" charset="0"/>
                </a:rPr>
                <a:t>         l - Logout</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Enter Selection: 2</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User: root              Hostname: localhost</a:t>
              </a:r>
            </a:p>
            <a:p>
              <a:pPr>
                <a:lnSpc>
                  <a:spcPct val="80000"/>
                </a:lnSpc>
                <a:spcBef>
                  <a:spcPct val="0"/>
                </a:spcBef>
                <a:buClrTx/>
                <a:buFontTx/>
                <a:buNone/>
              </a:pPr>
              <a:endParaRPr lang="en-US" altLang="en-US" sz="1100">
                <a:latin typeface="Courier New" panose="02070309020205020404" pitchFamily="49" charset="0"/>
              </a:endParaRPr>
            </a:p>
          </p:txBody>
        </p:sp>
        <p:sp>
          <p:nvSpPr>
            <p:cNvPr id="93190" name="Rectangle 6">
              <a:extLst>
                <a:ext uri="{FF2B5EF4-FFF2-40B4-BE49-F238E27FC236}">
                  <a16:creationId xmlns:a16="http://schemas.microsoft.com/office/drawing/2014/main" id="{80902C47-1C3C-4CD2-803F-806E6C3F1AB3}"/>
                </a:ext>
              </a:extLst>
            </p:cNvPr>
            <p:cNvSpPr>
              <a:spLocks noChangeArrowheads="1"/>
            </p:cNvSpPr>
            <p:nvPr/>
          </p:nvSpPr>
          <p:spPr bwMode="auto">
            <a:xfrm>
              <a:off x="444" y="1422"/>
              <a:ext cx="3297" cy="14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Tree>
  </p:cSld>
  <p:clrMapOvr>
    <a:masterClrMapping/>
  </p:clrMapOvr>
  <p:transition>
    <p:strips dir="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B4784-4C10-48B5-9315-E774BC58F4B3}"/>
              </a:ext>
            </a:extLst>
          </p:cNvPr>
          <p:cNvSpPr>
            <a:spLocks noGrp="1"/>
          </p:cNvSpPr>
          <p:nvPr>
            <p:ph type="title"/>
          </p:nvPr>
        </p:nvSpPr>
        <p:spPr/>
        <p:txBody>
          <a:bodyPr/>
          <a:lstStyle/>
          <a:p>
            <a:pPr>
              <a:defRPr/>
            </a:pPr>
            <a:r>
              <a:rPr lang="en-US" dirty="0"/>
              <a:t>Licensing</a:t>
            </a:r>
          </a:p>
        </p:txBody>
      </p:sp>
      <p:sp>
        <p:nvSpPr>
          <p:cNvPr id="4" name="Rectangle 3">
            <a:extLst>
              <a:ext uri="{FF2B5EF4-FFF2-40B4-BE49-F238E27FC236}">
                <a16:creationId xmlns:a16="http://schemas.microsoft.com/office/drawing/2014/main" id="{1D8843E2-143B-41BF-8450-5436A909E61A}"/>
              </a:ext>
            </a:extLst>
          </p:cNvPr>
          <p:cNvSpPr>
            <a:spLocks noGrp="1" noChangeArrowheads="1"/>
          </p:cNvSpPr>
          <p:nvPr>
            <p:ph idx="4294967295"/>
          </p:nvPr>
        </p:nvSpPr>
        <p:spPr>
          <a:xfrm>
            <a:off x="385763" y="906463"/>
            <a:ext cx="8229600" cy="5202237"/>
          </a:xfrm>
        </p:spPr>
        <p:txBody>
          <a:bodyPr>
            <a:normAutofit fontScale="92500" lnSpcReduction="20000"/>
          </a:bodyPr>
          <a:lstStyle/>
          <a:p>
            <a:pPr marL="0" indent="0">
              <a:buFont typeface="Wingdings" panose="05000000000000000000" pitchFamily="2" charset="2"/>
              <a:buNone/>
              <a:defRPr/>
            </a:pPr>
            <a:r>
              <a:rPr lang="en-US" sz="2000" dirty="0"/>
              <a:t>You are presented with two choices:</a:t>
            </a:r>
            <a:br>
              <a:rPr lang="en-US" sz="2000" dirty="0"/>
            </a:br>
            <a:endParaRPr lang="en-US" sz="2000" dirty="0"/>
          </a:p>
          <a:p>
            <a:pPr>
              <a:defRPr/>
            </a:pPr>
            <a:r>
              <a:rPr lang="en-US" dirty="0"/>
              <a:t>Choice #1</a:t>
            </a:r>
          </a:p>
          <a:p>
            <a:pPr lvl="1">
              <a:defRPr/>
            </a:pPr>
            <a:r>
              <a:rPr lang="en-US" dirty="0"/>
              <a:t>You can open a separate window on the same system, enter/copy the license keys into a text file with the file name license.key and place this file into the /tmp directory. </a:t>
            </a:r>
          </a:p>
          <a:p>
            <a:pPr lvl="1">
              <a:defRPr/>
            </a:pPr>
            <a:r>
              <a:rPr lang="en-US" sz="2200" dirty="0"/>
              <a:t>After you entered/copied the license keys into a text file with the file name license.key and place this file into the /tmp directory, go to the window that you are using for this procedure.</a:t>
            </a:r>
          </a:p>
          <a:p>
            <a:pPr lvl="1">
              <a:defRPr/>
            </a:pPr>
            <a:r>
              <a:rPr lang="en-US" sz="2200" dirty="0"/>
              <a:t>Press ENTER when prompted.</a:t>
            </a:r>
          </a:p>
          <a:p>
            <a:pPr lvl="1">
              <a:defRPr/>
            </a:pPr>
            <a:r>
              <a:rPr lang="en-US" sz="2200" dirty="0"/>
              <a:t>Enter the license keys one at a time for the displayed MAC Address. After each license key has been entered, press ENTER to start a new line for the next license key. </a:t>
            </a:r>
          </a:p>
          <a:p>
            <a:pPr lvl="1">
              <a:defRPr/>
            </a:pPr>
            <a:r>
              <a:rPr lang="en-US" sz="2200" dirty="0"/>
              <a:t>Press </a:t>
            </a:r>
            <a:r>
              <a:rPr lang="en-US" sz="2200" dirty="0" smtClean="0"/>
              <a:t>keys</a:t>
            </a:r>
            <a:r>
              <a:rPr lang="en-US" sz="2200" dirty="0"/>
              <a:t>. The system automatically upgrades the CPUs with the </a:t>
            </a:r>
            <a:r>
              <a:rPr lang="en-US" sz="2200" dirty="0" err="1"/>
              <a:t>liENTER</a:t>
            </a:r>
            <a:r>
              <a:rPr lang="en-US" sz="2200" dirty="0"/>
              <a:t> twice when all license keys have been entered to end the registration of license cense </a:t>
            </a:r>
            <a:r>
              <a:rPr lang="en-US" sz="2200" dirty="0"/>
              <a:t>information.</a:t>
            </a:r>
          </a:p>
          <a:p>
            <a:pPr lvl="1">
              <a:defRPr/>
            </a:pPr>
            <a:r>
              <a:rPr lang="en-US" sz="2200" dirty="0"/>
              <a:t>If the message shows that the license keys were successfully activated, press ENTER to proceed with other provisioning activities</a:t>
            </a:r>
          </a:p>
        </p:txBody>
      </p:sp>
    </p:spTree>
  </p:cSld>
  <p:clrMapOvr>
    <a:masterClrMapping/>
  </p:clrMapOvr>
  <p:transition>
    <p:strips dir="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361205-B488-4CCD-ACAF-D61A28C4EF71}"/>
              </a:ext>
            </a:extLst>
          </p:cNvPr>
          <p:cNvSpPr>
            <a:spLocks noGrp="1"/>
          </p:cNvSpPr>
          <p:nvPr>
            <p:ph type="title"/>
          </p:nvPr>
        </p:nvSpPr>
        <p:spPr/>
        <p:txBody>
          <a:bodyPr/>
          <a:lstStyle/>
          <a:p>
            <a:pPr>
              <a:defRPr/>
            </a:pPr>
            <a:r>
              <a:rPr lang="en-US" dirty="0"/>
              <a:t>Licensing</a:t>
            </a:r>
          </a:p>
        </p:txBody>
      </p:sp>
      <p:sp>
        <p:nvSpPr>
          <p:cNvPr id="95235" name="Rectangle 3">
            <a:extLst>
              <a:ext uri="{FF2B5EF4-FFF2-40B4-BE49-F238E27FC236}">
                <a16:creationId xmlns:a16="http://schemas.microsoft.com/office/drawing/2014/main" id="{BFA0F3F9-4E43-4459-B50F-C281877A20A1}"/>
              </a:ext>
            </a:extLst>
          </p:cNvPr>
          <p:cNvSpPr>
            <a:spLocks noGrp="1" noChangeArrowheads="1"/>
          </p:cNvSpPr>
          <p:nvPr>
            <p:ph idx="4294967295"/>
          </p:nvPr>
        </p:nvSpPr>
        <p:spPr>
          <a:xfrm>
            <a:off x="257175" y="1331913"/>
            <a:ext cx="8743950" cy="4554537"/>
          </a:xfrm>
        </p:spPr>
        <p:txBody>
          <a:bodyPr/>
          <a:lstStyle/>
          <a:p>
            <a:r>
              <a:rPr lang="en-US" altLang="en-US" sz="1900">
                <a:latin typeface="Arial" panose="020B0604020202020204" pitchFamily="34" charset="0"/>
                <a:ea typeface="ＭＳ Ｐゴシック" panose="020B0600070205080204" pitchFamily="34" charset="-128"/>
                <a:cs typeface="Arial" panose="020B0604020202020204" pitchFamily="34" charset="0"/>
              </a:rPr>
              <a:t>Choice #2</a:t>
            </a:r>
          </a:p>
          <a:p>
            <a:pPr lvl="1"/>
            <a:r>
              <a:rPr lang="en-US" altLang="en-US" sz="1600">
                <a:latin typeface="Arial" panose="020B0604020202020204" pitchFamily="34" charset="0"/>
                <a:ea typeface="ＭＳ Ｐゴシック" panose="020B0600070205080204" pitchFamily="34" charset="-128"/>
                <a:cs typeface="Arial" panose="020B0604020202020204" pitchFamily="34" charset="0"/>
              </a:rPr>
              <a:t>You can enter the license keys one at a time. </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Press ENTER when prompted. </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Enter the license keys one at a time for the displayed MAC Address. After each license key has been entered, press ENTER to start a new line for the next license key.</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Press ENTER twice when all license keys have been entered to end the registration of license keys. The system automatically upgrades the CPU cards with the license information.</a:t>
            </a:r>
          </a:p>
          <a:p>
            <a:pPr lvl="1"/>
            <a:r>
              <a:rPr lang="en-US" altLang="en-US" sz="1800">
                <a:latin typeface="Arial" panose="020B0604020202020204" pitchFamily="34" charset="0"/>
                <a:ea typeface="ＭＳ Ｐゴシック" panose="020B0600070205080204" pitchFamily="34" charset="-128"/>
                <a:cs typeface="Arial" panose="020B0604020202020204" pitchFamily="34" charset="0"/>
              </a:rPr>
              <a:t>If the message shows that the license keys were successfully activated, press ENTER to proceed with other provisioning activities</a:t>
            </a:r>
            <a:br>
              <a:rPr lang="en-US" altLang="en-US" sz="1800">
                <a:latin typeface="Arial" panose="020B0604020202020204" pitchFamily="34" charset="0"/>
                <a:ea typeface="ＭＳ Ｐゴシック" panose="020B0600070205080204" pitchFamily="34" charset="-128"/>
                <a:cs typeface="Arial" panose="020B0604020202020204" pitchFamily="34" charset="0"/>
              </a:rPr>
            </a:br>
            <a:r>
              <a:rPr lang="en-US" altLang="en-US" sz="1800">
                <a:latin typeface="Arial" panose="020B0604020202020204" pitchFamily="34" charset="0"/>
                <a:ea typeface="ＭＳ Ｐゴシック" panose="020B0600070205080204" pitchFamily="34" charset="-128"/>
                <a:cs typeface="Arial" panose="020B0604020202020204" pitchFamily="34" charset="0"/>
              </a:rPr>
              <a:t/>
            </a:r>
            <a:br>
              <a:rPr lang="en-US" altLang="en-US" sz="1800">
                <a:latin typeface="Arial" panose="020B0604020202020204" pitchFamily="34" charset="0"/>
                <a:ea typeface="ＭＳ Ｐゴシック" panose="020B0600070205080204" pitchFamily="34" charset="-128"/>
                <a:cs typeface="Arial" panose="020B0604020202020204" pitchFamily="34" charset="0"/>
              </a:rPr>
            </a:br>
            <a:r>
              <a:rPr lang="en-US" altLang="en-US" sz="1800" b="1" i="1">
                <a:latin typeface="Arial" panose="020B0604020202020204" pitchFamily="34" charset="0"/>
                <a:ea typeface="ＭＳ Ｐゴシック" panose="020B0600070205080204" pitchFamily="34" charset="-128"/>
                <a:cs typeface="Arial" panose="020B0604020202020204" pitchFamily="34" charset="0"/>
              </a:rPr>
              <a:t>Note</a:t>
            </a:r>
            <a:r>
              <a:rPr lang="en-US" altLang="en-US" sz="1800" i="1">
                <a:latin typeface="Arial" panose="020B0604020202020204" pitchFamily="34" charset="0"/>
                <a:ea typeface="ＭＳ Ｐゴシック" panose="020B0600070205080204" pitchFamily="34" charset="-128"/>
                <a:cs typeface="Arial" panose="020B0604020202020204" pitchFamily="34" charset="0"/>
              </a:rPr>
              <a:t>: In case of difficulties, contact Customer Support.</a:t>
            </a:r>
          </a:p>
        </p:txBody>
      </p:sp>
    </p:spTree>
  </p:cSld>
  <p:clrMapOvr>
    <a:masterClrMapping/>
  </p:clrMapOvr>
  <p:transition>
    <p:strips dir="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3B1255-1265-49CC-8A86-768230FF7BE1}"/>
              </a:ext>
            </a:extLst>
          </p:cNvPr>
          <p:cNvSpPr>
            <a:spLocks noGrp="1"/>
          </p:cNvSpPr>
          <p:nvPr>
            <p:ph type="title"/>
          </p:nvPr>
        </p:nvSpPr>
        <p:spPr/>
        <p:txBody>
          <a:bodyPr/>
          <a:lstStyle/>
          <a:p>
            <a:pPr>
              <a:defRPr/>
            </a:pPr>
            <a:r>
              <a:rPr lang="en-US" dirty="0"/>
              <a:t>Licensing</a:t>
            </a:r>
          </a:p>
        </p:txBody>
      </p:sp>
      <p:sp>
        <p:nvSpPr>
          <p:cNvPr id="96259" name="Rectangle 3">
            <a:extLst>
              <a:ext uri="{FF2B5EF4-FFF2-40B4-BE49-F238E27FC236}">
                <a16:creationId xmlns:a16="http://schemas.microsoft.com/office/drawing/2014/main" id="{4C5B9CDF-B7C8-4FEE-A4CE-B1154E9F3BBD}"/>
              </a:ext>
            </a:extLst>
          </p:cNvPr>
          <p:cNvSpPr>
            <a:spLocks noGrp="1" noChangeArrowheads="1"/>
          </p:cNvSpPr>
          <p:nvPr>
            <p:ph idx="4294967295"/>
          </p:nvPr>
        </p:nvSpPr>
        <p:spPr>
          <a:xfrm>
            <a:off x="214313" y="1939925"/>
            <a:ext cx="4314825" cy="3059113"/>
          </a:xfrm>
        </p:spPr>
        <p:txBody>
          <a:bodyPr/>
          <a:lstStyle/>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To view licensed features, select License Information</a:t>
            </a:r>
            <a:br>
              <a:rPr lang="en-US" altLang="en-US" sz="2000">
                <a:latin typeface="Arial" panose="020B0604020202020204" pitchFamily="34" charset="0"/>
                <a:ea typeface="ＭＳ Ｐゴシック" panose="020B0600070205080204" pitchFamily="34" charset="-128"/>
                <a:cs typeface="Arial" panose="020B0604020202020204" pitchFamily="34" charset="0"/>
              </a:rPr>
            </a:br>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Navigate to the Main Menu, and select License Information</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96260" name="Group 13">
            <a:extLst>
              <a:ext uri="{FF2B5EF4-FFF2-40B4-BE49-F238E27FC236}">
                <a16:creationId xmlns:a16="http://schemas.microsoft.com/office/drawing/2014/main" id="{8F53BB41-B90E-49E0-AD5B-9BA34AB81C50}"/>
              </a:ext>
            </a:extLst>
          </p:cNvPr>
          <p:cNvGrpSpPr>
            <a:grpSpLocks/>
          </p:cNvGrpSpPr>
          <p:nvPr/>
        </p:nvGrpSpPr>
        <p:grpSpPr bwMode="auto">
          <a:xfrm>
            <a:off x="4654550" y="1566863"/>
            <a:ext cx="4156075" cy="3679825"/>
            <a:chOff x="2992" y="1455"/>
            <a:chExt cx="2618" cy="2318"/>
          </a:xfrm>
        </p:grpSpPr>
        <p:sp>
          <p:nvSpPr>
            <p:cNvPr id="96261" name="Text Box 10">
              <a:extLst>
                <a:ext uri="{FF2B5EF4-FFF2-40B4-BE49-F238E27FC236}">
                  <a16:creationId xmlns:a16="http://schemas.microsoft.com/office/drawing/2014/main" id="{A96DEF89-CD65-4F40-8E77-EB804F32C67C}"/>
                </a:ext>
              </a:extLst>
            </p:cNvPr>
            <p:cNvSpPr txBox="1">
              <a:spLocks noChangeArrowheads="1"/>
            </p:cNvSpPr>
            <p:nvPr/>
          </p:nvSpPr>
          <p:spPr bwMode="auto">
            <a:xfrm>
              <a:off x="3082" y="1555"/>
              <a:ext cx="2077" cy="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75000"/>
                </a:lnSpc>
                <a:spcBef>
                  <a:spcPct val="0"/>
                </a:spcBef>
                <a:buClrTx/>
                <a:buFontTx/>
                <a:buNone/>
              </a:pPr>
              <a:r>
                <a:rPr lang="en-US" altLang="en-US" sz="1100">
                  <a:latin typeface="Courier New" panose="02070309020205020404" pitchFamily="49" charset="0"/>
                </a:rPr>
                <a:t>License Information</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(ROUTING – slot_3)</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8 Network Appearances (NAs) allowed</a:t>
              </a:r>
            </a:p>
            <a:p>
              <a:pPr>
                <a:lnSpc>
                  <a:spcPct val="75000"/>
                </a:lnSpc>
                <a:spcBef>
                  <a:spcPct val="0"/>
                </a:spcBef>
                <a:buClrTx/>
                <a:buFontTx/>
                <a:buNone/>
              </a:pPr>
              <a:r>
                <a:rPr lang="en-US" altLang="en-US" sz="1100">
                  <a:latin typeface="Courier New" panose="02070309020205020404" pitchFamily="49" charset="0"/>
                </a:rPr>
                <a:t>12 M2PA links allowed</a:t>
              </a:r>
            </a:p>
            <a:p>
              <a:pPr>
                <a:lnSpc>
                  <a:spcPct val="75000"/>
                </a:lnSpc>
                <a:spcBef>
                  <a:spcPct val="0"/>
                </a:spcBef>
                <a:buClrTx/>
                <a:buFontTx/>
                <a:buNone/>
              </a:pPr>
              <a:r>
                <a:rPr lang="en-US" altLang="en-US" sz="1100">
                  <a:latin typeface="Courier New" panose="02070309020205020404" pitchFamily="49" charset="0"/>
                </a:rPr>
                <a:t>4 SS7 high speed links (ATM) allowed</a:t>
              </a:r>
            </a:p>
            <a:p>
              <a:pPr>
                <a:lnSpc>
                  <a:spcPct val="75000"/>
                </a:lnSpc>
                <a:spcBef>
                  <a:spcPct val="0"/>
                </a:spcBef>
                <a:buClrTx/>
                <a:buFontTx/>
                <a:buNone/>
              </a:pPr>
              <a:r>
                <a:rPr lang="en-US" altLang="en-US" sz="1100">
                  <a:latin typeface="Courier New" panose="02070309020205020404" pitchFamily="49" charset="0"/>
                </a:rPr>
                <a:t>12 M2UA links allowed</a:t>
              </a:r>
            </a:p>
            <a:p>
              <a:pPr>
                <a:lnSpc>
                  <a:spcPct val="75000"/>
                </a:lnSpc>
                <a:spcBef>
                  <a:spcPct val="0"/>
                </a:spcBef>
                <a:buClrTx/>
                <a:buFontTx/>
                <a:buNone/>
              </a:pPr>
              <a:r>
                <a:rPr lang="en-US" altLang="en-US" sz="1100">
                  <a:latin typeface="Courier New" panose="02070309020205020404" pitchFamily="49" charset="0"/>
                </a:rPr>
                <a:t>32 SS7 low speed links allowed</a:t>
              </a:r>
            </a:p>
            <a:p>
              <a:pPr>
                <a:lnSpc>
                  <a:spcPct val="75000"/>
                </a:lnSpc>
                <a:spcBef>
                  <a:spcPct val="0"/>
                </a:spcBef>
                <a:buClrTx/>
                <a:buFontTx/>
                <a:buNone/>
              </a:pPr>
              <a:r>
                <a:rPr lang="en-US" altLang="en-US" sz="1100">
                  <a:latin typeface="Courier New" panose="02070309020205020404" pitchFamily="49" charset="0"/>
                </a:rPr>
                <a:t>MTP STP Routing allowed</a:t>
              </a:r>
            </a:p>
            <a:p>
              <a:pPr>
                <a:lnSpc>
                  <a:spcPct val="75000"/>
                </a:lnSpc>
                <a:spcBef>
                  <a:spcPct val="0"/>
                </a:spcBef>
                <a:buClrTx/>
                <a:buFontTx/>
                <a:buNone/>
              </a:pPr>
              <a:r>
                <a:rPr lang="en-US" altLang="en-US" sz="1100">
                  <a:latin typeface="Courier New" panose="02070309020205020404" pitchFamily="49" charset="0"/>
                </a:rPr>
                <a:t>SCCP allowed</a:t>
              </a:r>
            </a:p>
            <a:p>
              <a:pPr>
                <a:lnSpc>
                  <a:spcPct val="75000"/>
                </a:lnSpc>
                <a:spcBef>
                  <a:spcPct val="0"/>
                </a:spcBef>
                <a:buClrTx/>
                <a:buFontTx/>
                <a:buNone/>
              </a:pPr>
              <a:r>
                <a:rPr lang="en-US" altLang="en-US" sz="1100">
                  <a:latin typeface="Courier New" panose="02070309020205020404" pitchFamily="49" charset="0"/>
                </a:rPr>
                <a:t>MTP Virtual Point Codes (VPC) allowed</a:t>
              </a:r>
            </a:p>
            <a:p>
              <a:pPr>
                <a:lnSpc>
                  <a:spcPct val="75000"/>
                </a:lnSpc>
                <a:spcBef>
                  <a:spcPct val="0"/>
                </a:spcBef>
                <a:buClrTx/>
                <a:buFontTx/>
                <a:buNone/>
              </a:pPr>
              <a:r>
                <a:rPr lang="en-US" altLang="en-US" sz="1100">
                  <a:latin typeface="Courier New" panose="02070309020205020404" pitchFamily="49" charset="0"/>
                </a:rPr>
                <a:t>Distribution allowed</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(ROUTING – slot_8)</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8 Network Appearances (NAs) allowed</a:t>
              </a:r>
            </a:p>
            <a:p>
              <a:pPr>
                <a:lnSpc>
                  <a:spcPct val="75000"/>
                </a:lnSpc>
                <a:spcBef>
                  <a:spcPct val="0"/>
                </a:spcBef>
                <a:buClrTx/>
                <a:buFontTx/>
                <a:buNone/>
              </a:pPr>
              <a:r>
                <a:rPr lang="en-US" altLang="en-US" sz="1100">
                  <a:latin typeface="Courier New" panose="02070309020205020404" pitchFamily="49" charset="0"/>
                </a:rPr>
                <a:t>12 M2PA links allowed</a:t>
              </a:r>
            </a:p>
            <a:p>
              <a:pPr>
                <a:lnSpc>
                  <a:spcPct val="75000"/>
                </a:lnSpc>
                <a:spcBef>
                  <a:spcPct val="0"/>
                </a:spcBef>
                <a:buClrTx/>
                <a:buFontTx/>
                <a:buNone/>
              </a:pPr>
              <a:r>
                <a:rPr lang="en-US" altLang="en-US" sz="1100">
                  <a:latin typeface="Courier New" panose="02070309020205020404" pitchFamily="49" charset="0"/>
                </a:rPr>
                <a:t>4 SS7 high speed links (ATM) allowed</a:t>
              </a:r>
            </a:p>
            <a:p>
              <a:pPr>
                <a:lnSpc>
                  <a:spcPct val="75000"/>
                </a:lnSpc>
                <a:spcBef>
                  <a:spcPct val="0"/>
                </a:spcBef>
                <a:buClrTx/>
                <a:buFontTx/>
                <a:buNone/>
              </a:pPr>
              <a:r>
                <a:rPr lang="en-US" altLang="en-US" sz="1100">
                  <a:latin typeface="Courier New" panose="02070309020205020404" pitchFamily="49" charset="0"/>
                </a:rPr>
                <a:t>12 M2UA links allowed</a:t>
              </a:r>
            </a:p>
            <a:p>
              <a:pPr>
                <a:lnSpc>
                  <a:spcPct val="75000"/>
                </a:lnSpc>
                <a:spcBef>
                  <a:spcPct val="0"/>
                </a:spcBef>
                <a:buClrTx/>
                <a:buFontTx/>
                <a:buNone/>
              </a:pPr>
              <a:r>
                <a:rPr lang="en-US" altLang="en-US" sz="1100">
                  <a:latin typeface="Courier New" panose="02070309020205020404" pitchFamily="49" charset="0"/>
                </a:rPr>
                <a:t>32 SS7 low speed links allowed</a:t>
              </a:r>
            </a:p>
            <a:p>
              <a:pPr>
                <a:lnSpc>
                  <a:spcPct val="75000"/>
                </a:lnSpc>
                <a:spcBef>
                  <a:spcPct val="0"/>
                </a:spcBef>
                <a:buClrTx/>
                <a:buFontTx/>
                <a:buNone/>
              </a:pPr>
              <a:r>
                <a:rPr lang="en-US" altLang="en-US" sz="1100">
                  <a:latin typeface="Courier New" panose="02070309020205020404" pitchFamily="49" charset="0"/>
                </a:rPr>
                <a:t>MTP STP Routing allowed</a:t>
              </a:r>
            </a:p>
            <a:p>
              <a:pPr>
                <a:lnSpc>
                  <a:spcPct val="75000"/>
                </a:lnSpc>
                <a:spcBef>
                  <a:spcPct val="0"/>
                </a:spcBef>
                <a:buClrTx/>
                <a:buFontTx/>
                <a:buNone/>
              </a:pPr>
              <a:r>
                <a:rPr lang="en-US" altLang="en-US" sz="1100">
                  <a:latin typeface="Courier New" panose="02070309020205020404" pitchFamily="49" charset="0"/>
                </a:rPr>
                <a:t>SCCP allowed</a:t>
              </a:r>
            </a:p>
            <a:p>
              <a:pPr>
                <a:lnSpc>
                  <a:spcPct val="75000"/>
                </a:lnSpc>
                <a:spcBef>
                  <a:spcPct val="0"/>
                </a:spcBef>
                <a:buClrTx/>
                <a:buFontTx/>
                <a:buNone/>
              </a:pPr>
              <a:r>
                <a:rPr lang="en-US" altLang="en-US" sz="1100">
                  <a:latin typeface="Courier New" panose="02070309020205020404" pitchFamily="49" charset="0"/>
                </a:rPr>
                <a:t>MTP Virtual Point Codes (VPC) allowed</a:t>
              </a:r>
            </a:p>
            <a:p>
              <a:pPr>
                <a:lnSpc>
                  <a:spcPct val="75000"/>
                </a:lnSpc>
                <a:spcBef>
                  <a:spcPct val="0"/>
                </a:spcBef>
                <a:buClrTx/>
                <a:buFontTx/>
                <a:buNone/>
              </a:pPr>
              <a:r>
                <a:rPr lang="en-US" altLang="en-US" sz="1100">
                  <a:latin typeface="Courier New" panose="02070309020205020404" pitchFamily="49" charset="0"/>
                </a:rPr>
                <a:t>Distribution allowed</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Press q to quit, h for help</a:t>
              </a:r>
            </a:p>
          </p:txBody>
        </p:sp>
        <p:sp>
          <p:nvSpPr>
            <p:cNvPr id="96262" name="Rectangle 11">
              <a:extLst>
                <a:ext uri="{FF2B5EF4-FFF2-40B4-BE49-F238E27FC236}">
                  <a16:creationId xmlns:a16="http://schemas.microsoft.com/office/drawing/2014/main" id="{11DE115D-9258-4648-B6BE-45E892B360DF}"/>
                </a:ext>
              </a:extLst>
            </p:cNvPr>
            <p:cNvSpPr>
              <a:spLocks noChangeArrowheads="1"/>
            </p:cNvSpPr>
            <p:nvPr/>
          </p:nvSpPr>
          <p:spPr bwMode="auto">
            <a:xfrm>
              <a:off x="2992" y="1455"/>
              <a:ext cx="2618" cy="22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Tree>
  </p:cSld>
  <p:clrMapOvr>
    <a:masterClrMapping/>
  </p:clrMapOvr>
  <p:transition>
    <p:strips dir="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E0DBEC-4EAD-4DE0-907D-3E37366B119D}"/>
              </a:ext>
            </a:extLst>
          </p:cNvPr>
          <p:cNvSpPr>
            <a:spLocks noGrp="1"/>
          </p:cNvSpPr>
          <p:nvPr>
            <p:ph type="title"/>
          </p:nvPr>
        </p:nvSpPr>
        <p:spPr/>
        <p:txBody>
          <a:bodyPr/>
          <a:lstStyle/>
          <a:p>
            <a:pPr>
              <a:defRPr/>
            </a:pPr>
            <a:r>
              <a:rPr lang="en-US" dirty="0"/>
              <a:t>Network Interfaces</a:t>
            </a:r>
          </a:p>
        </p:txBody>
      </p:sp>
      <p:sp>
        <p:nvSpPr>
          <p:cNvPr id="97283" name="Rectangle 3">
            <a:extLst>
              <a:ext uri="{FF2B5EF4-FFF2-40B4-BE49-F238E27FC236}">
                <a16:creationId xmlns:a16="http://schemas.microsoft.com/office/drawing/2014/main" id="{0C886699-37AB-4971-8D3C-F8ABE010A9BD}"/>
              </a:ext>
            </a:extLst>
          </p:cNvPr>
          <p:cNvSpPr>
            <a:spLocks noGrp="1" noChangeArrowheads="1"/>
          </p:cNvSpPr>
          <p:nvPr>
            <p:ph idx="4294967295"/>
          </p:nvPr>
        </p:nvSpPr>
        <p:spPr>
          <a:xfrm>
            <a:off x="282575" y="1035050"/>
            <a:ext cx="8553450" cy="4900613"/>
          </a:xfrm>
        </p:spPr>
        <p:txBody>
          <a:bodyPr/>
          <a:lstStyle/>
          <a:p>
            <a:pPr eaLnBrk="1" hangingPunct="1">
              <a:spcBef>
                <a:spcPct val="0"/>
              </a:spcBef>
            </a:pPr>
            <a:r>
              <a:rPr lang="en-US" altLang="en-US">
                <a:latin typeface="Arial" panose="020B0604020202020204" pitchFamily="34" charset="0"/>
                <a:ea typeface="ＭＳ Ｐゴシック" panose="020B0600070205080204" pitchFamily="34" charset="-128"/>
                <a:cs typeface="Arial" panose="020B0604020202020204" pitchFamily="34" charset="0"/>
              </a:rPr>
              <a:t>IP Networking configuration consists of three tasks</a:t>
            </a:r>
          </a:p>
          <a:p>
            <a:pPr lvl="1" eaLnBrk="1" hangingPunct="1">
              <a:spcBef>
                <a:spcPct val="0"/>
              </a:spcBef>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Configuring the Network Information - hostname and domain name</a:t>
            </a:r>
          </a:p>
          <a:p>
            <a:pPr lvl="1" eaLnBrk="1" hangingPunct="1">
              <a:spcBef>
                <a:spcPct val="0"/>
              </a:spcBef>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Configuring the SIGTRAN IP network  interfaces</a:t>
            </a:r>
          </a:p>
          <a:p>
            <a:pPr lvl="1" eaLnBrk="1" hangingPunct="1">
              <a:spcBef>
                <a:spcPct val="0"/>
              </a:spcBef>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Configuring the Management network interfaces</a:t>
            </a:r>
          </a:p>
          <a:p>
            <a:pPr lvl="1" eaLnBrk="1" hangingPunct="1">
              <a:spcBef>
                <a:spcPct val="0"/>
              </a:spcBef>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Configuring the IMF IP network interfaces</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spcBef>
                <a:spcPct val="0"/>
              </a:spcBef>
            </a:pPr>
            <a:r>
              <a:rPr lang="en-US" altLang="en-US">
                <a:latin typeface="Arial" panose="020B0604020202020204" pitchFamily="34" charset="0"/>
                <a:ea typeface="ＭＳ Ｐゴシック" panose="020B0600070205080204" pitchFamily="34" charset="-128"/>
                <a:cs typeface="Arial" panose="020B0604020202020204" pitchFamily="34" charset="0"/>
              </a:rPr>
              <a:t>Corresponding CPUs and/or services restart after configuration</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spcBef>
                <a:spcPct val="0"/>
              </a:spcBef>
              <a:buFont typeface="Wingdings" panose="05000000000000000000" pitchFamily="2" charset="2"/>
              <a:buNone/>
            </a:pPr>
            <a:r>
              <a:rPr lang="en-US" altLang="en-US" i="1">
                <a:latin typeface="Arial" panose="020B0604020202020204" pitchFamily="34" charset="0"/>
                <a:ea typeface="ＭＳ Ｐゴシック" panose="020B0600070205080204" pitchFamily="34" charset="-128"/>
                <a:cs typeface="Arial" panose="020B0604020202020204" pitchFamily="34" charset="0"/>
              </a:rPr>
              <a:t>Note: It is recommended that you configure the Management and SIGTRAN SS7 IP network interfaces during the initial configuration process; however, you can configure the </a:t>
            </a:r>
            <a:r>
              <a:rPr lang="en-US" altLang="en-US" i="1">
                <a:latin typeface="Arial" panose="020B0604020202020204" pitchFamily="34" charset="0"/>
                <a:ea typeface="ＭＳ Ｐゴシック" panose="020B0600070205080204" pitchFamily="34" charset="-128"/>
                <a:cs typeface="Arial" panose="020B0604020202020204" pitchFamily="34" charset="0"/>
                <a:hlinkClick r:id="rId2" action="ppaction://hlinksldjump"/>
              </a:rPr>
              <a:t>IMF IP network </a:t>
            </a:r>
            <a:r>
              <a:rPr lang="en-US" altLang="en-US" i="1">
                <a:latin typeface="Arial" panose="020B0604020202020204" pitchFamily="34" charset="0"/>
                <a:ea typeface="ＭＳ Ｐゴシック" panose="020B0600070205080204" pitchFamily="34" charset="-128"/>
                <a:cs typeface="Arial" panose="020B0604020202020204" pitchFamily="34" charset="0"/>
              </a:rPr>
              <a:t> after the fact if required using the Web UI.</a:t>
            </a:r>
          </a:p>
        </p:txBody>
      </p:sp>
    </p:spTree>
  </p:cSld>
  <p:clrMapOvr>
    <a:masterClrMapping/>
  </p:clrMapOvr>
  <p:transition>
    <p:strips dir="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B73401-A546-447E-9104-6339B91E3FF1}"/>
              </a:ext>
            </a:extLst>
          </p:cNvPr>
          <p:cNvSpPr>
            <a:spLocks noGrp="1"/>
          </p:cNvSpPr>
          <p:nvPr>
            <p:ph type="title"/>
          </p:nvPr>
        </p:nvSpPr>
        <p:spPr/>
        <p:txBody>
          <a:bodyPr/>
          <a:lstStyle/>
          <a:p>
            <a:pPr>
              <a:defRPr/>
            </a:pPr>
            <a:r>
              <a:rPr lang="en-US" dirty="0"/>
              <a:t>Network Interfaces</a:t>
            </a:r>
          </a:p>
        </p:txBody>
      </p:sp>
      <p:grpSp>
        <p:nvGrpSpPr>
          <p:cNvPr id="98307" name="Group 7">
            <a:extLst>
              <a:ext uri="{FF2B5EF4-FFF2-40B4-BE49-F238E27FC236}">
                <a16:creationId xmlns:a16="http://schemas.microsoft.com/office/drawing/2014/main" id="{69DFC017-EE69-4701-A77C-E919AC37ED53}"/>
              </a:ext>
            </a:extLst>
          </p:cNvPr>
          <p:cNvGrpSpPr>
            <a:grpSpLocks/>
          </p:cNvGrpSpPr>
          <p:nvPr/>
        </p:nvGrpSpPr>
        <p:grpSpPr bwMode="auto">
          <a:xfrm>
            <a:off x="4427538" y="954088"/>
            <a:ext cx="4349750" cy="2928937"/>
            <a:chOff x="475" y="1588"/>
            <a:chExt cx="3550" cy="1845"/>
          </a:xfrm>
        </p:grpSpPr>
        <p:sp>
          <p:nvSpPr>
            <p:cNvPr id="98312" name="Text Box 8">
              <a:extLst>
                <a:ext uri="{FF2B5EF4-FFF2-40B4-BE49-F238E27FC236}">
                  <a16:creationId xmlns:a16="http://schemas.microsoft.com/office/drawing/2014/main" id="{72A67BE3-6601-4B3A-9417-C8064354F26E}"/>
                </a:ext>
              </a:extLst>
            </p:cNvPr>
            <p:cNvSpPr txBox="1">
              <a:spLocks noChangeArrowheads="1"/>
            </p:cNvSpPr>
            <p:nvPr/>
          </p:nvSpPr>
          <p:spPr bwMode="auto">
            <a:xfrm>
              <a:off x="661" y="1652"/>
              <a:ext cx="3132" cy="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buClrTx/>
                <a:buFontTx/>
                <a:buNone/>
              </a:pPr>
              <a:r>
                <a:rPr lang="en-US" altLang="en-US" sz="1100" dirty="0">
                  <a:latin typeface="Courier New" panose="02070309020205020404" pitchFamily="49" charset="0"/>
                </a:rPr>
                <a:t>Main Menu</a:t>
              </a:r>
            </a:p>
            <a:p>
              <a:pPr>
                <a:lnSpc>
                  <a:spcPct val="80000"/>
                </a:lnSpc>
                <a:spcBef>
                  <a:spcPct val="0"/>
                </a:spcBef>
                <a:buClrTx/>
                <a:buFontTx/>
                <a:buNone/>
              </a:pPr>
              <a:endParaRPr lang="en-US" altLang="en-US" sz="1100" dirty="0">
                <a:latin typeface="Courier New" panose="02070309020205020404" pitchFamily="49" charset="0"/>
              </a:endParaRPr>
            </a:p>
            <a:p>
              <a:pPr>
                <a:lnSpc>
                  <a:spcPct val="80000"/>
                </a:lnSpc>
                <a:spcBef>
                  <a:spcPct val="0"/>
                </a:spcBef>
                <a:buClrTx/>
                <a:buFontTx/>
                <a:buNone/>
              </a:pPr>
              <a:r>
                <a:rPr lang="en-US" altLang="en-US" sz="1100" dirty="0">
                  <a:latin typeface="Courier New" panose="02070309020205020404" pitchFamily="49" charset="0"/>
                </a:rPr>
                <a:t>        </a:t>
              </a:r>
              <a:r>
                <a:rPr lang="en-US" altLang="en-US" sz="1100" dirty="0" err="1">
                  <a:latin typeface="Courier New" panose="02070309020205020404" pitchFamily="49" charset="0"/>
                </a:rPr>
                <a:t>Sonus</a:t>
              </a:r>
              <a:r>
                <a:rPr lang="en-US" altLang="en-US" sz="1100" dirty="0">
                  <a:latin typeface="Courier New" panose="02070309020205020404" pitchFamily="49" charset="0"/>
                </a:rPr>
                <a:t> Networks DSC 8000</a:t>
              </a:r>
            </a:p>
            <a:p>
              <a:pPr>
                <a:lnSpc>
                  <a:spcPct val="80000"/>
                </a:lnSpc>
                <a:spcBef>
                  <a:spcPct val="0"/>
                </a:spcBef>
                <a:buClrTx/>
                <a:buFontTx/>
                <a:buNone/>
              </a:pPr>
              <a:endParaRPr lang="en-US" altLang="en-US" sz="1100" dirty="0">
                <a:latin typeface="Courier New" panose="02070309020205020404" pitchFamily="49" charset="0"/>
              </a:endParaRPr>
            </a:p>
            <a:p>
              <a:pPr>
                <a:lnSpc>
                  <a:spcPct val="80000"/>
                </a:lnSpc>
                <a:spcBef>
                  <a:spcPct val="0"/>
                </a:spcBef>
                <a:buClrTx/>
                <a:buFontTx/>
                <a:buNone/>
              </a:pPr>
              <a:r>
                <a:rPr lang="en-US" altLang="en-US" sz="1100" dirty="0">
                  <a:latin typeface="Courier New" panose="02070309020205020404" pitchFamily="49" charset="0"/>
                </a:rPr>
                <a:t>         1 - Licensing</a:t>
              </a:r>
            </a:p>
            <a:p>
              <a:pPr>
                <a:lnSpc>
                  <a:spcPct val="80000"/>
                </a:lnSpc>
                <a:spcBef>
                  <a:spcPct val="0"/>
                </a:spcBef>
                <a:buClrTx/>
                <a:buFontTx/>
                <a:buNone/>
              </a:pPr>
              <a:r>
                <a:rPr lang="en-US" altLang="en-US" sz="1100" dirty="0">
                  <a:latin typeface="Courier New" panose="02070309020205020404" pitchFamily="49" charset="0"/>
                </a:rPr>
                <a:t>         2 - Configure Network Interfaces</a:t>
              </a:r>
            </a:p>
            <a:p>
              <a:pPr>
                <a:lnSpc>
                  <a:spcPct val="80000"/>
                </a:lnSpc>
                <a:spcBef>
                  <a:spcPct val="0"/>
                </a:spcBef>
                <a:buClrTx/>
                <a:buFontTx/>
                <a:buNone/>
              </a:pPr>
              <a:r>
                <a:rPr lang="en-US" altLang="en-US" sz="1100" dirty="0">
                  <a:latin typeface="Courier New" panose="02070309020205020404" pitchFamily="49" charset="0"/>
                </a:rPr>
                <a:t>         3 - Set Initial Configuration</a:t>
              </a:r>
            </a:p>
            <a:p>
              <a:pPr>
                <a:lnSpc>
                  <a:spcPct val="80000"/>
                </a:lnSpc>
                <a:spcBef>
                  <a:spcPct val="0"/>
                </a:spcBef>
                <a:buClrTx/>
                <a:buFontTx/>
                <a:buNone/>
              </a:pPr>
              <a:r>
                <a:rPr lang="en-US" altLang="en-US" sz="1100" dirty="0">
                  <a:latin typeface="Courier New" panose="02070309020205020404" pitchFamily="49" charset="0"/>
                </a:rPr>
                <a:t>         4 - Restore</a:t>
              </a:r>
            </a:p>
            <a:p>
              <a:pPr>
                <a:lnSpc>
                  <a:spcPct val="80000"/>
                </a:lnSpc>
                <a:spcBef>
                  <a:spcPct val="0"/>
                </a:spcBef>
                <a:buClrTx/>
                <a:buFontTx/>
                <a:buNone/>
              </a:pPr>
              <a:r>
                <a:rPr lang="en-US" altLang="en-US" sz="1100" dirty="0">
                  <a:latin typeface="Courier New" panose="02070309020205020404" pitchFamily="49" charset="0"/>
                </a:rPr>
                <a:t>         5 – Software Revisions</a:t>
              </a:r>
            </a:p>
            <a:p>
              <a:pPr>
                <a:lnSpc>
                  <a:spcPct val="80000"/>
                </a:lnSpc>
                <a:spcBef>
                  <a:spcPct val="0"/>
                </a:spcBef>
                <a:buClrTx/>
                <a:buFontTx/>
                <a:buNone/>
              </a:pPr>
              <a:r>
                <a:rPr lang="en-US" altLang="en-US" sz="1100" dirty="0">
                  <a:latin typeface="Courier New" panose="02070309020205020404" pitchFamily="49" charset="0"/>
                </a:rPr>
                <a:t>         6 - Enter Shell</a:t>
              </a:r>
            </a:p>
            <a:p>
              <a:pPr>
                <a:lnSpc>
                  <a:spcPct val="80000"/>
                </a:lnSpc>
                <a:spcBef>
                  <a:spcPct val="0"/>
                </a:spcBef>
                <a:buClrTx/>
                <a:buFontTx/>
                <a:buNone/>
              </a:pPr>
              <a:endParaRPr lang="en-US" altLang="en-US" sz="1100" dirty="0">
                <a:latin typeface="Courier New" panose="02070309020205020404" pitchFamily="49" charset="0"/>
              </a:endParaRPr>
            </a:p>
            <a:p>
              <a:pPr>
                <a:lnSpc>
                  <a:spcPct val="80000"/>
                </a:lnSpc>
                <a:spcBef>
                  <a:spcPct val="0"/>
                </a:spcBef>
                <a:buClrTx/>
                <a:buFontTx/>
                <a:buNone/>
              </a:pPr>
              <a:r>
                <a:rPr lang="en-US" altLang="en-US" sz="1100" dirty="0">
                  <a:latin typeface="Courier New" panose="02070309020205020404" pitchFamily="49" charset="0"/>
                </a:rPr>
                <a:t>         l - Logout</a:t>
              </a:r>
            </a:p>
            <a:p>
              <a:pPr>
                <a:lnSpc>
                  <a:spcPct val="80000"/>
                </a:lnSpc>
                <a:spcBef>
                  <a:spcPct val="0"/>
                </a:spcBef>
                <a:buClrTx/>
                <a:buFontTx/>
                <a:buNone/>
              </a:pPr>
              <a:endParaRPr lang="en-US" altLang="en-US" sz="1100" dirty="0">
                <a:latin typeface="Courier New" panose="02070309020205020404" pitchFamily="49" charset="0"/>
              </a:endParaRPr>
            </a:p>
            <a:p>
              <a:pPr>
                <a:lnSpc>
                  <a:spcPct val="80000"/>
                </a:lnSpc>
                <a:spcBef>
                  <a:spcPct val="0"/>
                </a:spcBef>
                <a:buClrTx/>
                <a:buFontTx/>
                <a:buNone/>
              </a:pPr>
              <a:r>
                <a:rPr lang="en-US" altLang="en-US" sz="1100" dirty="0">
                  <a:latin typeface="Courier New" panose="02070309020205020404" pitchFamily="49" charset="0"/>
                </a:rPr>
                <a:t>Enter Selection: 2</a:t>
              </a:r>
            </a:p>
            <a:p>
              <a:pPr>
                <a:lnSpc>
                  <a:spcPct val="80000"/>
                </a:lnSpc>
                <a:spcBef>
                  <a:spcPct val="0"/>
                </a:spcBef>
                <a:buClrTx/>
                <a:buFontTx/>
                <a:buNone/>
              </a:pPr>
              <a:endParaRPr lang="en-US" altLang="en-US" sz="1100" dirty="0">
                <a:latin typeface="Courier New" panose="02070309020205020404" pitchFamily="49" charset="0"/>
              </a:endParaRPr>
            </a:p>
            <a:p>
              <a:pPr>
                <a:lnSpc>
                  <a:spcPct val="80000"/>
                </a:lnSpc>
                <a:spcBef>
                  <a:spcPct val="0"/>
                </a:spcBef>
                <a:buClrTx/>
                <a:buFontTx/>
                <a:buNone/>
              </a:pPr>
              <a:endParaRPr lang="en-US" altLang="en-US" sz="1100" dirty="0">
                <a:latin typeface="Courier New" panose="02070309020205020404" pitchFamily="49" charset="0"/>
              </a:endParaRPr>
            </a:p>
            <a:p>
              <a:pPr>
                <a:lnSpc>
                  <a:spcPct val="80000"/>
                </a:lnSpc>
                <a:spcBef>
                  <a:spcPct val="0"/>
                </a:spcBef>
                <a:buClrTx/>
                <a:buFontTx/>
                <a:buNone/>
              </a:pPr>
              <a:endParaRPr lang="en-US" altLang="en-US" sz="1100" dirty="0">
                <a:latin typeface="Courier New" panose="02070309020205020404" pitchFamily="49" charset="0"/>
              </a:endParaRPr>
            </a:p>
            <a:p>
              <a:pPr>
                <a:lnSpc>
                  <a:spcPct val="80000"/>
                </a:lnSpc>
                <a:spcBef>
                  <a:spcPct val="0"/>
                </a:spcBef>
                <a:buClrTx/>
                <a:buFontTx/>
                <a:buNone/>
              </a:pPr>
              <a:r>
                <a:rPr lang="en-US" altLang="en-US" sz="1100" dirty="0">
                  <a:latin typeface="Courier New" panose="02070309020205020404" pitchFamily="49" charset="0"/>
                </a:rPr>
                <a:t>User: root              Hostname: localhost</a:t>
              </a:r>
            </a:p>
            <a:p>
              <a:pPr>
                <a:lnSpc>
                  <a:spcPct val="80000"/>
                </a:lnSpc>
                <a:spcBef>
                  <a:spcPct val="0"/>
                </a:spcBef>
                <a:buClrTx/>
                <a:buFontTx/>
                <a:buNone/>
              </a:pPr>
              <a:endParaRPr lang="en-US" altLang="en-US" sz="1100" dirty="0">
                <a:latin typeface="Courier New" panose="02070309020205020404" pitchFamily="49" charset="0"/>
              </a:endParaRPr>
            </a:p>
          </p:txBody>
        </p:sp>
        <p:sp>
          <p:nvSpPr>
            <p:cNvPr id="98313" name="Rectangle 9">
              <a:extLst>
                <a:ext uri="{FF2B5EF4-FFF2-40B4-BE49-F238E27FC236}">
                  <a16:creationId xmlns:a16="http://schemas.microsoft.com/office/drawing/2014/main" id="{BE602AFC-F226-4D44-9D63-B2586BF9FC12}"/>
                </a:ext>
              </a:extLst>
            </p:cNvPr>
            <p:cNvSpPr>
              <a:spLocks noChangeArrowheads="1"/>
            </p:cNvSpPr>
            <p:nvPr/>
          </p:nvSpPr>
          <p:spPr bwMode="auto">
            <a:xfrm>
              <a:off x="475" y="1588"/>
              <a:ext cx="3550" cy="18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
        <p:nvSpPr>
          <p:cNvPr id="98308" name="Rectangle 3">
            <a:extLst>
              <a:ext uri="{FF2B5EF4-FFF2-40B4-BE49-F238E27FC236}">
                <a16:creationId xmlns:a16="http://schemas.microsoft.com/office/drawing/2014/main" id="{197A6CE2-762B-4076-A073-0A86AA47BFDD}"/>
              </a:ext>
            </a:extLst>
          </p:cNvPr>
          <p:cNvSpPr>
            <a:spLocks noGrp="1" noChangeArrowheads="1"/>
          </p:cNvSpPr>
          <p:nvPr>
            <p:ph idx="4294967295"/>
          </p:nvPr>
        </p:nvSpPr>
        <p:spPr>
          <a:xfrm>
            <a:off x="139700" y="1800225"/>
            <a:ext cx="4191000" cy="2646363"/>
          </a:xfrm>
        </p:spPr>
        <p:txBody>
          <a:bodyPr/>
          <a:lstStyle/>
          <a:p>
            <a:pPr eaLnBrk="1" hangingPunct="1">
              <a:lnSpc>
                <a:spcPct val="90000"/>
              </a:lnSpc>
            </a:pPr>
            <a:r>
              <a:rPr lang="en-US" altLang="en-US" sz="2000">
                <a:latin typeface="Arial" panose="020B0604020202020204" pitchFamily="34" charset="0"/>
                <a:ea typeface="ＭＳ Ｐゴシック" panose="020B0600070205080204" pitchFamily="34" charset="-128"/>
                <a:cs typeface="Arial" panose="020B0604020202020204" pitchFamily="34" charset="0"/>
              </a:rPr>
              <a:t>From the Main Menu, select Configure Network Interfaces</a:t>
            </a:r>
            <a:br>
              <a:rPr lang="en-US" altLang="en-US" sz="2000">
                <a:latin typeface="Arial" panose="020B0604020202020204" pitchFamily="34" charset="0"/>
                <a:ea typeface="ＭＳ Ｐゴシック" panose="020B0600070205080204" pitchFamily="34" charset="-128"/>
                <a:cs typeface="Arial" panose="020B0604020202020204" pitchFamily="34" charset="0"/>
              </a:rPr>
            </a:br>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pPr>
            <a:r>
              <a:rPr lang="en-US" altLang="en-US" sz="2000">
                <a:latin typeface="Arial" panose="020B0604020202020204" pitchFamily="34" charset="0"/>
                <a:ea typeface="ＭＳ Ｐゴシック" panose="020B0600070205080204" pitchFamily="34" charset="-128"/>
                <a:cs typeface="Arial" panose="020B0604020202020204" pitchFamily="34" charset="0"/>
              </a:rPr>
              <a:t>Select Network Information</a:t>
            </a:r>
          </a:p>
        </p:txBody>
      </p:sp>
      <p:grpSp>
        <p:nvGrpSpPr>
          <p:cNvPr id="98309" name="Group 9">
            <a:extLst>
              <a:ext uri="{FF2B5EF4-FFF2-40B4-BE49-F238E27FC236}">
                <a16:creationId xmlns:a16="http://schemas.microsoft.com/office/drawing/2014/main" id="{6DD186AB-66A9-407B-8FAD-5503AB89100C}"/>
              </a:ext>
            </a:extLst>
          </p:cNvPr>
          <p:cNvGrpSpPr>
            <a:grpSpLocks/>
          </p:cNvGrpSpPr>
          <p:nvPr/>
        </p:nvGrpSpPr>
        <p:grpSpPr bwMode="auto">
          <a:xfrm>
            <a:off x="3430588" y="4225925"/>
            <a:ext cx="5400675" cy="1643063"/>
            <a:chOff x="3733800" y="4251325"/>
            <a:chExt cx="5056188" cy="1643063"/>
          </a:xfrm>
        </p:grpSpPr>
        <p:sp>
          <p:nvSpPr>
            <p:cNvPr id="98310" name="Text Box 5">
              <a:extLst>
                <a:ext uri="{FF2B5EF4-FFF2-40B4-BE49-F238E27FC236}">
                  <a16:creationId xmlns:a16="http://schemas.microsoft.com/office/drawing/2014/main" id="{1A19EC5F-29D5-4FA1-836C-9BC5AC370747}"/>
                </a:ext>
              </a:extLst>
            </p:cNvPr>
            <p:cNvSpPr txBox="1">
              <a:spLocks noChangeArrowheads="1"/>
            </p:cNvSpPr>
            <p:nvPr/>
          </p:nvSpPr>
          <p:spPr bwMode="auto">
            <a:xfrm>
              <a:off x="3743326" y="4256088"/>
              <a:ext cx="4743451" cy="16158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75000"/>
                </a:lnSpc>
                <a:spcBef>
                  <a:spcPct val="0"/>
                </a:spcBef>
                <a:buClrTx/>
                <a:buFontTx/>
                <a:buNone/>
              </a:pPr>
              <a:r>
                <a:rPr lang="en-US" altLang="en-US" sz="1100">
                  <a:latin typeface="Courier New" panose="02070309020205020404" pitchFamily="49" charset="0"/>
                </a:rPr>
                <a:t>Network Configuration</a:t>
              </a:r>
            </a:p>
            <a:p>
              <a:pPr>
                <a:lnSpc>
                  <a:spcPct val="75000"/>
                </a:lnSpc>
                <a:spcBef>
                  <a:spcPct val="0"/>
                </a:spcBef>
                <a:buClrTx/>
                <a:buFontTx/>
                <a:buNone/>
              </a:pPr>
              <a:r>
                <a:rPr lang="en-US" altLang="en-US" sz="1100">
                  <a:latin typeface="Courier New" panose="02070309020205020404" pitchFamily="49" charset="0"/>
                </a:rPr>
                <a:t>[Press CTRL-C to abort and return to the previous screen]</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         1 - Network Information</a:t>
              </a:r>
            </a:p>
            <a:p>
              <a:pPr>
                <a:lnSpc>
                  <a:spcPct val="75000"/>
                </a:lnSpc>
                <a:spcBef>
                  <a:spcPct val="0"/>
                </a:spcBef>
                <a:buClrTx/>
                <a:buFontTx/>
                <a:buNone/>
              </a:pPr>
              <a:r>
                <a:rPr lang="en-US" altLang="en-US" sz="1100">
                  <a:latin typeface="Courier New" panose="02070309020205020404" pitchFamily="49" charset="0"/>
                </a:rPr>
                <a:t>         2 - SS7/IP Network</a:t>
              </a:r>
            </a:p>
            <a:p>
              <a:pPr>
                <a:lnSpc>
                  <a:spcPct val="75000"/>
                </a:lnSpc>
                <a:spcBef>
                  <a:spcPct val="0"/>
                </a:spcBef>
                <a:buClrTx/>
                <a:buFontTx/>
                <a:buNone/>
              </a:pPr>
              <a:r>
                <a:rPr lang="en-US" altLang="en-US" sz="1100">
                  <a:latin typeface="Courier New" panose="02070309020205020404" pitchFamily="49" charset="0"/>
                </a:rPr>
                <a:t>         3 - Management Network</a:t>
              </a:r>
            </a:p>
            <a:p>
              <a:pPr>
                <a:lnSpc>
                  <a:spcPct val="75000"/>
                </a:lnSpc>
                <a:spcBef>
                  <a:spcPct val="0"/>
                </a:spcBef>
                <a:buClrTx/>
                <a:buFontTx/>
                <a:buNone/>
              </a:pPr>
              <a:r>
                <a:rPr lang="en-US" altLang="en-US" sz="1100">
                  <a:latin typeface="Courier New" panose="02070309020205020404" pitchFamily="49" charset="0"/>
                </a:rPr>
                <a:t>         4 - Restart networking</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         b - Back</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Enter Selection: 1</a:t>
              </a:r>
            </a:p>
          </p:txBody>
        </p:sp>
        <p:sp>
          <p:nvSpPr>
            <p:cNvPr id="98311" name="Rectangle 6">
              <a:extLst>
                <a:ext uri="{FF2B5EF4-FFF2-40B4-BE49-F238E27FC236}">
                  <a16:creationId xmlns:a16="http://schemas.microsoft.com/office/drawing/2014/main" id="{924AE17E-1D83-4F22-B304-A7EA33EE8360}"/>
                </a:ext>
              </a:extLst>
            </p:cNvPr>
            <p:cNvSpPr>
              <a:spLocks noChangeArrowheads="1"/>
            </p:cNvSpPr>
            <p:nvPr/>
          </p:nvSpPr>
          <p:spPr bwMode="auto">
            <a:xfrm>
              <a:off x="3733800" y="4251325"/>
              <a:ext cx="5056188" cy="1643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Tree>
  </p:cSld>
  <p:clrMapOvr>
    <a:masterClrMapping/>
  </p:clrMapOvr>
  <p:transition>
    <p:strips dir="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AB9B1-144C-47BE-B1BF-C631B1A07D5F}"/>
              </a:ext>
            </a:extLst>
          </p:cNvPr>
          <p:cNvSpPr>
            <a:spLocks noGrp="1"/>
          </p:cNvSpPr>
          <p:nvPr>
            <p:ph type="title"/>
          </p:nvPr>
        </p:nvSpPr>
        <p:spPr/>
        <p:txBody>
          <a:bodyPr/>
          <a:lstStyle/>
          <a:p>
            <a:pPr>
              <a:defRPr/>
            </a:pPr>
            <a:r>
              <a:rPr lang="en-US" dirty="0"/>
              <a:t>Network Interfaces</a:t>
            </a:r>
          </a:p>
        </p:txBody>
      </p:sp>
      <p:sp>
        <p:nvSpPr>
          <p:cNvPr id="99331" name="Rectangle 3">
            <a:extLst>
              <a:ext uri="{FF2B5EF4-FFF2-40B4-BE49-F238E27FC236}">
                <a16:creationId xmlns:a16="http://schemas.microsoft.com/office/drawing/2014/main" id="{92762251-9B24-40D5-BC4F-C153E7BA7FE6}"/>
              </a:ext>
            </a:extLst>
          </p:cNvPr>
          <p:cNvSpPr>
            <a:spLocks noGrp="1" noChangeArrowheads="1"/>
          </p:cNvSpPr>
          <p:nvPr>
            <p:ph idx="4294967295"/>
          </p:nvPr>
        </p:nvSpPr>
        <p:spPr>
          <a:xfrm>
            <a:off x="176213" y="947738"/>
            <a:ext cx="6048375" cy="4324350"/>
          </a:xfrm>
        </p:spPr>
        <p:txBody>
          <a:bodyPr/>
          <a:lstStyle/>
          <a:p>
            <a:pPr eaLnBrk="1" hangingPunct="1">
              <a:lnSpc>
                <a:spcPct val="90000"/>
              </a:lnSpc>
              <a:spcBef>
                <a:spcPct val="0"/>
              </a:spcBef>
            </a:pPr>
            <a:r>
              <a:rPr lang="en-US" altLang="en-US" sz="2000">
                <a:latin typeface="Arial" panose="020B0604020202020204" pitchFamily="34" charset="0"/>
                <a:ea typeface="ＭＳ Ｐゴシック" panose="020B0600070205080204" pitchFamily="34" charset="-128"/>
                <a:cs typeface="Arial" panose="020B0604020202020204" pitchFamily="34" charset="0"/>
              </a:rPr>
              <a:t>Enter a hostname and a valid domain name</a:t>
            </a:r>
          </a:p>
          <a:p>
            <a:pPr lvl="1" eaLnBrk="1" hangingPunct="1">
              <a:lnSpc>
                <a:spcPct val="90000"/>
              </a:lnSpc>
              <a:spcBef>
                <a:spcPct val="0"/>
              </a:spcBef>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Max of 32 alphanumeric characters</a:t>
            </a:r>
          </a:p>
          <a:p>
            <a:pPr lvl="1" eaLnBrk="1" hangingPunct="1">
              <a:lnSpc>
                <a:spcPct val="90000"/>
              </a:lnSpc>
              <a:spcBef>
                <a:spcPct val="0"/>
              </a:spcBef>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First character MUST be a letter</a:t>
            </a:r>
          </a:p>
          <a:p>
            <a:pPr lvl="1" eaLnBrk="1" hangingPunct="1">
              <a:lnSpc>
                <a:spcPct val="90000"/>
              </a:lnSpc>
              <a:spcBef>
                <a:spcPct val="0"/>
              </a:spcBef>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Limited use of special characters</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spcBef>
                <a:spcPct val="0"/>
              </a:spcBef>
            </a:pPr>
            <a:r>
              <a:rPr lang="en-US" altLang="en-US" sz="2000">
                <a:latin typeface="Arial" panose="020B0604020202020204" pitchFamily="34" charset="0"/>
                <a:ea typeface="ＭＳ Ｐゴシック" panose="020B0600070205080204" pitchFamily="34" charset="-128"/>
                <a:cs typeface="Arial" panose="020B0604020202020204" pitchFamily="34" charset="0"/>
              </a:rPr>
              <a:t>Enter y and press ENTER to confirm</a:t>
            </a:r>
          </a:p>
        </p:txBody>
      </p:sp>
      <p:grpSp>
        <p:nvGrpSpPr>
          <p:cNvPr id="99332" name="Group 6">
            <a:extLst>
              <a:ext uri="{FF2B5EF4-FFF2-40B4-BE49-F238E27FC236}">
                <a16:creationId xmlns:a16="http://schemas.microsoft.com/office/drawing/2014/main" id="{D18DDC38-2E9F-449C-A3E7-4BEE9E640941}"/>
              </a:ext>
            </a:extLst>
          </p:cNvPr>
          <p:cNvGrpSpPr>
            <a:grpSpLocks/>
          </p:cNvGrpSpPr>
          <p:nvPr/>
        </p:nvGrpSpPr>
        <p:grpSpPr bwMode="auto">
          <a:xfrm>
            <a:off x="1781175" y="2982913"/>
            <a:ext cx="5942013" cy="2620962"/>
            <a:chOff x="445" y="1581"/>
            <a:chExt cx="4005" cy="1651"/>
          </a:xfrm>
        </p:grpSpPr>
        <p:sp>
          <p:nvSpPr>
            <p:cNvPr id="99333" name="Text Box 4">
              <a:extLst>
                <a:ext uri="{FF2B5EF4-FFF2-40B4-BE49-F238E27FC236}">
                  <a16:creationId xmlns:a16="http://schemas.microsoft.com/office/drawing/2014/main" id="{F7D4F562-0869-442A-ACBA-E52695D5D42F}"/>
                </a:ext>
              </a:extLst>
            </p:cNvPr>
            <p:cNvSpPr txBox="1">
              <a:spLocks noChangeArrowheads="1"/>
            </p:cNvSpPr>
            <p:nvPr/>
          </p:nvSpPr>
          <p:spPr bwMode="auto">
            <a:xfrm>
              <a:off x="480" y="1660"/>
              <a:ext cx="3847" cy="1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buClrTx/>
                <a:buFontTx/>
                <a:buNone/>
              </a:pPr>
              <a:r>
                <a:rPr lang="en-US" altLang="en-US" sz="1100">
                  <a:latin typeface="Courier New" panose="02070309020205020404" pitchFamily="49" charset="0"/>
                </a:rPr>
                <a:t>Setting Network Information</a:t>
              </a:r>
            </a:p>
            <a:p>
              <a:pPr>
                <a:lnSpc>
                  <a:spcPct val="80000"/>
                </a:lnSpc>
                <a:spcBef>
                  <a:spcPct val="0"/>
                </a:spcBef>
                <a:buClrTx/>
                <a:buFontTx/>
                <a:buNone/>
              </a:pPr>
              <a:r>
                <a:rPr lang="en-US" altLang="en-US" sz="1100">
                  <a:latin typeface="Courier New" panose="02070309020205020404" pitchFamily="49" charset="0"/>
                </a:rPr>
                <a:t>[Press CTRL-C to abort and return to the previous screen]</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Default values (if any) will appear at the end of a line in</a:t>
              </a:r>
            </a:p>
            <a:p>
              <a:pPr>
                <a:lnSpc>
                  <a:spcPct val="80000"/>
                </a:lnSpc>
                <a:spcBef>
                  <a:spcPct val="0"/>
                </a:spcBef>
                <a:buClrTx/>
                <a:buFontTx/>
                <a:buNone/>
              </a:pPr>
              <a:r>
                <a:rPr lang="en-US" altLang="en-US" sz="1100">
                  <a:latin typeface="Courier New" panose="02070309020205020404" pitchFamily="49" charset="0"/>
                </a:rPr>
                <a:t>square braces ([]). Press &lt;enter&gt; to select the default value.</a:t>
              </a:r>
            </a:p>
            <a:p>
              <a:pPr>
                <a:lnSpc>
                  <a:spcPct val="80000"/>
                </a:lnSpc>
                <a:spcBef>
                  <a:spcPct val="0"/>
                </a:spcBef>
                <a:buClrTx/>
                <a:buFontTx/>
                <a:buNone/>
              </a:pPr>
              <a:r>
                <a:rPr lang="en-US" altLang="en-US" sz="1100">
                  <a:latin typeface="Courier New" panose="02070309020205020404" pitchFamily="49" charset="0"/>
                </a:rPr>
                <a:t>To clear a value, or enter no value, enter a '.' and press enter.</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Please enter the hostname: [devX40x]</a:t>
              </a:r>
            </a:p>
            <a:p>
              <a:pPr>
                <a:lnSpc>
                  <a:spcPct val="80000"/>
                </a:lnSpc>
                <a:spcBef>
                  <a:spcPct val="0"/>
                </a:spcBef>
                <a:buClrTx/>
                <a:buFontTx/>
                <a:buNone/>
              </a:pPr>
              <a:r>
                <a:rPr lang="en-US" altLang="en-US" sz="1100">
                  <a:latin typeface="Courier New" panose="02070309020205020404" pitchFamily="49" charset="0"/>
                </a:rPr>
                <a:t>Please enter the domain: [lab.ottawa.sonus.com]</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Hostname:       devX40x</a:t>
              </a:r>
            </a:p>
            <a:p>
              <a:pPr>
                <a:lnSpc>
                  <a:spcPct val="80000"/>
                </a:lnSpc>
                <a:spcBef>
                  <a:spcPct val="0"/>
                </a:spcBef>
                <a:buClrTx/>
                <a:buFontTx/>
                <a:buNone/>
              </a:pPr>
              <a:r>
                <a:rPr lang="en-US" altLang="en-US" sz="1100">
                  <a:latin typeface="Courier New" panose="02070309020205020404" pitchFamily="49" charset="0"/>
                </a:rPr>
                <a:t>Domain:         lab.ottawa.sonus.com</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Is this correct? [y/n] y</a:t>
              </a:r>
            </a:p>
          </p:txBody>
        </p:sp>
        <p:sp>
          <p:nvSpPr>
            <p:cNvPr id="99334" name="Rectangle 5">
              <a:extLst>
                <a:ext uri="{FF2B5EF4-FFF2-40B4-BE49-F238E27FC236}">
                  <a16:creationId xmlns:a16="http://schemas.microsoft.com/office/drawing/2014/main" id="{DB3EFB8D-25A5-40F4-9139-ED253A2D8920}"/>
                </a:ext>
              </a:extLst>
            </p:cNvPr>
            <p:cNvSpPr>
              <a:spLocks noChangeArrowheads="1"/>
            </p:cNvSpPr>
            <p:nvPr/>
          </p:nvSpPr>
          <p:spPr bwMode="auto">
            <a:xfrm>
              <a:off x="445" y="1581"/>
              <a:ext cx="4005" cy="16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Tree>
  </p:cSld>
  <p:clrMapOvr>
    <a:masterClrMapping/>
  </p:clrMapOvr>
  <p:transition>
    <p:strips dir="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AB1B42-0A00-4407-BC80-281C15AE652D}"/>
              </a:ext>
            </a:extLst>
          </p:cNvPr>
          <p:cNvSpPr>
            <a:spLocks noGrp="1"/>
          </p:cNvSpPr>
          <p:nvPr>
            <p:ph type="title"/>
          </p:nvPr>
        </p:nvSpPr>
        <p:spPr/>
        <p:txBody>
          <a:bodyPr/>
          <a:lstStyle/>
          <a:p>
            <a:pPr>
              <a:defRPr/>
            </a:pPr>
            <a:r>
              <a:rPr lang="en-US" dirty="0"/>
              <a:t>Network Interfaces</a:t>
            </a:r>
          </a:p>
        </p:txBody>
      </p:sp>
      <p:sp>
        <p:nvSpPr>
          <p:cNvPr id="4" name="Rectangle 3">
            <a:extLst>
              <a:ext uri="{FF2B5EF4-FFF2-40B4-BE49-F238E27FC236}">
                <a16:creationId xmlns:a16="http://schemas.microsoft.com/office/drawing/2014/main" id="{916C7757-060B-481F-9BA0-C51BDE7F44BA}"/>
              </a:ext>
            </a:extLst>
          </p:cNvPr>
          <p:cNvSpPr txBox="1">
            <a:spLocks noChangeArrowheads="1"/>
          </p:cNvSpPr>
          <p:nvPr/>
        </p:nvSpPr>
        <p:spPr>
          <a:xfrm>
            <a:off x="609600" y="1571625"/>
            <a:ext cx="8534400" cy="23241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400" kern="0" dirty="0">
                <a:latin typeface="Arial"/>
                <a:ea typeface="ＭＳ Ｐゴシック" pitchFamily="-111" charset="-128"/>
                <a:cs typeface="Arial"/>
              </a:rPr>
              <a:t>The IP services are automatically restarted</a:t>
            </a:r>
          </a:p>
        </p:txBody>
      </p:sp>
      <p:grpSp>
        <p:nvGrpSpPr>
          <p:cNvPr id="100356" name="Group 8">
            <a:extLst>
              <a:ext uri="{FF2B5EF4-FFF2-40B4-BE49-F238E27FC236}">
                <a16:creationId xmlns:a16="http://schemas.microsoft.com/office/drawing/2014/main" id="{1660BBD9-2192-46FC-8AEF-742FD0A11351}"/>
              </a:ext>
            </a:extLst>
          </p:cNvPr>
          <p:cNvGrpSpPr>
            <a:grpSpLocks/>
          </p:cNvGrpSpPr>
          <p:nvPr/>
        </p:nvGrpSpPr>
        <p:grpSpPr bwMode="auto">
          <a:xfrm>
            <a:off x="1492250" y="2501900"/>
            <a:ext cx="6178550" cy="2466975"/>
            <a:chOff x="368" y="1430"/>
            <a:chExt cx="3892" cy="1554"/>
          </a:xfrm>
        </p:grpSpPr>
        <p:sp>
          <p:nvSpPr>
            <p:cNvPr id="100357" name="Text Box 5">
              <a:extLst>
                <a:ext uri="{FF2B5EF4-FFF2-40B4-BE49-F238E27FC236}">
                  <a16:creationId xmlns:a16="http://schemas.microsoft.com/office/drawing/2014/main" id="{F58B711B-5309-403D-80B9-4B46008637D5}"/>
                </a:ext>
              </a:extLst>
            </p:cNvPr>
            <p:cNvSpPr txBox="1">
              <a:spLocks noChangeArrowheads="1"/>
            </p:cNvSpPr>
            <p:nvPr/>
          </p:nvSpPr>
          <p:spPr bwMode="auto">
            <a:xfrm>
              <a:off x="375" y="1453"/>
              <a:ext cx="3667" cy="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100">
                  <a:latin typeface="Courier New" panose="02070309020205020404" pitchFamily="49" charset="0"/>
                </a:rPr>
                <a:t>Stopping High-Availability services:</a:t>
              </a:r>
            </a:p>
            <a:p>
              <a:pPr>
                <a:spcBef>
                  <a:spcPct val="0"/>
                </a:spcBef>
                <a:buClrTx/>
                <a:buFontTx/>
                <a:buNone/>
              </a:pPr>
              <a:r>
                <a:rPr lang="en-US" altLang="en-US" sz="1100">
                  <a:latin typeface="Courier New" panose="02070309020205020404" pitchFamily="49" charset="0"/>
                </a:rPr>
                <a:t>                                                           [  OK  ]</a:t>
              </a:r>
            </a:p>
            <a:p>
              <a:pPr>
                <a:spcBef>
                  <a:spcPct val="0"/>
                </a:spcBef>
                <a:buClrTx/>
                <a:buFontTx/>
                <a:buNone/>
              </a:pPr>
              <a:r>
                <a:rPr lang="en-US" altLang="en-US" sz="1100">
                  <a:latin typeface="Courier New" panose="02070309020205020404" pitchFamily="49" charset="0"/>
                </a:rPr>
                <a:t>Waiting to allow resource takeover to complete:</a:t>
              </a:r>
            </a:p>
            <a:p>
              <a:pPr>
                <a:spcBef>
                  <a:spcPct val="0"/>
                </a:spcBef>
                <a:buClrTx/>
                <a:buFontTx/>
                <a:buNone/>
              </a:pPr>
              <a:r>
                <a:rPr lang="en-US" altLang="en-US" sz="1100">
                  <a:latin typeface="Courier New" panose="02070309020205020404" pitchFamily="49" charset="0"/>
                </a:rPr>
                <a:t>                                                           [  OK  ]</a:t>
              </a:r>
            </a:p>
            <a:p>
              <a:pPr>
                <a:spcBef>
                  <a:spcPct val="0"/>
                </a:spcBef>
                <a:buClrTx/>
                <a:buFontTx/>
                <a:buNone/>
              </a:pPr>
              <a:r>
                <a:rPr lang="en-US" altLang="en-US" sz="1100">
                  <a:latin typeface="Courier New" panose="02070309020205020404" pitchFamily="49" charset="0"/>
                </a:rPr>
                <a:t>Starting High-Availability services:</a:t>
              </a:r>
            </a:p>
            <a:p>
              <a:pPr>
                <a:spcBef>
                  <a:spcPct val="0"/>
                </a:spcBef>
                <a:buClrTx/>
                <a:buFontTx/>
                <a:buNone/>
              </a:pPr>
              <a:r>
                <a:rPr lang="en-US" altLang="en-US" sz="1100">
                  <a:latin typeface="Courier New" panose="02070309020205020404" pitchFamily="49" charset="0"/>
                </a:rPr>
                <a:t>                                                           [  OK  ]</a:t>
              </a:r>
            </a:p>
            <a:p>
              <a:pPr>
                <a:spcBef>
                  <a:spcPct val="0"/>
                </a:spcBef>
                <a:buClrTx/>
                <a:buFontTx/>
                <a:buNone/>
              </a:pPr>
              <a:r>
                <a:rPr lang="en-US" altLang="en-US" sz="1100">
                  <a:latin typeface="Courier New" panose="02070309020205020404" pitchFamily="49" charset="0"/>
                </a:rPr>
                <a:t>Stopping High-Availability services:</a:t>
              </a:r>
            </a:p>
            <a:p>
              <a:pPr>
                <a:spcBef>
                  <a:spcPct val="0"/>
                </a:spcBef>
                <a:buClrTx/>
                <a:buFontTx/>
                <a:buNone/>
              </a:pPr>
              <a:r>
                <a:rPr lang="en-US" altLang="en-US" sz="1100">
                  <a:latin typeface="Courier New" panose="02070309020205020404" pitchFamily="49" charset="0"/>
                </a:rPr>
                <a:t>                                                           [  OK  ]</a:t>
              </a:r>
            </a:p>
            <a:p>
              <a:pPr>
                <a:spcBef>
                  <a:spcPct val="0"/>
                </a:spcBef>
                <a:buClrTx/>
                <a:buFontTx/>
                <a:buNone/>
              </a:pPr>
              <a:r>
                <a:rPr lang="en-US" altLang="en-US" sz="1100">
                  <a:latin typeface="Courier New" panose="02070309020205020404" pitchFamily="49" charset="0"/>
                </a:rPr>
                <a:t>Waiting to allow resource takeover to complete:</a:t>
              </a:r>
            </a:p>
            <a:p>
              <a:pPr>
                <a:spcBef>
                  <a:spcPct val="0"/>
                </a:spcBef>
                <a:buClrTx/>
                <a:buFontTx/>
                <a:buNone/>
              </a:pPr>
              <a:r>
                <a:rPr lang="en-US" altLang="en-US" sz="1100">
                  <a:latin typeface="Courier New" panose="02070309020205020404" pitchFamily="49" charset="0"/>
                </a:rPr>
                <a:t>                                                           [  OK  ]</a:t>
              </a:r>
            </a:p>
            <a:p>
              <a:pPr>
                <a:spcBef>
                  <a:spcPct val="0"/>
                </a:spcBef>
                <a:buClrTx/>
                <a:buFontTx/>
                <a:buNone/>
              </a:pPr>
              <a:r>
                <a:rPr lang="en-US" altLang="en-US" sz="1100">
                  <a:latin typeface="Courier New" panose="02070309020205020404" pitchFamily="49" charset="0"/>
                </a:rPr>
                <a:t>Starting High-Availability services:</a:t>
              </a:r>
            </a:p>
            <a:p>
              <a:pPr>
                <a:spcBef>
                  <a:spcPct val="0"/>
                </a:spcBef>
                <a:buClrTx/>
                <a:buFontTx/>
                <a:buNone/>
              </a:pPr>
              <a:r>
                <a:rPr lang="en-US" altLang="en-US" sz="1100">
                  <a:latin typeface="Courier New" panose="02070309020205020404" pitchFamily="49" charset="0"/>
                </a:rPr>
                <a:t>                                                           [  OK  ]</a:t>
              </a:r>
            </a:p>
            <a:p>
              <a:pPr>
                <a:spcBef>
                  <a:spcPct val="0"/>
                </a:spcBef>
                <a:buClrTx/>
                <a:buFontTx/>
                <a:buNone/>
              </a:pPr>
              <a:r>
                <a:rPr lang="en-US" altLang="en-US" sz="1100">
                  <a:latin typeface="Courier New" panose="02070309020205020404" pitchFamily="49" charset="0"/>
                </a:rPr>
                <a:t>Press &lt;enter&gt; to continue.</a:t>
              </a:r>
            </a:p>
            <a:p>
              <a:pPr>
                <a:lnSpc>
                  <a:spcPct val="90000"/>
                </a:lnSpc>
                <a:spcBef>
                  <a:spcPct val="0"/>
                </a:spcBef>
                <a:buClrTx/>
                <a:buFontTx/>
                <a:buNone/>
              </a:pPr>
              <a:endParaRPr lang="en-US" altLang="en-US" sz="1100">
                <a:latin typeface="Courier New" panose="02070309020205020404" pitchFamily="49" charset="0"/>
              </a:endParaRPr>
            </a:p>
          </p:txBody>
        </p:sp>
        <p:sp>
          <p:nvSpPr>
            <p:cNvPr id="100358" name="Rectangle 6">
              <a:extLst>
                <a:ext uri="{FF2B5EF4-FFF2-40B4-BE49-F238E27FC236}">
                  <a16:creationId xmlns:a16="http://schemas.microsoft.com/office/drawing/2014/main" id="{4A9DCAF0-A5F6-41E5-8B13-BAB9B43668E0}"/>
                </a:ext>
              </a:extLst>
            </p:cNvPr>
            <p:cNvSpPr>
              <a:spLocks noChangeArrowheads="1"/>
            </p:cNvSpPr>
            <p:nvPr/>
          </p:nvSpPr>
          <p:spPr bwMode="auto">
            <a:xfrm>
              <a:off x="368" y="1430"/>
              <a:ext cx="3892" cy="15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Tree>
  </p:cSld>
  <p:clrMapOvr>
    <a:masterClrMapping/>
  </p:clrMapOvr>
  <p:transition>
    <p:strips dir="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5AD14F-DE9B-4BA9-8D7A-ACA2FB5238E5}"/>
              </a:ext>
            </a:extLst>
          </p:cNvPr>
          <p:cNvSpPr>
            <a:spLocks noGrp="1"/>
          </p:cNvSpPr>
          <p:nvPr>
            <p:ph type="title"/>
          </p:nvPr>
        </p:nvSpPr>
        <p:spPr/>
        <p:txBody>
          <a:bodyPr/>
          <a:lstStyle/>
          <a:p>
            <a:pPr>
              <a:defRPr/>
            </a:pPr>
            <a:r>
              <a:rPr lang="en-US" dirty="0"/>
              <a:t>IP Networking (SS7 IP)</a:t>
            </a:r>
          </a:p>
        </p:txBody>
      </p:sp>
      <p:sp>
        <p:nvSpPr>
          <p:cNvPr id="101379" name="Rectangle 3">
            <a:extLst>
              <a:ext uri="{FF2B5EF4-FFF2-40B4-BE49-F238E27FC236}">
                <a16:creationId xmlns:a16="http://schemas.microsoft.com/office/drawing/2014/main" id="{26F0AC1B-CA9B-4906-892E-48FF05AB0715}"/>
              </a:ext>
            </a:extLst>
          </p:cNvPr>
          <p:cNvSpPr>
            <a:spLocks noGrp="1" noChangeArrowheads="1"/>
          </p:cNvSpPr>
          <p:nvPr>
            <p:ph idx="4294967295"/>
          </p:nvPr>
        </p:nvSpPr>
        <p:spPr>
          <a:xfrm>
            <a:off x="457200" y="1054100"/>
            <a:ext cx="8229600" cy="4525963"/>
          </a:xfrm>
        </p:spPr>
        <p:txBody>
          <a:bodyPr/>
          <a:lstStyle/>
          <a:p>
            <a:pPr eaLnBrk="1" hangingPunct="1"/>
            <a:r>
              <a:rPr lang="en-GB" altLang="en-US" sz="2400" dirty="0">
                <a:latin typeface="Arial" panose="020B0604020202020204" pitchFamily="34" charset="0"/>
                <a:ea typeface="ＭＳ Ｐゴシック" panose="020B0600070205080204" pitchFamily="34" charset="-128"/>
                <a:cs typeface="Arial" panose="020B0604020202020204" pitchFamily="34" charset="0"/>
              </a:rPr>
              <a:t>Two IPv4/IPV6 addresses per CPU allow for multi-homed associations</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in SCTP. </a:t>
            </a:r>
            <a:br>
              <a:rPr lang="en-US" altLang="en-US" sz="2400" dirty="0">
                <a:latin typeface="Arial" panose="020B0604020202020204" pitchFamily="34" charset="0"/>
                <a:ea typeface="ＭＳ Ｐゴシック" panose="020B0600070205080204" pitchFamily="34" charset="-128"/>
                <a:cs typeface="Arial" panose="020B0604020202020204" pitchFamily="34" charset="0"/>
              </a:rPr>
            </a:b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400" dirty="0">
                <a:latin typeface="Arial" panose="020B0604020202020204" pitchFamily="34" charset="0"/>
                <a:ea typeface="ＭＳ Ｐゴシック" panose="020B0600070205080204" pitchFamily="34" charset="-128"/>
                <a:cs typeface="Arial" panose="020B0604020202020204" pitchFamily="34" charset="0"/>
              </a:rPr>
              <a:t>Minimum of Two IP’s are required for Diameter/SS7, One on each routing CPU.</a:t>
            </a:r>
            <a:br>
              <a:rPr lang="en-US" altLang="en-US" sz="2400" dirty="0">
                <a:latin typeface="Arial" panose="020B0604020202020204" pitchFamily="34" charset="0"/>
                <a:ea typeface="ＭＳ Ｐゴシック" panose="020B0600070205080204" pitchFamily="34" charset="-128"/>
                <a:cs typeface="Arial" panose="020B0604020202020204" pitchFamily="34" charset="0"/>
              </a:rPr>
            </a:b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400" dirty="0">
                <a:latin typeface="Arial" panose="020B0604020202020204" pitchFamily="34" charset="0"/>
                <a:ea typeface="ＭＳ Ｐゴシック" panose="020B0600070205080204" pitchFamily="34" charset="-128"/>
                <a:cs typeface="Arial" panose="020B0604020202020204" pitchFamily="34" charset="0"/>
              </a:rPr>
              <a:t>IPv4 / IPv6 can use one or more IP’s. Dual homed vs single homed associations</a:t>
            </a:r>
            <a:br>
              <a:rPr lang="en-US" altLang="en-US" sz="2400" dirty="0">
                <a:latin typeface="Arial" panose="020B0604020202020204" pitchFamily="34" charset="0"/>
                <a:ea typeface="ＭＳ Ｐゴシック" panose="020B0600070205080204" pitchFamily="34" charset="-128"/>
                <a:cs typeface="Arial" panose="020B0604020202020204" pitchFamily="34" charset="0"/>
              </a:rPr>
            </a:b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sz="2400" dirty="0">
                <a:latin typeface="Arial" panose="020B0604020202020204" pitchFamily="34" charset="0"/>
                <a:ea typeface="ＭＳ Ｐゴシック" panose="020B0600070205080204" pitchFamily="34" charset="-128"/>
                <a:cs typeface="Arial" panose="020B0604020202020204" pitchFamily="34" charset="0"/>
              </a:rPr>
              <a:t>IPv6 can use a multitude of IP aliases</a:t>
            </a:r>
          </a:p>
        </p:txBody>
      </p:sp>
    </p:spTree>
  </p:cSld>
  <p:clrMapOvr>
    <a:masterClrMapping/>
  </p:clrMapOvr>
  <p:transition>
    <p:strips dir="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514A0-160A-4C2D-B9F5-361D21BB1941}"/>
              </a:ext>
            </a:extLst>
          </p:cNvPr>
          <p:cNvSpPr>
            <a:spLocks noGrp="1"/>
          </p:cNvSpPr>
          <p:nvPr>
            <p:ph type="title"/>
          </p:nvPr>
        </p:nvSpPr>
        <p:spPr/>
        <p:txBody>
          <a:bodyPr/>
          <a:lstStyle/>
          <a:p>
            <a:pPr>
              <a:defRPr/>
            </a:pPr>
            <a:r>
              <a:rPr lang="en-US" dirty="0"/>
              <a:t>IP Networking (SS7 IP)</a:t>
            </a:r>
          </a:p>
        </p:txBody>
      </p:sp>
      <p:sp>
        <p:nvSpPr>
          <p:cNvPr id="4" name="Rectangle 3">
            <a:extLst>
              <a:ext uri="{FF2B5EF4-FFF2-40B4-BE49-F238E27FC236}">
                <a16:creationId xmlns:a16="http://schemas.microsoft.com/office/drawing/2014/main" id="{58D2FF35-0879-46FB-B5FC-AD2579E2D2B7}"/>
              </a:ext>
            </a:extLst>
          </p:cNvPr>
          <p:cNvSpPr txBox="1">
            <a:spLocks noChangeArrowheads="1"/>
          </p:cNvSpPr>
          <p:nvPr/>
        </p:nvSpPr>
        <p:spPr>
          <a:xfrm>
            <a:off x="0" y="1628775"/>
            <a:ext cx="4171950" cy="3981450"/>
          </a:xfrm>
          <a:prstGeom prst="rect">
            <a:avLst/>
          </a:prstGeom>
        </p:spPr>
        <p:txBody>
          <a:bodyPr/>
          <a:lstStyle/>
          <a:p>
            <a:pPr marL="342900" indent="-342900" eaLnBrk="1" hangingPunct="1">
              <a:spcAft>
                <a:spcPts val="600"/>
              </a:spcAft>
              <a:buClr>
                <a:srgbClr val="439539"/>
              </a:buClr>
              <a:buFont typeface="Wingdings" pitchFamily="2" charset="2"/>
              <a:buChar char="§"/>
              <a:defRPr/>
            </a:pPr>
            <a:r>
              <a:rPr lang="en-US" sz="2000" kern="0" dirty="0">
                <a:latin typeface="Arial"/>
                <a:ea typeface="ＭＳ Ｐゴシック" pitchFamily="-111" charset="-128"/>
                <a:cs typeface="Arial"/>
              </a:rPr>
              <a:t>From the Main Menu select Configure Network Interfaces</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Aft>
                <a:spcPts val="600"/>
              </a:spcAft>
              <a:buClr>
                <a:srgbClr val="439539"/>
              </a:buClr>
              <a:buFont typeface="Wingdings" pitchFamily="2" charset="2"/>
              <a:buChar char="§"/>
              <a:defRPr/>
            </a:pPr>
            <a:r>
              <a:rPr lang="en-US" sz="2000" kern="0" dirty="0">
                <a:latin typeface="Arial"/>
                <a:ea typeface="ＭＳ Ｐゴシック" pitchFamily="-111" charset="-128"/>
                <a:cs typeface="Arial"/>
              </a:rPr>
              <a:t>Select SS7/IP Network</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Aft>
                <a:spcPts val="600"/>
              </a:spcAft>
              <a:buClr>
                <a:srgbClr val="439539"/>
              </a:buClr>
              <a:buFont typeface="Wingdings" pitchFamily="2" charset="2"/>
              <a:buChar char="§"/>
              <a:defRPr/>
            </a:pPr>
            <a:r>
              <a:rPr lang="en-US" sz="2000" kern="0" dirty="0">
                <a:latin typeface="Arial"/>
                <a:ea typeface="ＭＳ Ｐゴシック" pitchFamily="-111" charset="-128"/>
                <a:cs typeface="Arial"/>
              </a:rPr>
              <a:t>Select the CPU to configure</a:t>
            </a:r>
          </a:p>
        </p:txBody>
      </p:sp>
      <p:grpSp>
        <p:nvGrpSpPr>
          <p:cNvPr id="102404" name="Group 11">
            <a:extLst>
              <a:ext uri="{FF2B5EF4-FFF2-40B4-BE49-F238E27FC236}">
                <a16:creationId xmlns:a16="http://schemas.microsoft.com/office/drawing/2014/main" id="{37839A1A-AF37-4405-88C3-F90FBFDA96AB}"/>
              </a:ext>
            </a:extLst>
          </p:cNvPr>
          <p:cNvGrpSpPr>
            <a:grpSpLocks/>
          </p:cNvGrpSpPr>
          <p:nvPr/>
        </p:nvGrpSpPr>
        <p:grpSpPr bwMode="auto">
          <a:xfrm>
            <a:off x="4124325" y="1471613"/>
            <a:ext cx="5019675" cy="1763712"/>
            <a:chOff x="574" y="1827"/>
            <a:chExt cx="3156" cy="1111"/>
          </a:xfrm>
        </p:grpSpPr>
        <p:sp>
          <p:nvSpPr>
            <p:cNvPr id="102408" name="Text Box 7">
              <a:extLst>
                <a:ext uri="{FF2B5EF4-FFF2-40B4-BE49-F238E27FC236}">
                  <a16:creationId xmlns:a16="http://schemas.microsoft.com/office/drawing/2014/main" id="{9D3103CF-8AE9-4682-AE66-379317040759}"/>
                </a:ext>
              </a:extLst>
            </p:cNvPr>
            <p:cNvSpPr txBox="1">
              <a:spLocks noChangeArrowheads="1"/>
            </p:cNvSpPr>
            <p:nvPr/>
          </p:nvSpPr>
          <p:spPr bwMode="auto">
            <a:xfrm>
              <a:off x="599" y="1830"/>
              <a:ext cx="3131" cy="10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buClrTx/>
                <a:buFontTx/>
                <a:buNone/>
              </a:pPr>
              <a:r>
                <a:rPr lang="en-US" altLang="en-US" sz="1100">
                  <a:latin typeface="Courier New" panose="02070309020205020404" pitchFamily="49" charset="0"/>
                </a:rPr>
                <a:t>Network Configuration</a:t>
              </a:r>
            </a:p>
            <a:p>
              <a:pPr>
                <a:lnSpc>
                  <a:spcPct val="80000"/>
                </a:lnSpc>
                <a:spcBef>
                  <a:spcPct val="0"/>
                </a:spcBef>
                <a:buClrTx/>
                <a:buFontTx/>
                <a:buNone/>
              </a:pPr>
              <a:r>
                <a:rPr lang="en-US" altLang="en-US" sz="1100">
                  <a:latin typeface="Courier New" panose="02070309020205020404" pitchFamily="49" charset="0"/>
                </a:rPr>
                <a:t>[Press CTRL-C to abort and return to the previous screen]</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1 - Network Information</a:t>
              </a:r>
            </a:p>
            <a:p>
              <a:pPr>
                <a:lnSpc>
                  <a:spcPct val="80000"/>
                </a:lnSpc>
                <a:spcBef>
                  <a:spcPct val="0"/>
                </a:spcBef>
                <a:buClrTx/>
                <a:buFontTx/>
                <a:buNone/>
              </a:pPr>
              <a:r>
                <a:rPr lang="en-US" altLang="en-US" sz="1100">
                  <a:latin typeface="Courier New" panose="02070309020205020404" pitchFamily="49" charset="0"/>
                </a:rPr>
                <a:t>         2 - SS7/IP Network</a:t>
              </a:r>
            </a:p>
            <a:p>
              <a:pPr>
                <a:lnSpc>
                  <a:spcPct val="80000"/>
                </a:lnSpc>
                <a:spcBef>
                  <a:spcPct val="0"/>
                </a:spcBef>
                <a:buClrTx/>
                <a:buFontTx/>
                <a:buNone/>
              </a:pPr>
              <a:r>
                <a:rPr lang="en-US" altLang="en-US" sz="1100">
                  <a:latin typeface="Courier New" panose="02070309020205020404" pitchFamily="49" charset="0"/>
                </a:rPr>
                <a:t>         3 - Management Network</a:t>
              </a:r>
            </a:p>
            <a:p>
              <a:pPr>
                <a:lnSpc>
                  <a:spcPct val="80000"/>
                </a:lnSpc>
                <a:spcBef>
                  <a:spcPct val="0"/>
                </a:spcBef>
                <a:buClrTx/>
                <a:buFontTx/>
                <a:buNone/>
              </a:pPr>
              <a:r>
                <a:rPr lang="en-US" altLang="en-US" sz="1100">
                  <a:latin typeface="Courier New" panose="02070309020205020404" pitchFamily="49" charset="0"/>
                </a:rPr>
                <a:t>         4 - Restart networking</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b - Back</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Enter Selection: 2</a:t>
              </a:r>
            </a:p>
          </p:txBody>
        </p:sp>
        <p:sp>
          <p:nvSpPr>
            <p:cNvPr id="102409" name="Rectangle 8">
              <a:extLst>
                <a:ext uri="{FF2B5EF4-FFF2-40B4-BE49-F238E27FC236}">
                  <a16:creationId xmlns:a16="http://schemas.microsoft.com/office/drawing/2014/main" id="{0B6B7CF9-10A2-4935-9F01-B670270B1D60}"/>
                </a:ext>
              </a:extLst>
            </p:cNvPr>
            <p:cNvSpPr>
              <a:spLocks noChangeArrowheads="1"/>
            </p:cNvSpPr>
            <p:nvPr/>
          </p:nvSpPr>
          <p:spPr bwMode="auto">
            <a:xfrm>
              <a:off x="574" y="1827"/>
              <a:ext cx="3086" cy="11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grpSp>
        <p:nvGrpSpPr>
          <p:cNvPr id="102405" name="Group 12">
            <a:extLst>
              <a:ext uri="{FF2B5EF4-FFF2-40B4-BE49-F238E27FC236}">
                <a16:creationId xmlns:a16="http://schemas.microsoft.com/office/drawing/2014/main" id="{D8619027-A0F8-4060-BDD1-064D0EC11D87}"/>
              </a:ext>
            </a:extLst>
          </p:cNvPr>
          <p:cNvGrpSpPr>
            <a:grpSpLocks/>
          </p:cNvGrpSpPr>
          <p:nvPr/>
        </p:nvGrpSpPr>
        <p:grpSpPr bwMode="auto">
          <a:xfrm>
            <a:off x="3971925" y="3638550"/>
            <a:ext cx="5029200" cy="1992313"/>
            <a:chOff x="417" y="1404"/>
            <a:chExt cx="3137" cy="1255"/>
          </a:xfrm>
        </p:grpSpPr>
        <p:sp>
          <p:nvSpPr>
            <p:cNvPr id="102406" name="Text Box 13">
              <a:extLst>
                <a:ext uri="{FF2B5EF4-FFF2-40B4-BE49-F238E27FC236}">
                  <a16:creationId xmlns:a16="http://schemas.microsoft.com/office/drawing/2014/main" id="{B18037AE-255C-4D3F-A9F4-84F000774EA4}"/>
                </a:ext>
              </a:extLst>
            </p:cNvPr>
            <p:cNvSpPr txBox="1">
              <a:spLocks noChangeArrowheads="1"/>
            </p:cNvSpPr>
            <p:nvPr/>
          </p:nvSpPr>
          <p:spPr bwMode="auto">
            <a:xfrm>
              <a:off x="417" y="1413"/>
              <a:ext cx="3137" cy="11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buClrTx/>
                <a:buFontTx/>
                <a:buNone/>
              </a:pPr>
              <a:r>
                <a:rPr lang="en-US" altLang="en-US" sz="1100">
                  <a:latin typeface="Courier New" panose="02070309020205020404" pitchFamily="49" charset="0"/>
                </a:rPr>
                <a:t>Configure SS7/IP Network</a:t>
              </a:r>
            </a:p>
            <a:p>
              <a:pPr>
                <a:lnSpc>
                  <a:spcPct val="80000"/>
                </a:lnSpc>
                <a:spcBef>
                  <a:spcPct val="0"/>
                </a:spcBef>
                <a:buClrTx/>
                <a:buFontTx/>
                <a:buNone/>
              </a:pPr>
              <a:r>
                <a:rPr lang="en-US" altLang="en-US" sz="1100">
                  <a:latin typeface="Courier New" panose="02070309020205020404" pitchFamily="49" charset="0"/>
                </a:rPr>
                <a:t>[Press CTRL-C to abort and return to the previous screen]</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endParaRPr lang="en-US" altLang="en-US" sz="1100">
                <a:latin typeface="Courier New" panose="02070309020205020404" pitchFamily="49" charset="0"/>
              </a:endParaRPr>
            </a:p>
            <a:p>
              <a:pPr>
                <a:spcBef>
                  <a:spcPct val="0"/>
                </a:spcBef>
                <a:buClrTx/>
                <a:buFontTx/>
                <a:buNone/>
              </a:pPr>
              <a:r>
                <a:rPr lang="en-US" altLang="en-US" sz="1100">
                  <a:latin typeface="Courier New" panose="02070309020205020404" pitchFamily="49" charset="0"/>
                </a:rPr>
                <a:t> Configure SS7/IP Network on which card ?</a:t>
              </a:r>
            </a:p>
            <a:p>
              <a:pPr>
                <a:spcBef>
                  <a:spcPct val="0"/>
                </a:spcBef>
                <a:buClrTx/>
                <a:buFontTx/>
                <a:buNone/>
              </a:pPr>
              <a:endParaRPr lang="en-US" altLang="en-US" sz="1100">
                <a:latin typeface="Courier New" panose="02070309020205020404" pitchFamily="49" charset="0"/>
              </a:endParaRPr>
            </a:p>
            <a:p>
              <a:pPr>
                <a:spcBef>
                  <a:spcPct val="0"/>
                </a:spcBef>
                <a:buClrTx/>
                <a:buFontTx/>
                <a:buNone/>
              </a:pPr>
              <a:r>
                <a:rPr lang="en-US" altLang="en-US" sz="1100">
                  <a:latin typeface="Courier New" panose="02070309020205020404" pitchFamily="49" charset="0"/>
                </a:rPr>
                <a:t>         1 - ROUTING – slot3_0</a:t>
              </a:r>
            </a:p>
            <a:p>
              <a:pPr>
                <a:spcBef>
                  <a:spcPct val="0"/>
                </a:spcBef>
                <a:buClrTx/>
                <a:buFontTx/>
                <a:buNone/>
              </a:pPr>
              <a:r>
                <a:rPr lang="en-US" altLang="en-US" sz="1100">
                  <a:latin typeface="Courier New" panose="02070309020205020404" pitchFamily="49" charset="0"/>
                </a:rPr>
                <a:t>         2 - ROUTING – slot8_0</a:t>
              </a:r>
            </a:p>
            <a:p>
              <a:pPr>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b - Back</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Enter Selection: 1</a:t>
              </a:r>
            </a:p>
          </p:txBody>
        </p:sp>
        <p:sp>
          <p:nvSpPr>
            <p:cNvPr id="102407" name="Rectangle 14">
              <a:extLst>
                <a:ext uri="{FF2B5EF4-FFF2-40B4-BE49-F238E27FC236}">
                  <a16:creationId xmlns:a16="http://schemas.microsoft.com/office/drawing/2014/main" id="{60701956-95A0-477E-9C4B-EDD9939CF2BC}"/>
                </a:ext>
              </a:extLst>
            </p:cNvPr>
            <p:cNvSpPr>
              <a:spLocks noChangeArrowheads="1"/>
            </p:cNvSpPr>
            <p:nvPr/>
          </p:nvSpPr>
          <p:spPr bwMode="auto">
            <a:xfrm>
              <a:off x="426" y="1404"/>
              <a:ext cx="3126" cy="1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Tree>
  </p:cSld>
  <p:clrMapOvr>
    <a:masterClrMapping/>
  </p:clrMapOvr>
  <p:transition>
    <p:strips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6A8E37-F8F7-404C-9739-B98BF5D62039}"/>
              </a:ext>
            </a:extLst>
          </p:cNvPr>
          <p:cNvSpPr>
            <a:spLocks noGrp="1"/>
          </p:cNvSpPr>
          <p:nvPr>
            <p:ph type="title"/>
          </p:nvPr>
        </p:nvSpPr>
        <p:spPr/>
        <p:txBody>
          <a:bodyPr/>
          <a:lstStyle/>
          <a:p>
            <a:pPr>
              <a:defRPr/>
            </a:pPr>
            <a:r>
              <a:rPr lang="en-US" dirty="0"/>
              <a:t>Reference Material</a:t>
            </a:r>
            <a:r>
              <a:rPr lang="en-US" sz="2800" dirty="0"/>
              <a:t> </a:t>
            </a:r>
            <a:r>
              <a:rPr lang="en-US" dirty="0"/>
              <a:t/>
            </a:r>
            <a:br>
              <a:rPr lang="en-US" dirty="0"/>
            </a:br>
            <a:r>
              <a:rPr lang="en-US" sz="2000" dirty="0"/>
              <a:t>Signaling Systems Documentation List</a:t>
            </a:r>
          </a:p>
        </p:txBody>
      </p:sp>
      <p:sp>
        <p:nvSpPr>
          <p:cNvPr id="19459" name="Content Placeholder 1">
            <a:extLst>
              <a:ext uri="{FF2B5EF4-FFF2-40B4-BE49-F238E27FC236}">
                <a16:creationId xmlns:a16="http://schemas.microsoft.com/office/drawing/2014/main" id="{7EB69FA2-3769-4EDB-83FA-0EAA74E48ED3}"/>
              </a:ext>
            </a:extLst>
          </p:cNvPr>
          <p:cNvSpPr>
            <a:spLocks noGrp="1" noChangeArrowheads="1"/>
          </p:cNvSpPr>
          <p:nvPr>
            <p:ph sz="quarter" idx="12"/>
          </p:nvPr>
        </p:nvSpPr>
        <p:spPr/>
        <p:txBody>
          <a:bodyPr/>
          <a:lstStyle/>
          <a:p>
            <a:pPr eaLnBrk="1" hangingPunct="1"/>
            <a:r>
              <a:rPr lang="en-US" altLang="en-US">
                <a:solidFill>
                  <a:srgbClr val="439539"/>
                </a:solidFill>
                <a:latin typeface="Arial" panose="020B0604020202020204" pitchFamily="34" charset="0"/>
                <a:ea typeface="ＭＳ Ｐゴシック" panose="020B0600070205080204" pitchFamily="34" charset="-128"/>
                <a:cs typeface="Arial" panose="020B0604020202020204" pitchFamily="34" charset="0"/>
              </a:rPr>
              <a:t>User Adaptation Protocol Guide</a:t>
            </a:r>
          </a:p>
          <a:p>
            <a:pPr eaLnBrk="1" hangingPunct="1">
              <a:buFont typeface="Wingdings" panose="05000000000000000000" pitchFamily="2" charset="2"/>
              <a:buNone/>
            </a:pPr>
            <a:r>
              <a:rPr lang="en-US" altLang="en-US" sz="2400">
                <a:latin typeface="Arial" panose="020B0604020202020204" pitchFamily="34" charset="0"/>
                <a:ea typeface="ＭＳ Ｐゴシック" panose="020B0600070205080204" pitchFamily="34" charset="-128"/>
                <a:cs typeface="Arial" panose="020B0604020202020204" pitchFamily="34" charset="0"/>
              </a:rPr>
              <a:t>	</a:t>
            </a:r>
            <a:r>
              <a:rPr lang="en-US" altLang="en-US" sz="1700">
                <a:latin typeface="Arial" panose="020B0604020202020204" pitchFamily="34" charset="0"/>
                <a:ea typeface="ＭＳ Ｐゴシック" panose="020B0600070205080204" pitchFamily="34" charset="-128"/>
                <a:cs typeface="Arial" panose="020B0604020202020204" pitchFamily="34" charset="0"/>
              </a:rPr>
              <a:t>Accessing the DSC SS7 message stream through a TCP/IP interface.</a:t>
            </a:r>
          </a:p>
          <a:p>
            <a:pPr eaLnBrk="1" hangingPunct="1"/>
            <a:r>
              <a:rPr lang="en-US" altLang="en-US">
                <a:solidFill>
                  <a:srgbClr val="439539"/>
                </a:solidFill>
                <a:latin typeface="Arial" panose="020B0604020202020204" pitchFamily="34" charset="0"/>
                <a:ea typeface="ＭＳ Ｐゴシック" panose="020B0600070205080204" pitchFamily="34" charset="-128"/>
                <a:cs typeface="Arial" panose="020B0604020202020204" pitchFamily="34" charset="0"/>
              </a:rPr>
              <a:t>SS7 Level 4 Protocol Converter Guide</a:t>
            </a:r>
          </a:p>
          <a:p>
            <a:pPr eaLnBrk="1" hangingPunct="1">
              <a:buFont typeface="Wingdings" panose="05000000000000000000" pitchFamily="2" charset="2"/>
              <a:buNone/>
            </a:pPr>
            <a:r>
              <a:rPr lang="en-US" altLang="en-US" sz="2400">
                <a:latin typeface="Arial" panose="020B0604020202020204" pitchFamily="34" charset="0"/>
                <a:ea typeface="ＭＳ Ｐゴシック" panose="020B0600070205080204" pitchFamily="34" charset="-128"/>
                <a:cs typeface="Arial" panose="020B0604020202020204" pitchFamily="34" charset="0"/>
              </a:rPr>
              <a:t>	</a:t>
            </a:r>
            <a:r>
              <a:rPr lang="en-US" altLang="en-US" sz="1700">
                <a:latin typeface="Arial" panose="020B0604020202020204" pitchFamily="34" charset="0"/>
                <a:ea typeface="ＭＳ Ｐゴシック" panose="020B0600070205080204" pitchFamily="34" charset="-128"/>
                <a:cs typeface="Arial" panose="020B0604020202020204" pitchFamily="34" charset="0"/>
              </a:rPr>
              <a:t>Procedural information on the implementation of this feature, description and provisioning of applications</a:t>
            </a:r>
          </a:p>
        </p:txBody>
      </p:sp>
    </p:spTree>
  </p:cSld>
  <p:clrMapOvr>
    <a:masterClrMapping/>
  </p:clrMapOvr>
  <p:transition>
    <p:strips dir="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73CC0F-CB64-451F-A4B8-99E06B8E68C9}"/>
              </a:ext>
            </a:extLst>
          </p:cNvPr>
          <p:cNvSpPr>
            <a:spLocks noGrp="1"/>
          </p:cNvSpPr>
          <p:nvPr>
            <p:ph type="title"/>
          </p:nvPr>
        </p:nvSpPr>
        <p:spPr/>
        <p:txBody>
          <a:bodyPr/>
          <a:lstStyle/>
          <a:p>
            <a:pPr>
              <a:defRPr/>
            </a:pPr>
            <a:r>
              <a:rPr lang="en-US" dirty="0"/>
              <a:t>IP Networking (SS7 IP)</a:t>
            </a:r>
          </a:p>
        </p:txBody>
      </p:sp>
      <p:sp>
        <p:nvSpPr>
          <p:cNvPr id="4" name="Rectangle 3">
            <a:extLst>
              <a:ext uri="{FF2B5EF4-FFF2-40B4-BE49-F238E27FC236}">
                <a16:creationId xmlns:a16="http://schemas.microsoft.com/office/drawing/2014/main" id="{8B5930C3-111B-4197-8633-8720215CBC81}"/>
              </a:ext>
            </a:extLst>
          </p:cNvPr>
          <p:cNvSpPr txBox="1">
            <a:spLocks noChangeArrowheads="1"/>
          </p:cNvSpPr>
          <p:nvPr/>
        </p:nvSpPr>
        <p:spPr>
          <a:xfrm>
            <a:off x="0" y="1360488"/>
            <a:ext cx="4210050" cy="3724275"/>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Select the Ethernet interface to configure</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Enter the appropriate IP information at the prompts</a:t>
            </a:r>
          </a:p>
        </p:txBody>
      </p:sp>
      <p:sp>
        <p:nvSpPr>
          <p:cNvPr id="103428" name="Text Box 12">
            <a:extLst>
              <a:ext uri="{FF2B5EF4-FFF2-40B4-BE49-F238E27FC236}">
                <a16:creationId xmlns:a16="http://schemas.microsoft.com/office/drawing/2014/main" id="{EB2D8D99-E458-4F71-AD4B-A71065614233}"/>
              </a:ext>
            </a:extLst>
          </p:cNvPr>
          <p:cNvSpPr txBox="1">
            <a:spLocks noChangeArrowheads="1"/>
          </p:cNvSpPr>
          <p:nvPr/>
        </p:nvSpPr>
        <p:spPr bwMode="auto">
          <a:xfrm>
            <a:off x="3986213" y="1250950"/>
            <a:ext cx="5027612"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100">
                <a:latin typeface="Courier New" panose="02070309020205020404" pitchFamily="49" charset="0"/>
              </a:rPr>
              <a:t>Network Configuration for ROUTING – slot3_0.</a:t>
            </a:r>
          </a:p>
          <a:p>
            <a:pPr>
              <a:spcBef>
                <a:spcPct val="0"/>
              </a:spcBef>
              <a:buClrTx/>
              <a:buFontTx/>
              <a:buNone/>
            </a:pPr>
            <a:r>
              <a:rPr lang="en-US" altLang="en-US" sz="1100">
                <a:latin typeface="Courier New" panose="02070309020205020404" pitchFamily="49" charset="0"/>
              </a:rPr>
              <a:t>[Press CTRL-C to abort and return to the previous screen]</a:t>
            </a:r>
          </a:p>
          <a:p>
            <a:pPr>
              <a:spcBef>
                <a:spcPct val="0"/>
              </a:spcBef>
              <a:buClrTx/>
              <a:buFontTx/>
              <a:buNone/>
            </a:pPr>
            <a:endParaRPr lang="en-US" altLang="en-US" sz="1100">
              <a:latin typeface="Courier New" panose="02070309020205020404" pitchFamily="49" charset="0"/>
            </a:endParaRPr>
          </a:p>
          <a:p>
            <a:pPr>
              <a:spcBef>
                <a:spcPct val="0"/>
              </a:spcBef>
              <a:buClrTx/>
              <a:buFontTx/>
              <a:buNone/>
            </a:pPr>
            <a:endParaRPr lang="en-US" altLang="en-US" sz="1100">
              <a:latin typeface="Courier New" panose="02070309020205020404" pitchFamily="49" charset="0"/>
            </a:endParaRPr>
          </a:p>
          <a:p>
            <a:pPr>
              <a:spcBef>
                <a:spcPct val="0"/>
              </a:spcBef>
              <a:buClrTx/>
              <a:buFontTx/>
              <a:buNone/>
            </a:pPr>
            <a:r>
              <a:rPr lang="en-US" altLang="en-US" sz="1100">
                <a:latin typeface="Courier New" panose="02070309020205020404" pitchFamily="49" charset="0"/>
              </a:rPr>
              <a:t>         1 - Ethernet port 1 (p19p1.2)</a:t>
            </a:r>
          </a:p>
          <a:p>
            <a:pPr>
              <a:spcBef>
                <a:spcPct val="0"/>
              </a:spcBef>
              <a:buClrTx/>
              <a:buFontTx/>
              <a:buNone/>
            </a:pPr>
            <a:r>
              <a:rPr lang="en-US" altLang="en-US" sz="1100">
                <a:latin typeface="Courier New" panose="02070309020205020404" pitchFamily="49" charset="0"/>
              </a:rPr>
              <a:t>         2 - Ethernet port 2 (p19p2.4)</a:t>
            </a:r>
          </a:p>
          <a:p>
            <a:pPr>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b - Back</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Enter Selection: 1</a:t>
            </a:r>
          </a:p>
        </p:txBody>
      </p:sp>
      <p:sp>
        <p:nvSpPr>
          <p:cNvPr id="103429" name="Rectangle 13">
            <a:extLst>
              <a:ext uri="{FF2B5EF4-FFF2-40B4-BE49-F238E27FC236}">
                <a16:creationId xmlns:a16="http://schemas.microsoft.com/office/drawing/2014/main" id="{FC91D072-5766-4A48-88F4-7DE311383249}"/>
              </a:ext>
            </a:extLst>
          </p:cNvPr>
          <p:cNvSpPr>
            <a:spLocks noChangeArrowheads="1"/>
          </p:cNvSpPr>
          <p:nvPr/>
        </p:nvSpPr>
        <p:spPr bwMode="auto">
          <a:xfrm>
            <a:off x="3998913" y="1100138"/>
            <a:ext cx="4962525" cy="1992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sp>
        <p:nvSpPr>
          <p:cNvPr id="103430" name="Rectangle 16">
            <a:extLst>
              <a:ext uri="{FF2B5EF4-FFF2-40B4-BE49-F238E27FC236}">
                <a16:creationId xmlns:a16="http://schemas.microsoft.com/office/drawing/2014/main" id="{67DD54D6-0F9A-4808-8E6F-F33981DA7347}"/>
              </a:ext>
            </a:extLst>
          </p:cNvPr>
          <p:cNvSpPr>
            <a:spLocks noChangeArrowheads="1"/>
          </p:cNvSpPr>
          <p:nvPr/>
        </p:nvSpPr>
        <p:spPr bwMode="auto">
          <a:xfrm>
            <a:off x="3270250" y="3333750"/>
            <a:ext cx="5681663" cy="2589213"/>
          </a:xfrm>
          <a:prstGeom prst="rect">
            <a:avLst/>
          </a:prstGeom>
          <a:solidFill>
            <a:schemeClr val="bg1"/>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sp>
        <p:nvSpPr>
          <p:cNvPr id="103431" name="Text Box 15">
            <a:extLst>
              <a:ext uri="{FF2B5EF4-FFF2-40B4-BE49-F238E27FC236}">
                <a16:creationId xmlns:a16="http://schemas.microsoft.com/office/drawing/2014/main" id="{D0DEB7C5-EFC0-4521-A3FB-622C1C22F4C6}"/>
              </a:ext>
            </a:extLst>
          </p:cNvPr>
          <p:cNvSpPr txBox="1">
            <a:spLocks noChangeArrowheads="1"/>
          </p:cNvSpPr>
          <p:nvPr/>
        </p:nvSpPr>
        <p:spPr bwMode="auto">
          <a:xfrm>
            <a:off x="3325813" y="3363913"/>
            <a:ext cx="5653087"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buClrTx/>
              <a:buFontTx/>
              <a:buNone/>
            </a:pPr>
            <a:r>
              <a:rPr lang="en-US" altLang="en-US" sz="1100">
                <a:latin typeface="Courier New" panose="02070309020205020404" pitchFamily="49" charset="0"/>
              </a:rPr>
              <a:t>Configuring Ethernet Port ss70</a:t>
            </a:r>
          </a:p>
          <a:p>
            <a:pPr>
              <a:lnSpc>
                <a:spcPct val="80000"/>
              </a:lnSpc>
              <a:spcBef>
                <a:spcPct val="0"/>
              </a:spcBef>
              <a:buClrTx/>
              <a:buFontTx/>
              <a:buNone/>
            </a:pPr>
            <a:r>
              <a:rPr lang="en-US" altLang="en-US" sz="1100">
                <a:latin typeface="Courier New" panose="02070309020205020404" pitchFamily="49" charset="0"/>
              </a:rPr>
              <a:t>[Press CTRL-C to abort and return to the previous screen]</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Default values (if any) will appear at the end of a line in</a:t>
            </a:r>
          </a:p>
          <a:p>
            <a:pPr>
              <a:lnSpc>
                <a:spcPct val="80000"/>
              </a:lnSpc>
              <a:spcBef>
                <a:spcPct val="0"/>
              </a:spcBef>
              <a:buClrTx/>
              <a:buFontTx/>
              <a:buNone/>
            </a:pPr>
            <a:r>
              <a:rPr lang="en-US" altLang="en-US" sz="1100">
                <a:latin typeface="Courier New" panose="02070309020205020404" pitchFamily="49" charset="0"/>
              </a:rPr>
              <a:t>square braces ([]). Press &lt;enter&gt; to select the default value.</a:t>
            </a:r>
          </a:p>
          <a:p>
            <a:pPr>
              <a:lnSpc>
                <a:spcPct val="80000"/>
              </a:lnSpc>
              <a:spcBef>
                <a:spcPct val="0"/>
              </a:spcBef>
              <a:buClrTx/>
              <a:buFontTx/>
              <a:buNone/>
            </a:pPr>
            <a:r>
              <a:rPr lang="en-US" altLang="en-US" sz="1100">
                <a:latin typeface="Courier New" panose="02070309020205020404" pitchFamily="49" charset="0"/>
              </a:rPr>
              <a:t>To clear a value, or enter no value, enter a '.' and press enter.</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Please enter the IP address: 192.168.10.205</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Please enter the netmask: 255.255.255.0</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Please enter the broadcast address: 192.168.10.255</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Please enter the network: 192.168.10.0</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Please enter the gateway address: 192.168.10.1</a:t>
            </a:r>
          </a:p>
        </p:txBody>
      </p:sp>
    </p:spTree>
  </p:cSld>
  <p:clrMapOvr>
    <a:masterClrMapping/>
  </p:clrMapOvr>
  <p:transition>
    <p:strips dir="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6406F-F4C7-4E17-BC16-4D72A697B2E2}"/>
              </a:ext>
            </a:extLst>
          </p:cNvPr>
          <p:cNvSpPr>
            <a:spLocks noGrp="1"/>
          </p:cNvSpPr>
          <p:nvPr>
            <p:ph type="title"/>
          </p:nvPr>
        </p:nvSpPr>
        <p:spPr/>
        <p:txBody>
          <a:bodyPr/>
          <a:lstStyle/>
          <a:p>
            <a:pPr>
              <a:defRPr/>
            </a:pPr>
            <a:r>
              <a:rPr lang="en-US" dirty="0"/>
              <a:t>IP Networking (SS7 IP)</a:t>
            </a:r>
          </a:p>
        </p:txBody>
      </p:sp>
      <p:sp>
        <p:nvSpPr>
          <p:cNvPr id="4" name="Rectangle 3">
            <a:extLst>
              <a:ext uri="{FF2B5EF4-FFF2-40B4-BE49-F238E27FC236}">
                <a16:creationId xmlns:a16="http://schemas.microsoft.com/office/drawing/2014/main" id="{09C302F0-EC2E-4284-B4E3-455169E176CA}"/>
              </a:ext>
            </a:extLst>
          </p:cNvPr>
          <p:cNvSpPr txBox="1">
            <a:spLocks noChangeArrowheads="1"/>
          </p:cNvSpPr>
          <p:nvPr/>
        </p:nvSpPr>
        <p:spPr>
          <a:xfrm>
            <a:off x="0" y="1131888"/>
            <a:ext cx="5391150" cy="2813050"/>
          </a:xfrm>
          <a:prstGeom prst="rect">
            <a:avLst/>
          </a:prstGeom>
        </p:spPr>
        <p:txBody>
          <a:bodyPr/>
          <a:lstStyle/>
          <a:p>
            <a:pPr marL="342900" indent="-342900" eaLnBrk="1" hangingPunct="1">
              <a:spcAft>
                <a:spcPts val="600"/>
              </a:spcAft>
              <a:buClr>
                <a:srgbClr val="439539"/>
              </a:buClr>
              <a:buFont typeface="Wingdings" pitchFamily="2" charset="2"/>
              <a:buChar char="§"/>
              <a:defRPr/>
            </a:pPr>
            <a:r>
              <a:rPr lang="en-US" sz="2000" kern="0" dirty="0">
                <a:latin typeface="Arial"/>
                <a:ea typeface="ＭＳ Ｐゴシック" pitchFamily="-111" charset="-128"/>
                <a:cs typeface="Arial"/>
              </a:rPr>
              <a:t>Enter y to confirm the information is correct</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Aft>
                <a:spcPts val="600"/>
              </a:spcAft>
              <a:buClr>
                <a:srgbClr val="439539"/>
              </a:buClr>
              <a:buFont typeface="Wingdings" pitchFamily="2" charset="2"/>
              <a:buChar char="§"/>
              <a:defRPr/>
            </a:pPr>
            <a:r>
              <a:rPr lang="en-US" sz="2000" kern="0" dirty="0">
                <a:latin typeface="Arial"/>
                <a:ea typeface="ＭＳ Ｐゴシック" pitchFamily="-111" charset="-128"/>
                <a:cs typeface="Arial"/>
              </a:rPr>
              <a:t>A reminder about restarting networking is shown</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Aft>
                <a:spcPts val="600"/>
              </a:spcAft>
              <a:buClr>
                <a:srgbClr val="439539"/>
              </a:buClr>
              <a:buFont typeface="Wingdings" pitchFamily="2" charset="2"/>
              <a:buChar char="§"/>
              <a:defRPr/>
            </a:pPr>
            <a:r>
              <a:rPr lang="en-US" sz="2000" kern="0" dirty="0">
                <a:latin typeface="Arial"/>
                <a:ea typeface="ＭＳ Ｐゴシック" pitchFamily="-111" charset="-128"/>
                <a:cs typeface="Arial"/>
              </a:rPr>
              <a:t>Press ENTER, and repeat for </a:t>
            </a:r>
            <a:br>
              <a:rPr lang="en-US" sz="2000" kern="0" dirty="0">
                <a:latin typeface="Arial"/>
                <a:ea typeface="ＭＳ Ｐゴシック" pitchFamily="-111" charset="-128"/>
                <a:cs typeface="Arial"/>
              </a:rPr>
            </a:br>
            <a:r>
              <a:rPr lang="en-US" sz="2000" kern="0" dirty="0">
                <a:latin typeface="Arial"/>
                <a:ea typeface="ＭＳ Ｐゴシック" pitchFamily="-111" charset="-128"/>
                <a:cs typeface="Arial"/>
              </a:rPr>
              <a:t>interface eth1.4</a:t>
            </a:r>
          </a:p>
        </p:txBody>
      </p:sp>
      <p:grpSp>
        <p:nvGrpSpPr>
          <p:cNvPr id="104452" name="Group 14">
            <a:extLst>
              <a:ext uri="{FF2B5EF4-FFF2-40B4-BE49-F238E27FC236}">
                <a16:creationId xmlns:a16="http://schemas.microsoft.com/office/drawing/2014/main" id="{CAF2790C-4EC7-45DD-A03C-E20A042A118C}"/>
              </a:ext>
            </a:extLst>
          </p:cNvPr>
          <p:cNvGrpSpPr>
            <a:grpSpLocks/>
          </p:cNvGrpSpPr>
          <p:nvPr/>
        </p:nvGrpSpPr>
        <p:grpSpPr bwMode="auto">
          <a:xfrm>
            <a:off x="4092575" y="2613025"/>
            <a:ext cx="4919663" cy="1792288"/>
            <a:chOff x="429" y="1697"/>
            <a:chExt cx="3171" cy="1129"/>
          </a:xfrm>
        </p:grpSpPr>
        <p:sp>
          <p:nvSpPr>
            <p:cNvPr id="104456" name="Text Box 8">
              <a:extLst>
                <a:ext uri="{FF2B5EF4-FFF2-40B4-BE49-F238E27FC236}">
                  <a16:creationId xmlns:a16="http://schemas.microsoft.com/office/drawing/2014/main" id="{E0A0637A-BB84-4CC2-83DC-4964CF61A4C3}"/>
                </a:ext>
              </a:extLst>
            </p:cNvPr>
            <p:cNvSpPr txBox="1">
              <a:spLocks noChangeArrowheads="1"/>
            </p:cNvSpPr>
            <p:nvPr/>
          </p:nvSpPr>
          <p:spPr bwMode="auto">
            <a:xfrm>
              <a:off x="429" y="1704"/>
              <a:ext cx="3137" cy="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100" dirty="0">
                  <a:latin typeface="Courier New" panose="02070309020205020404" pitchFamily="49" charset="0"/>
                </a:rPr>
                <a:t>Configuring Ethernet Port ss70</a:t>
              </a:r>
            </a:p>
            <a:p>
              <a:pPr>
                <a:spcBef>
                  <a:spcPct val="0"/>
                </a:spcBef>
                <a:buClrTx/>
                <a:buFontTx/>
                <a:buNone/>
              </a:pPr>
              <a:r>
                <a:rPr lang="en-US" altLang="en-US" sz="1100" dirty="0">
                  <a:latin typeface="Courier New" panose="02070309020205020404" pitchFamily="49" charset="0"/>
                </a:rPr>
                <a:t>[Press CTRL-C to abort and return to the previous screen]</a:t>
              </a:r>
            </a:p>
            <a:p>
              <a:pPr>
                <a:spcBef>
                  <a:spcPct val="0"/>
                </a:spcBef>
                <a:buClrTx/>
                <a:buFontTx/>
                <a:buNone/>
              </a:pPr>
              <a:endParaRPr lang="en-US" altLang="en-US" sz="1100" dirty="0">
                <a:latin typeface="Courier New" panose="02070309020205020404" pitchFamily="49" charset="0"/>
              </a:endParaRPr>
            </a:p>
            <a:p>
              <a:pPr>
                <a:spcBef>
                  <a:spcPct val="0"/>
                </a:spcBef>
                <a:buClrTx/>
                <a:buFontTx/>
                <a:buNone/>
              </a:pPr>
              <a:r>
                <a:rPr lang="en-US" altLang="en-US" sz="1100" dirty="0">
                  <a:latin typeface="Courier New" panose="02070309020205020404" pitchFamily="49" charset="0"/>
                </a:rPr>
                <a:t>IP Address:      192.168.10.205</a:t>
              </a:r>
            </a:p>
            <a:p>
              <a:pPr>
                <a:spcBef>
                  <a:spcPct val="0"/>
                </a:spcBef>
                <a:buClrTx/>
                <a:buFontTx/>
                <a:buNone/>
              </a:pPr>
              <a:r>
                <a:rPr lang="en-US" altLang="en-US" sz="1100" dirty="0" err="1">
                  <a:latin typeface="Courier New" panose="02070309020205020404" pitchFamily="49" charset="0"/>
                </a:rPr>
                <a:t>Netmask</a:t>
              </a:r>
              <a:r>
                <a:rPr lang="en-US" altLang="en-US" sz="1100" dirty="0">
                  <a:latin typeface="Courier New" panose="02070309020205020404" pitchFamily="49" charset="0"/>
                </a:rPr>
                <a:t>:         255.255.255.0</a:t>
              </a:r>
            </a:p>
            <a:p>
              <a:pPr>
                <a:spcBef>
                  <a:spcPct val="0"/>
                </a:spcBef>
                <a:buClrTx/>
                <a:buFontTx/>
                <a:buNone/>
              </a:pPr>
              <a:r>
                <a:rPr lang="en-US" altLang="en-US" sz="1100" dirty="0">
                  <a:latin typeface="Courier New" panose="02070309020205020404" pitchFamily="49" charset="0"/>
                </a:rPr>
                <a:t>Broadcast:       192.168.10.255</a:t>
              </a:r>
            </a:p>
            <a:p>
              <a:pPr>
                <a:spcBef>
                  <a:spcPct val="0"/>
                </a:spcBef>
                <a:buClrTx/>
                <a:buFontTx/>
                <a:buNone/>
              </a:pPr>
              <a:r>
                <a:rPr lang="en-US" altLang="en-US" sz="1100" dirty="0">
                  <a:latin typeface="Courier New" panose="02070309020205020404" pitchFamily="49" charset="0"/>
                </a:rPr>
                <a:t>Network:         192.168.10.0</a:t>
              </a:r>
            </a:p>
            <a:p>
              <a:pPr>
                <a:spcBef>
                  <a:spcPct val="0"/>
                </a:spcBef>
                <a:buClrTx/>
                <a:buFontTx/>
                <a:buNone/>
              </a:pPr>
              <a:r>
                <a:rPr lang="en-US" altLang="en-US" sz="1100" dirty="0">
                  <a:latin typeface="Courier New" panose="02070309020205020404" pitchFamily="49" charset="0"/>
                </a:rPr>
                <a:t>Gateway:         Configuring Ethernet Port ss70</a:t>
              </a:r>
            </a:p>
            <a:p>
              <a:pPr>
                <a:spcBef>
                  <a:spcPct val="0"/>
                </a:spcBef>
                <a:buClrTx/>
                <a:buFontTx/>
                <a:buNone/>
              </a:pPr>
              <a:endParaRPr lang="en-US" altLang="en-US" sz="1100" dirty="0">
                <a:latin typeface="Courier New" panose="02070309020205020404" pitchFamily="49" charset="0"/>
              </a:endParaRPr>
            </a:p>
            <a:p>
              <a:pPr>
                <a:spcBef>
                  <a:spcPct val="0"/>
                </a:spcBef>
                <a:buClrTx/>
                <a:buFontTx/>
                <a:buNone/>
              </a:pPr>
              <a:r>
                <a:rPr lang="en-US" altLang="en-US" sz="1100" dirty="0">
                  <a:latin typeface="Courier New" panose="02070309020205020404" pitchFamily="49" charset="0"/>
                </a:rPr>
                <a:t>Is this information correct? [y/n] y</a:t>
              </a:r>
            </a:p>
          </p:txBody>
        </p:sp>
        <p:sp>
          <p:nvSpPr>
            <p:cNvPr id="104457" name="Rectangle 9">
              <a:extLst>
                <a:ext uri="{FF2B5EF4-FFF2-40B4-BE49-F238E27FC236}">
                  <a16:creationId xmlns:a16="http://schemas.microsoft.com/office/drawing/2014/main" id="{D489AF79-410D-407E-8619-C3E48F4163B0}"/>
                </a:ext>
              </a:extLst>
            </p:cNvPr>
            <p:cNvSpPr>
              <a:spLocks noChangeArrowheads="1"/>
            </p:cNvSpPr>
            <p:nvPr/>
          </p:nvSpPr>
          <p:spPr bwMode="auto">
            <a:xfrm>
              <a:off x="436" y="1697"/>
              <a:ext cx="3164" cy="11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grpSp>
        <p:nvGrpSpPr>
          <p:cNvPr id="104453" name="Group 15">
            <a:extLst>
              <a:ext uri="{FF2B5EF4-FFF2-40B4-BE49-F238E27FC236}">
                <a16:creationId xmlns:a16="http://schemas.microsoft.com/office/drawing/2014/main" id="{D97A2D26-6D3D-4128-A0B6-FA870AB0E939}"/>
              </a:ext>
            </a:extLst>
          </p:cNvPr>
          <p:cNvGrpSpPr>
            <a:grpSpLocks/>
          </p:cNvGrpSpPr>
          <p:nvPr/>
        </p:nvGrpSpPr>
        <p:grpSpPr bwMode="auto">
          <a:xfrm>
            <a:off x="3919538" y="4608513"/>
            <a:ext cx="5119687" cy="1427162"/>
            <a:chOff x="2234" y="2906"/>
            <a:chExt cx="3225" cy="899"/>
          </a:xfrm>
        </p:grpSpPr>
        <p:sp>
          <p:nvSpPr>
            <p:cNvPr id="104454" name="Text Box 11">
              <a:extLst>
                <a:ext uri="{FF2B5EF4-FFF2-40B4-BE49-F238E27FC236}">
                  <a16:creationId xmlns:a16="http://schemas.microsoft.com/office/drawing/2014/main" id="{3F9CDD07-7289-4893-95EC-3364360BD475}"/>
                </a:ext>
              </a:extLst>
            </p:cNvPr>
            <p:cNvSpPr txBox="1">
              <a:spLocks noChangeArrowheads="1"/>
            </p:cNvSpPr>
            <p:nvPr/>
          </p:nvSpPr>
          <p:spPr bwMode="auto">
            <a:xfrm>
              <a:off x="2234" y="2961"/>
              <a:ext cx="3137"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buClrTx/>
                <a:buFontTx/>
                <a:buNone/>
              </a:pPr>
              <a:r>
                <a:rPr lang="en-US" altLang="en-US" sz="1100">
                  <a:latin typeface="Courier New" panose="02070309020205020404" pitchFamily="49" charset="0"/>
                </a:rPr>
                <a:t>Configure Network Interfaces</a:t>
              </a:r>
            </a:p>
            <a:p>
              <a:pPr>
                <a:lnSpc>
                  <a:spcPct val="80000"/>
                </a:lnSpc>
                <a:spcBef>
                  <a:spcPct val="0"/>
                </a:spcBef>
                <a:buClrTx/>
                <a:buFontTx/>
                <a:buNone/>
              </a:pPr>
              <a:r>
                <a:rPr lang="en-US" altLang="en-US" sz="1100">
                  <a:latin typeface="Courier New" panose="02070309020205020404" pitchFamily="49" charset="0"/>
                </a:rPr>
                <a:t>[Press CTRL-C to abort and return to the previous screen]</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Networking will need to be restarted on ROUTING – slot3_0</a:t>
              </a:r>
            </a:p>
            <a:p>
              <a:pPr>
                <a:lnSpc>
                  <a:spcPct val="80000"/>
                </a:lnSpc>
                <a:spcBef>
                  <a:spcPct val="0"/>
                </a:spcBef>
                <a:buClrTx/>
                <a:buFontTx/>
                <a:buNone/>
              </a:pPr>
              <a:r>
                <a:rPr lang="en-US" altLang="en-US" sz="1100">
                  <a:latin typeface="Courier New" panose="02070309020205020404" pitchFamily="49" charset="0"/>
                </a:rPr>
                <a:t>for changes to be activated.</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Press &lt;enter&gt; to continue.</a:t>
              </a:r>
            </a:p>
            <a:p>
              <a:pPr>
                <a:spcBef>
                  <a:spcPct val="0"/>
                </a:spcBef>
                <a:buClrTx/>
                <a:buFontTx/>
                <a:buNone/>
              </a:pPr>
              <a:endParaRPr lang="en-US" altLang="en-US" sz="1100">
                <a:latin typeface="Courier New" panose="02070309020205020404" pitchFamily="49" charset="0"/>
              </a:endParaRPr>
            </a:p>
          </p:txBody>
        </p:sp>
        <p:sp>
          <p:nvSpPr>
            <p:cNvPr id="104455" name="Rectangle 12">
              <a:extLst>
                <a:ext uri="{FF2B5EF4-FFF2-40B4-BE49-F238E27FC236}">
                  <a16:creationId xmlns:a16="http://schemas.microsoft.com/office/drawing/2014/main" id="{B538D57B-832E-4A0E-A0BF-B7A8E3699C1A}"/>
                </a:ext>
              </a:extLst>
            </p:cNvPr>
            <p:cNvSpPr>
              <a:spLocks noChangeArrowheads="1"/>
            </p:cNvSpPr>
            <p:nvPr/>
          </p:nvSpPr>
          <p:spPr bwMode="auto">
            <a:xfrm>
              <a:off x="2242" y="2906"/>
              <a:ext cx="3217" cy="8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Tree>
  </p:cSld>
  <p:clrMapOvr>
    <a:masterClrMapping/>
  </p:clrMapOvr>
  <p:transition>
    <p:strips dir="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5017D-CEBE-4469-9F22-F1C77601886E}"/>
              </a:ext>
            </a:extLst>
          </p:cNvPr>
          <p:cNvSpPr>
            <a:spLocks noGrp="1"/>
          </p:cNvSpPr>
          <p:nvPr>
            <p:ph type="title"/>
          </p:nvPr>
        </p:nvSpPr>
        <p:spPr/>
        <p:txBody>
          <a:bodyPr/>
          <a:lstStyle/>
          <a:p>
            <a:pPr>
              <a:defRPr/>
            </a:pPr>
            <a:r>
              <a:rPr lang="en-US" dirty="0"/>
              <a:t>Management Network (O&amp;M) Configuration</a:t>
            </a:r>
          </a:p>
        </p:txBody>
      </p:sp>
      <p:sp>
        <p:nvSpPr>
          <p:cNvPr id="105475" name="Rectangle 3">
            <a:extLst>
              <a:ext uri="{FF2B5EF4-FFF2-40B4-BE49-F238E27FC236}">
                <a16:creationId xmlns:a16="http://schemas.microsoft.com/office/drawing/2014/main" id="{2D7B3327-7605-4324-A627-54A5598352EB}"/>
              </a:ext>
            </a:extLst>
          </p:cNvPr>
          <p:cNvSpPr>
            <a:spLocks noGrp="1" noChangeArrowheads="1"/>
          </p:cNvSpPr>
          <p:nvPr>
            <p:ph idx="4294967295"/>
          </p:nvPr>
        </p:nvSpPr>
        <p:spPr>
          <a:xfrm>
            <a:off x="376238" y="995363"/>
            <a:ext cx="8477250" cy="5021262"/>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Management IP access on MCH port on each Ethernet switch - same subnet</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Must assign 3 IP addresses on this subnet</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Interface P19p1.3 for MGMT CPU slot 2</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Interface P19p2.5  for MGMT CPU slot 13</a:t>
            </a:r>
          </a:p>
          <a:p>
            <a:pPr lvl="1" eaLnBrk="1" hangingPunct="1">
              <a:buFont typeface="Arial" panose="020B0604020202020204" pitchFamily="34" charset="0"/>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Interface P19p1.3:0 or P19p2.5:0 are shared IP’s</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The shared IP address is used for remote management of the DSC 8000 system</a:t>
            </a:r>
            <a:br>
              <a:rPr lang="en-US" altLang="en-US">
                <a:latin typeface="Arial" panose="020B0604020202020204" pitchFamily="34" charset="0"/>
                <a:ea typeface="ＭＳ Ｐゴシック" panose="020B0600070205080204" pitchFamily="34" charset="-128"/>
                <a:cs typeface="Arial" panose="020B0604020202020204" pitchFamily="34" charset="0"/>
              </a:rPr>
            </a:b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One Ethernet cable per Ethernet switch, combined with a shared IP address, insures remote access stability</a:t>
            </a:r>
          </a:p>
        </p:txBody>
      </p:sp>
    </p:spTree>
  </p:cSld>
  <p:clrMapOvr>
    <a:masterClrMapping/>
  </p:clrMapOvr>
  <p:transition>
    <p:strips dir="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D851C3-1EED-4009-BBA3-5BFF93E81C41}"/>
              </a:ext>
            </a:extLst>
          </p:cNvPr>
          <p:cNvSpPr>
            <a:spLocks noGrp="1"/>
          </p:cNvSpPr>
          <p:nvPr>
            <p:ph type="title"/>
          </p:nvPr>
        </p:nvSpPr>
        <p:spPr/>
        <p:txBody>
          <a:bodyPr/>
          <a:lstStyle/>
          <a:p>
            <a:pPr>
              <a:defRPr/>
            </a:pPr>
            <a:r>
              <a:rPr lang="en-US" dirty="0"/>
              <a:t>Management Network Configuration</a:t>
            </a:r>
          </a:p>
        </p:txBody>
      </p:sp>
      <p:sp>
        <p:nvSpPr>
          <p:cNvPr id="4" name="Rectangle 3">
            <a:extLst>
              <a:ext uri="{FF2B5EF4-FFF2-40B4-BE49-F238E27FC236}">
                <a16:creationId xmlns:a16="http://schemas.microsoft.com/office/drawing/2014/main" id="{00BC26B4-DFB0-40C5-9647-9EE05FD00AA6}"/>
              </a:ext>
            </a:extLst>
          </p:cNvPr>
          <p:cNvSpPr txBox="1">
            <a:spLocks noChangeArrowheads="1"/>
          </p:cNvSpPr>
          <p:nvPr/>
        </p:nvSpPr>
        <p:spPr>
          <a:xfrm>
            <a:off x="0" y="1685925"/>
            <a:ext cx="3771900" cy="2324100"/>
          </a:xfrm>
          <a:prstGeom prst="rect">
            <a:avLst/>
          </a:prstGeom>
        </p:spPr>
        <p:txBody>
          <a:bodyPr/>
          <a:lstStyle/>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From the Main Menu, select Configure Network Interfaces </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Select Management Network</a:t>
            </a:r>
          </a:p>
        </p:txBody>
      </p:sp>
      <p:grpSp>
        <p:nvGrpSpPr>
          <p:cNvPr id="106500" name="Group 4">
            <a:extLst>
              <a:ext uri="{FF2B5EF4-FFF2-40B4-BE49-F238E27FC236}">
                <a16:creationId xmlns:a16="http://schemas.microsoft.com/office/drawing/2014/main" id="{96FD36D2-F2E9-4CA3-ACC7-F1A970565F82}"/>
              </a:ext>
            </a:extLst>
          </p:cNvPr>
          <p:cNvGrpSpPr>
            <a:grpSpLocks/>
          </p:cNvGrpSpPr>
          <p:nvPr/>
        </p:nvGrpSpPr>
        <p:grpSpPr bwMode="auto">
          <a:xfrm>
            <a:off x="3571875" y="935038"/>
            <a:ext cx="5729288" cy="2928937"/>
            <a:chOff x="607" y="1588"/>
            <a:chExt cx="3751" cy="1845"/>
          </a:xfrm>
        </p:grpSpPr>
        <p:sp>
          <p:nvSpPr>
            <p:cNvPr id="106504" name="Text Box 5">
              <a:extLst>
                <a:ext uri="{FF2B5EF4-FFF2-40B4-BE49-F238E27FC236}">
                  <a16:creationId xmlns:a16="http://schemas.microsoft.com/office/drawing/2014/main" id="{9524E40C-DA95-4BC8-93CA-EC0128EBD1D2}"/>
                </a:ext>
              </a:extLst>
            </p:cNvPr>
            <p:cNvSpPr txBox="1">
              <a:spLocks noChangeArrowheads="1"/>
            </p:cNvSpPr>
            <p:nvPr/>
          </p:nvSpPr>
          <p:spPr bwMode="auto">
            <a:xfrm>
              <a:off x="661" y="1652"/>
              <a:ext cx="3697" cy="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buClrTx/>
                <a:buFontTx/>
                <a:buNone/>
              </a:pPr>
              <a:r>
                <a:rPr lang="en-US" altLang="en-US" sz="1100">
                  <a:latin typeface="Courier New" panose="02070309020205020404" pitchFamily="49" charset="0"/>
                </a:rPr>
                <a:t>Main Menu</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Sonus Networks DSC 8000</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1 - Licensing</a:t>
              </a:r>
            </a:p>
            <a:p>
              <a:pPr>
                <a:lnSpc>
                  <a:spcPct val="80000"/>
                </a:lnSpc>
                <a:spcBef>
                  <a:spcPct val="0"/>
                </a:spcBef>
                <a:buClrTx/>
                <a:buFontTx/>
                <a:buNone/>
              </a:pPr>
              <a:r>
                <a:rPr lang="en-US" altLang="en-US" sz="1100">
                  <a:latin typeface="Courier New" panose="02070309020205020404" pitchFamily="49" charset="0"/>
                </a:rPr>
                <a:t>         2 - Configure Network Interfaces</a:t>
              </a:r>
            </a:p>
            <a:p>
              <a:pPr>
                <a:lnSpc>
                  <a:spcPct val="80000"/>
                </a:lnSpc>
                <a:spcBef>
                  <a:spcPct val="0"/>
                </a:spcBef>
                <a:buClrTx/>
                <a:buFontTx/>
                <a:buNone/>
              </a:pPr>
              <a:r>
                <a:rPr lang="en-US" altLang="en-US" sz="1100">
                  <a:latin typeface="Courier New" panose="02070309020205020404" pitchFamily="49" charset="0"/>
                </a:rPr>
                <a:t>         3 - Set Initial Configuration</a:t>
              </a:r>
            </a:p>
            <a:p>
              <a:pPr>
                <a:lnSpc>
                  <a:spcPct val="80000"/>
                </a:lnSpc>
                <a:spcBef>
                  <a:spcPct val="0"/>
                </a:spcBef>
                <a:buClrTx/>
                <a:buFontTx/>
                <a:buNone/>
              </a:pPr>
              <a:r>
                <a:rPr lang="en-US" altLang="en-US" sz="1100">
                  <a:latin typeface="Courier New" panose="02070309020205020404" pitchFamily="49" charset="0"/>
                </a:rPr>
                <a:t>         4 - Restore</a:t>
              </a:r>
            </a:p>
            <a:p>
              <a:pPr>
                <a:lnSpc>
                  <a:spcPct val="80000"/>
                </a:lnSpc>
                <a:spcBef>
                  <a:spcPct val="0"/>
                </a:spcBef>
                <a:buClrTx/>
                <a:buFontTx/>
                <a:buNone/>
              </a:pPr>
              <a:r>
                <a:rPr lang="en-US" altLang="en-US" sz="1100">
                  <a:latin typeface="Courier New" panose="02070309020205020404" pitchFamily="49" charset="0"/>
                </a:rPr>
                <a:t>         5 – Software Revisions</a:t>
              </a:r>
            </a:p>
            <a:p>
              <a:pPr>
                <a:lnSpc>
                  <a:spcPct val="80000"/>
                </a:lnSpc>
                <a:spcBef>
                  <a:spcPct val="0"/>
                </a:spcBef>
                <a:buClrTx/>
                <a:buFontTx/>
                <a:buNone/>
              </a:pPr>
              <a:r>
                <a:rPr lang="en-US" altLang="en-US" sz="1100">
                  <a:latin typeface="Courier New" panose="02070309020205020404" pitchFamily="49" charset="0"/>
                </a:rPr>
                <a:t>         6 - Enter Shell</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l - Logout</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Enter Selection: 2</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User: root              Hostname: devX40x.lab.ottawa.sonus.com</a:t>
              </a:r>
            </a:p>
            <a:p>
              <a:pPr>
                <a:lnSpc>
                  <a:spcPct val="80000"/>
                </a:lnSpc>
                <a:spcBef>
                  <a:spcPct val="0"/>
                </a:spcBef>
                <a:buClrTx/>
                <a:buFontTx/>
                <a:buNone/>
              </a:pPr>
              <a:endParaRPr lang="en-US" altLang="en-US" sz="1100">
                <a:latin typeface="Courier New" panose="02070309020205020404" pitchFamily="49" charset="0"/>
              </a:endParaRPr>
            </a:p>
          </p:txBody>
        </p:sp>
        <p:sp>
          <p:nvSpPr>
            <p:cNvPr id="106505" name="Rectangle 6">
              <a:extLst>
                <a:ext uri="{FF2B5EF4-FFF2-40B4-BE49-F238E27FC236}">
                  <a16:creationId xmlns:a16="http://schemas.microsoft.com/office/drawing/2014/main" id="{FDC66CE6-C0FA-46AA-B0DB-D269BCF3F2D9}"/>
                </a:ext>
              </a:extLst>
            </p:cNvPr>
            <p:cNvSpPr>
              <a:spLocks noChangeArrowheads="1"/>
            </p:cNvSpPr>
            <p:nvPr/>
          </p:nvSpPr>
          <p:spPr bwMode="auto">
            <a:xfrm>
              <a:off x="607" y="1588"/>
              <a:ext cx="3550" cy="18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grpSp>
        <p:nvGrpSpPr>
          <p:cNvPr id="106501" name="Group 7">
            <a:extLst>
              <a:ext uri="{FF2B5EF4-FFF2-40B4-BE49-F238E27FC236}">
                <a16:creationId xmlns:a16="http://schemas.microsoft.com/office/drawing/2014/main" id="{4F387E03-0986-4B26-8606-D8192E854A3F}"/>
              </a:ext>
            </a:extLst>
          </p:cNvPr>
          <p:cNvGrpSpPr>
            <a:grpSpLocks/>
          </p:cNvGrpSpPr>
          <p:nvPr/>
        </p:nvGrpSpPr>
        <p:grpSpPr bwMode="auto">
          <a:xfrm>
            <a:off x="3703638" y="3940175"/>
            <a:ext cx="5267325" cy="2054225"/>
            <a:chOff x="2196" y="2372"/>
            <a:chExt cx="3451" cy="1393"/>
          </a:xfrm>
        </p:grpSpPr>
        <p:sp>
          <p:nvSpPr>
            <p:cNvPr id="106502" name="Rectangle 8">
              <a:extLst>
                <a:ext uri="{FF2B5EF4-FFF2-40B4-BE49-F238E27FC236}">
                  <a16:creationId xmlns:a16="http://schemas.microsoft.com/office/drawing/2014/main" id="{43FAF0B1-B9B3-4DD8-A0A8-CC7869BB9878}"/>
                </a:ext>
              </a:extLst>
            </p:cNvPr>
            <p:cNvSpPr>
              <a:spLocks noChangeArrowheads="1"/>
            </p:cNvSpPr>
            <p:nvPr/>
          </p:nvSpPr>
          <p:spPr bwMode="auto">
            <a:xfrm>
              <a:off x="2196" y="2372"/>
              <a:ext cx="3451" cy="1393"/>
            </a:xfrm>
            <a:prstGeom prst="rect">
              <a:avLst/>
            </a:prstGeom>
            <a:solidFill>
              <a:schemeClr val="bg1"/>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sp>
          <p:nvSpPr>
            <p:cNvPr id="106503" name="Text Box 9">
              <a:extLst>
                <a:ext uri="{FF2B5EF4-FFF2-40B4-BE49-F238E27FC236}">
                  <a16:creationId xmlns:a16="http://schemas.microsoft.com/office/drawing/2014/main" id="{ECF06BF9-6147-4E1D-AA29-8AB60AC3C146}"/>
                </a:ext>
              </a:extLst>
            </p:cNvPr>
            <p:cNvSpPr txBox="1">
              <a:spLocks noChangeArrowheads="1"/>
            </p:cNvSpPr>
            <p:nvPr/>
          </p:nvSpPr>
          <p:spPr bwMode="auto">
            <a:xfrm>
              <a:off x="2208" y="2417"/>
              <a:ext cx="3137" cy="1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100">
                  <a:latin typeface="Courier New" panose="02070309020205020404" pitchFamily="49" charset="0"/>
                </a:rPr>
                <a:t>Network Configuration</a:t>
              </a:r>
            </a:p>
            <a:p>
              <a:pPr>
                <a:spcBef>
                  <a:spcPct val="0"/>
                </a:spcBef>
                <a:buClrTx/>
                <a:buFontTx/>
                <a:buNone/>
              </a:pPr>
              <a:r>
                <a:rPr lang="en-US" altLang="en-US" sz="1100">
                  <a:latin typeface="Courier New" panose="02070309020205020404" pitchFamily="49" charset="0"/>
                </a:rPr>
                <a:t>[Press CTRL-C to abort and return to the previous screen]</a:t>
              </a:r>
            </a:p>
            <a:p>
              <a:pPr>
                <a:spcBef>
                  <a:spcPct val="0"/>
                </a:spcBef>
                <a:buClrTx/>
                <a:buFontTx/>
                <a:buNone/>
              </a:pPr>
              <a:endParaRPr lang="en-US" altLang="en-US" sz="1100">
                <a:latin typeface="Courier New" panose="02070309020205020404" pitchFamily="49" charset="0"/>
              </a:endParaRPr>
            </a:p>
            <a:p>
              <a:pPr>
                <a:spcBef>
                  <a:spcPct val="0"/>
                </a:spcBef>
                <a:buClrTx/>
                <a:buFontTx/>
                <a:buNone/>
              </a:pPr>
              <a:r>
                <a:rPr lang="en-US" altLang="en-US" sz="1100">
                  <a:latin typeface="Courier New" panose="02070309020205020404" pitchFamily="49" charset="0"/>
                </a:rPr>
                <a:t>         1 - Network Information</a:t>
              </a:r>
            </a:p>
            <a:p>
              <a:pPr>
                <a:spcBef>
                  <a:spcPct val="0"/>
                </a:spcBef>
                <a:buClrTx/>
                <a:buFontTx/>
                <a:buNone/>
              </a:pPr>
              <a:r>
                <a:rPr lang="en-US" altLang="en-US" sz="1100">
                  <a:latin typeface="Courier New" panose="02070309020205020404" pitchFamily="49" charset="0"/>
                </a:rPr>
                <a:t>         2 - SS7/IP Network</a:t>
              </a:r>
            </a:p>
            <a:p>
              <a:pPr>
                <a:spcBef>
                  <a:spcPct val="0"/>
                </a:spcBef>
                <a:buClrTx/>
                <a:buFontTx/>
                <a:buNone/>
              </a:pPr>
              <a:r>
                <a:rPr lang="en-US" altLang="en-US" sz="1100">
                  <a:latin typeface="Courier New" panose="02070309020205020404" pitchFamily="49" charset="0"/>
                </a:rPr>
                <a:t>         3 - Management Network</a:t>
              </a:r>
            </a:p>
            <a:p>
              <a:pPr>
                <a:spcBef>
                  <a:spcPct val="0"/>
                </a:spcBef>
                <a:buClrTx/>
                <a:buFontTx/>
                <a:buNone/>
              </a:pPr>
              <a:r>
                <a:rPr lang="en-US" altLang="en-US" sz="1100">
                  <a:latin typeface="Courier New" panose="02070309020205020404" pitchFamily="49" charset="0"/>
                </a:rPr>
                <a:t>         4 - Restart networking</a:t>
              </a:r>
            </a:p>
            <a:p>
              <a:pPr>
                <a:spcBef>
                  <a:spcPct val="0"/>
                </a:spcBef>
                <a:buClrTx/>
                <a:buFontTx/>
                <a:buNone/>
              </a:pPr>
              <a:endParaRPr lang="en-US" altLang="en-US" sz="1100">
                <a:latin typeface="Courier New" panose="02070309020205020404" pitchFamily="49" charset="0"/>
              </a:endParaRPr>
            </a:p>
            <a:p>
              <a:pPr>
                <a:spcBef>
                  <a:spcPct val="0"/>
                </a:spcBef>
                <a:buClrTx/>
                <a:buFontTx/>
                <a:buNone/>
              </a:pPr>
              <a:r>
                <a:rPr lang="en-US" altLang="en-US" sz="1100">
                  <a:latin typeface="Courier New" panose="02070309020205020404" pitchFamily="49" charset="0"/>
                </a:rPr>
                <a:t>         b - Back</a:t>
              </a:r>
            </a:p>
            <a:p>
              <a:pPr>
                <a:spcBef>
                  <a:spcPct val="0"/>
                </a:spcBef>
                <a:buClrTx/>
                <a:buFontTx/>
                <a:buNone/>
              </a:pPr>
              <a:endParaRPr lang="en-US" altLang="en-US" sz="1100">
                <a:latin typeface="Courier New" panose="02070309020205020404" pitchFamily="49" charset="0"/>
              </a:endParaRPr>
            </a:p>
            <a:p>
              <a:pPr>
                <a:spcBef>
                  <a:spcPct val="0"/>
                </a:spcBef>
                <a:buClrTx/>
                <a:buFontTx/>
                <a:buNone/>
              </a:pPr>
              <a:r>
                <a:rPr lang="en-US" altLang="en-US" sz="1100">
                  <a:latin typeface="Courier New" panose="02070309020205020404" pitchFamily="49" charset="0"/>
                </a:rPr>
                <a:t>Enter Selection: 3</a:t>
              </a:r>
            </a:p>
          </p:txBody>
        </p:sp>
      </p:grpSp>
    </p:spTree>
  </p:cSld>
  <p:clrMapOvr>
    <a:masterClrMapping/>
  </p:clrMapOvr>
  <p:transition>
    <p:strips dir="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4198C-F9D4-49D8-8953-0797115E3C7A}"/>
              </a:ext>
            </a:extLst>
          </p:cNvPr>
          <p:cNvSpPr>
            <a:spLocks noGrp="1"/>
          </p:cNvSpPr>
          <p:nvPr>
            <p:ph type="title"/>
          </p:nvPr>
        </p:nvSpPr>
        <p:spPr/>
        <p:txBody>
          <a:bodyPr/>
          <a:lstStyle/>
          <a:p>
            <a:pPr>
              <a:defRPr/>
            </a:pPr>
            <a:r>
              <a:rPr lang="en-US" dirty="0"/>
              <a:t>Management Network Configuration</a:t>
            </a:r>
          </a:p>
        </p:txBody>
      </p:sp>
      <p:sp>
        <p:nvSpPr>
          <p:cNvPr id="4" name="Rectangle 3">
            <a:extLst>
              <a:ext uri="{FF2B5EF4-FFF2-40B4-BE49-F238E27FC236}">
                <a16:creationId xmlns:a16="http://schemas.microsoft.com/office/drawing/2014/main" id="{0626982D-8BE0-49F1-9EB0-E9C9F65D5353}"/>
              </a:ext>
            </a:extLst>
          </p:cNvPr>
          <p:cNvSpPr txBox="1">
            <a:spLocks noChangeArrowheads="1"/>
          </p:cNvSpPr>
          <p:nvPr/>
        </p:nvSpPr>
        <p:spPr>
          <a:xfrm>
            <a:off x="319088" y="936625"/>
            <a:ext cx="7229475" cy="2324100"/>
          </a:xfrm>
          <a:prstGeom prst="rect">
            <a:avLst/>
          </a:prstGeom>
        </p:spPr>
        <p:txBody>
          <a:bodyPr/>
          <a:lstStyle/>
          <a:p>
            <a:pPr marL="342900" indent="-342900" eaLnBrk="1" hangingPunct="1">
              <a:lnSpc>
                <a:spcPct val="80000"/>
              </a:lnSpc>
              <a:spcAft>
                <a:spcPts val="600"/>
              </a:spcAft>
              <a:buClr>
                <a:srgbClr val="439539"/>
              </a:buClr>
              <a:buFont typeface="Wingdings" pitchFamily="2" charset="2"/>
              <a:buChar char="§"/>
              <a:defRPr/>
            </a:pPr>
            <a:r>
              <a:rPr lang="en-US" sz="2000" kern="0" dirty="0">
                <a:latin typeface="Arial"/>
                <a:ea typeface="ＭＳ Ｐゴシック" pitchFamily="-111" charset="-128"/>
                <a:cs typeface="Arial"/>
              </a:rPr>
              <a:t>Enter IP configuration parameters as prompted</a:t>
            </a:r>
            <a:br>
              <a:rPr lang="en-US" sz="2000" kern="0" dirty="0">
                <a:latin typeface="Arial"/>
                <a:ea typeface="ＭＳ Ｐゴシック" pitchFamily="-111" charset="-128"/>
                <a:cs typeface="Arial"/>
              </a:rPr>
            </a:br>
            <a:endParaRPr lang="en-US" sz="2000" kern="0" dirty="0">
              <a:latin typeface="Arial"/>
              <a:ea typeface="ＭＳ Ｐゴシック" pitchFamily="-111" charset="-128"/>
              <a:cs typeface="Arial"/>
            </a:endParaRPr>
          </a:p>
          <a:p>
            <a:pPr marL="342900" indent="-342900" eaLnBrk="1" hangingPunct="1">
              <a:lnSpc>
                <a:spcPct val="80000"/>
              </a:lnSpc>
              <a:spcAft>
                <a:spcPts val="600"/>
              </a:spcAft>
              <a:buClr>
                <a:srgbClr val="439539"/>
              </a:buClr>
              <a:buFont typeface="Wingdings" pitchFamily="2" charset="2"/>
              <a:buChar char="§"/>
              <a:defRPr/>
            </a:pPr>
            <a:r>
              <a:rPr lang="en-US" sz="2000" kern="0" dirty="0">
                <a:latin typeface="Arial"/>
                <a:ea typeface="ＭＳ Ｐゴシック" pitchFamily="-111" charset="-128"/>
                <a:cs typeface="Arial"/>
              </a:rPr>
              <a:t>Enter y when prompted to restart networking on both CPUs</a:t>
            </a:r>
          </a:p>
        </p:txBody>
      </p:sp>
      <p:sp>
        <p:nvSpPr>
          <p:cNvPr id="107524" name="Text Box 4">
            <a:extLst>
              <a:ext uri="{FF2B5EF4-FFF2-40B4-BE49-F238E27FC236}">
                <a16:creationId xmlns:a16="http://schemas.microsoft.com/office/drawing/2014/main" id="{EF21C1B9-673E-4963-B352-9DA97F2AC797}"/>
              </a:ext>
            </a:extLst>
          </p:cNvPr>
          <p:cNvSpPr txBox="1">
            <a:spLocks noChangeArrowheads="1"/>
          </p:cNvSpPr>
          <p:nvPr/>
        </p:nvSpPr>
        <p:spPr bwMode="auto">
          <a:xfrm>
            <a:off x="1676400" y="2182813"/>
            <a:ext cx="593566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buClrTx/>
              <a:buFontTx/>
              <a:buNone/>
            </a:pPr>
            <a:r>
              <a:rPr lang="en-US" altLang="en-US" sz="1100">
                <a:latin typeface="Courier New" panose="02070309020205020404" pitchFamily="49" charset="0"/>
              </a:rPr>
              <a:t>Network Configuration for the Management Interfaces</a:t>
            </a:r>
          </a:p>
          <a:p>
            <a:pPr>
              <a:lnSpc>
                <a:spcPct val="80000"/>
              </a:lnSpc>
              <a:spcBef>
                <a:spcPct val="0"/>
              </a:spcBef>
              <a:buClrTx/>
              <a:buFontTx/>
              <a:buNone/>
            </a:pPr>
            <a:r>
              <a:rPr lang="en-US" altLang="en-US" sz="1100">
                <a:latin typeface="Courier New" panose="02070309020205020404" pitchFamily="49" charset="0"/>
              </a:rPr>
              <a:t>[Press CTRL-C to abort and return to the previous screen]</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To complete this configuration you need three IP addresses on the</a:t>
            </a:r>
          </a:p>
          <a:p>
            <a:pPr>
              <a:lnSpc>
                <a:spcPct val="80000"/>
              </a:lnSpc>
              <a:spcBef>
                <a:spcPct val="0"/>
              </a:spcBef>
              <a:buClrTx/>
              <a:buFontTx/>
              <a:buNone/>
            </a:pPr>
            <a:r>
              <a:rPr lang="en-US" altLang="en-US" sz="1100">
                <a:latin typeface="Courier New" panose="02070309020205020404" pitchFamily="49" charset="0"/>
              </a:rPr>
              <a:t>same subnet, as well as the netmask and gateway address. Also, both</a:t>
            </a:r>
          </a:p>
          <a:p>
            <a:pPr>
              <a:lnSpc>
                <a:spcPct val="80000"/>
              </a:lnSpc>
              <a:spcBef>
                <a:spcPct val="0"/>
              </a:spcBef>
              <a:buClrTx/>
              <a:buFontTx/>
              <a:buNone/>
            </a:pPr>
            <a:r>
              <a:rPr lang="en-US" altLang="en-US" sz="1100">
                <a:latin typeface="Courier New" panose="02070309020205020404" pitchFamily="49" charset="0"/>
              </a:rPr>
              <a:t>cards in slot 2 and 9 must be present for the configuration to</a:t>
            </a:r>
          </a:p>
          <a:p>
            <a:pPr>
              <a:lnSpc>
                <a:spcPct val="80000"/>
              </a:lnSpc>
              <a:spcBef>
                <a:spcPct val="0"/>
              </a:spcBef>
              <a:buClrTx/>
              <a:buFontTx/>
              <a:buNone/>
            </a:pPr>
            <a:r>
              <a:rPr lang="en-US" altLang="en-US" sz="1100">
                <a:latin typeface="Courier New" panose="02070309020205020404" pitchFamily="49" charset="0"/>
              </a:rPr>
              <a:t>work, as information must be collected from both systems.</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Please enter p19p1.3 IP address on slot 2: 10.1.1.248</a:t>
            </a:r>
          </a:p>
          <a:p>
            <a:pPr>
              <a:lnSpc>
                <a:spcPct val="80000"/>
              </a:lnSpc>
              <a:spcBef>
                <a:spcPct val="0"/>
              </a:spcBef>
              <a:buClrTx/>
              <a:buFontTx/>
              <a:buNone/>
            </a:pPr>
            <a:r>
              <a:rPr lang="en-US" altLang="en-US" sz="1100">
                <a:latin typeface="Courier New" panose="02070309020205020404" pitchFamily="49" charset="0"/>
              </a:rPr>
              <a:t>Please enter p19p2.5 IP address on slot 13: 10.1.1.249</a:t>
            </a:r>
          </a:p>
          <a:p>
            <a:pPr>
              <a:lnSpc>
                <a:spcPct val="80000"/>
              </a:lnSpc>
              <a:spcBef>
                <a:spcPct val="0"/>
              </a:spcBef>
              <a:buClrTx/>
              <a:buFontTx/>
              <a:buNone/>
            </a:pPr>
            <a:r>
              <a:rPr lang="en-US" altLang="en-US" sz="1100">
                <a:latin typeface="Courier New" panose="02070309020205020404" pitchFamily="49" charset="0"/>
              </a:rPr>
              <a:t>Please enter the management IP address (shared): 10.1.1.247</a:t>
            </a:r>
          </a:p>
          <a:p>
            <a:pPr>
              <a:lnSpc>
                <a:spcPct val="80000"/>
              </a:lnSpc>
              <a:spcBef>
                <a:spcPct val="0"/>
              </a:spcBef>
              <a:buClrTx/>
              <a:buFontTx/>
              <a:buNone/>
            </a:pPr>
            <a:r>
              <a:rPr lang="en-US" altLang="en-US" sz="1100">
                <a:latin typeface="Courier New" panose="02070309020205020404" pitchFamily="49" charset="0"/>
              </a:rPr>
              <a:t>Please enter the gateway: 10.1.1.1</a:t>
            </a:r>
          </a:p>
          <a:p>
            <a:pPr>
              <a:lnSpc>
                <a:spcPct val="80000"/>
              </a:lnSpc>
              <a:spcBef>
                <a:spcPct val="0"/>
              </a:spcBef>
              <a:buClrTx/>
              <a:buFontTx/>
              <a:buNone/>
            </a:pPr>
            <a:r>
              <a:rPr lang="en-US" altLang="en-US" sz="1100">
                <a:latin typeface="Courier New" panose="02070309020205020404" pitchFamily="49" charset="0"/>
              </a:rPr>
              <a:t>Please enter the netmask: 255.255.255.0</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The following information has been entered</a:t>
            </a:r>
          </a:p>
          <a:p>
            <a:pPr>
              <a:lnSpc>
                <a:spcPct val="80000"/>
              </a:lnSpc>
              <a:spcBef>
                <a:spcPct val="0"/>
              </a:spcBef>
              <a:buClrTx/>
              <a:buFontTx/>
              <a:buNone/>
            </a:pPr>
            <a:r>
              <a:rPr lang="en-US" altLang="en-US" sz="1100">
                <a:latin typeface="Courier New" panose="02070309020205020404" pitchFamily="49" charset="0"/>
              </a:rPr>
              <a:t>p19p1.3 on slot2: 10.1.1.248</a:t>
            </a:r>
          </a:p>
          <a:p>
            <a:pPr>
              <a:lnSpc>
                <a:spcPct val="80000"/>
              </a:lnSpc>
              <a:spcBef>
                <a:spcPct val="0"/>
              </a:spcBef>
              <a:buClrTx/>
              <a:buFontTx/>
              <a:buNone/>
            </a:pPr>
            <a:r>
              <a:rPr lang="en-US" altLang="en-US" sz="1100">
                <a:latin typeface="Courier New" panose="02070309020205020404" pitchFamily="49" charset="0"/>
              </a:rPr>
              <a:t>p19p2.5 on slot13: 10.1.1.249</a:t>
            </a:r>
          </a:p>
          <a:p>
            <a:pPr>
              <a:lnSpc>
                <a:spcPct val="80000"/>
              </a:lnSpc>
              <a:spcBef>
                <a:spcPct val="0"/>
              </a:spcBef>
              <a:buClrTx/>
              <a:buFontTx/>
              <a:buNone/>
            </a:pPr>
            <a:r>
              <a:rPr lang="en-US" altLang="en-US" sz="1100">
                <a:latin typeface="Courier New" panose="02070309020205020404" pitchFamily="49" charset="0"/>
              </a:rPr>
              <a:t>Management ip address: 10.1.1.247</a:t>
            </a:r>
          </a:p>
          <a:p>
            <a:pPr>
              <a:lnSpc>
                <a:spcPct val="80000"/>
              </a:lnSpc>
              <a:spcBef>
                <a:spcPct val="0"/>
              </a:spcBef>
              <a:buClrTx/>
              <a:buFontTx/>
              <a:buNone/>
            </a:pPr>
            <a:r>
              <a:rPr lang="en-US" altLang="en-US" sz="1100">
                <a:latin typeface="Courier New" panose="02070309020205020404" pitchFamily="49" charset="0"/>
              </a:rPr>
              <a:t>Gateway: 10.1.1.1</a:t>
            </a:r>
          </a:p>
          <a:p>
            <a:pPr>
              <a:lnSpc>
                <a:spcPct val="80000"/>
              </a:lnSpc>
              <a:spcBef>
                <a:spcPct val="0"/>
              </a:spcBef>
              <a:buClrTx/>
              <a:buFontTx/>
              <a:buNone/>
            </a:pPr>
            <a:r>
              <a:rPr lang="en-US" altLang="en-US" sz="1100">
                <a:latin typeface="Courier New" panose="02070309020205020404" pitchFamily="49" charset="0"/>
              </a:rPr>
              <a:t>Netmask: 255.255.255.0</a:t>
            </a:r>
          </a:p>
          <a:p>
            <a:pPr>
              <a:lnSpc>
                <a:spcPct val="80000"/>
              </a:lnSpc>
              <a:spcBef>
                <a:spcPct val="0"/>
              </a:spcBef>
              <a:buClrTx/>
              <a:buFontTx/>
              <a:buNone/>
            </a:pPr>
            <a:r>
              <a:rPr lang="en-US" altLang="en-US" sz="1100">
                <a:latin typeface="Courier New" panose="02070309020205020404" pitchFamily="49" charset="0"/>
              </a:rPr>
              <a:t>Is this information correct? (y/n) y</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Please wait…</a:t>
            </a:r>
          </a:p>
          <a:p>
            <a:pPr>
              <a:lnSpc>
                <a:spcPct val="80000"/>
              </a:lnSpc>
              <a:spcBef>
                <a:spcPct val="0"/>
              </a:spcBef>
              <a:buClrTx/>
              <a:buFontTx/>
              <a:buNone/>
            </a:pPr>
            <a:r>
              <a:rPr lang="en-US" altLang="en-US" sz="1100">
                <a:latin typeface="Courier New" panose="02070309020205020404" pitchFamily="49" charset="0"/>
              </a:rPr>
              <a:t>Would you like to restart networking on both management cpus so that</a:t>
            </a:r>
          </a:p>
          <a:p>
            <a:pPr>
              <a:lnSpc>
                <a:spcPct val="80000"/>
              </a:lnSpc>
              <a:spcBef>
                <a:spcPct val="0"/>
              </a:spcBef>
              <a:buClrTx/>
              <a:buFontTx/>
              <a:buNone/>
            </a:pPr>
            <a:r>
              <a:rPr lang="en-US" altLang="en-US" sz="1100">
                <a:latin typeface="Courier New" panose="02070309020205020404" pitchFamily="49" charset="0"/>
              </a:rPr>
              <a:t>the changes that were made could be activated?  (y/n) y</a:t>
            </a:r>
          </a:p>
          <a:p>
            <a:pPr>
              <a:lnSpc>
                <a:spcPct val="80000"/>
              </a:lnSpc>
              <a:spcBef>
                <a:spcPct val="0"/>
              </a:spcBef>
              <a:buClrTx/>
              <a:buFontTx/>
              <a:buNone/>
            </a:pPr>
            <a:endParaRPr lang="en-US" altLang="en-US" sz="1100">
              <a:latin typeface="Courier New" panose="02070309020205020404" pitchFamily="49" charset="0"/>
            </a:endParaRPr>
          </a:p>
        </p:txBody>
      </p:sp>
      <p:sp>
        <p:nvSpPr>
          <p:cNvPr id="107525" name="Rectangle 5">
            <a:extLst>
              <a:ext uri="{FF2B5EF4-FFF2-40B4-BE49-F238E27FC236}">
                <a16:creationId xmlns:a16="http://schemas.microsoft.com/office/drawing/2014/main" id="{7B574844-31A1-4FD4-9C0B-069F2CB4ABBF}"/>
              </a:ext>
            </a:extLst>
          </p:cNvPr>
          <p:cNvSpPr>
            <a:spLocks noChangeArrowheads="1"/>
          </p:cNvSpPr>
          <p:nvPr/>
        </p:nvSpPr>
        <p:spPr bwMode="auto">
          <a:xfrm>
            <a:off x="1676400" y="2154238"/>
            <a:ext cx="5935663" cy="3605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spTree>
  </p:cSld>
  <p:clrMapOvr>
    <a:masterClrMapping/>
  </p:clrMapOvr>
  <p:transition>
    <p:strips dir="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6BBDB-13F3-440A-B3B6-63307696F5FE}"/>
              </a:ext>
            </a:extLst>
          </p:cNvPr>
          <p:cNvSpPr>
            <a:spLocks noGrp="1"/>
          </p:cNvSpPr>
          <p:nvPr>
            <p:ph type="title"/>
          </p:nvPr>
        </p:nvSpPr>
        <p:spPr/>
        <p:txBody>
          <a:bodyPr/>
          <a:lstStyle/>
          <a:p>
            <a:pPr>
              <a:defRPr/>
            </a:pPr>
            <a:r>
              <a:rPr lang="en-US" dirty="0"/>
              <a:t>Management Network Configuration</a:t>
            </a:r>
          </a:p>
        </p:txBody>
      </p:sp>
      <p:sp>
        <p:nvSpPr>
          <p:cNvPr id="4" name="Rectangle 3">
            <a:extLst>
              <a:ext uri="{FF2B5EF4-FFF2-40B4-BE49-F238E27FC236}">
                <a16:creationId xmlns:a16="http://schemas.microsoft.com/office/drawing/2014/main" id="{CD97002E-8C2E-48EF-BDFC-422067852A07}"/>
              </a:ext>
            </a:extLst>
          </p:cNvPr>
          <p:cNvSpPr txBox="1">
            <a:spLocks noChangeArrowheads="1"/>
          </p:cNvSpPr>
          <p:nvPr/>
        </p:nvSpPr>
        <p:spPr>
          <a:xfrm>
            <a:off x="801688" y="1343025"/>
            <a:ext cx="7467600" cy="2324100"/>
          </a:xfrm>
          <a:prstGeom prst="rect">
            <a:avLst/>
          </a:prstGeom>
        </p:spPr>
        <p:txBody>
          <a:bodyPr/>
          <a:lstStyle/>
          <a:p>
            <a:pPr marL="342900" indent="-342900" eaLnBrk="1" hangingPunct="1">
              <a:lnSpc>
                <a:spcPct val="80000"/>
              </a:lnSpc>
              <a:spcBef>
                <a:spcPct val="20000"/>
              </a:spcBef>
              <a:buClr>
                <a:srgbClr val="439539"/>
              </a:buClr>
              <a:buFont typeface="Wingdings" pitchFamily="2" charset="2"/>
              <a:buChar char="§"/>
              <a:defRPr/>
            </a:pPr>
            <a:r>
              <a:rPr lang="en-US" sz="2000" kern="0" dirty="0">
                <a:latin typeface="Arial"/>
                <a:ea typeface="ＭＳ Ｐゴシック" pitchFamily="-111" charset="-128"/>
                <a:cs typeface="Arial"/>
              </a:rPr>
              <a:t>The IP services are restarted on both Management CPUs</a:t>
            </a:r>
          </a:p>
        </p:txBody>
      </p:sp>
      <p:grpSp>
        <p:nvGrpSpPr>
          <p:cNvPr id="108548" name="Group 6">
            <a:extLst>
              <a:ext uri="{FF2B5EF4-FFF2-40B4-BE49-F238E27FC236}">
                <a16:creationId xmlns:a16="http://schemas.microsoft.com/office/drawing/2014/main" id="{5C4988B1-9F40-4A62-9F8A-11700D0D41B8}"/>
              </a:ext>
            </a:extLst>
          </p:cNvPr>
          <p:cNvGrpSpPr>
            <a:grpSpLocks/>
          </p:cNvGrpSpPr>
          <p:nvPr/>
        </p:nvGrpSpPr>
        <p:grpSpPr bwMode="auto">
          <a:xfrm>
            <a:off x="1609725" y="2062163"/>
            <a:ext cx="6078538" cy="3105150"/>
            <a:chOff x="417" y="1462"/>
            <a:chExt cx="3829" cy="1956"/>
          </a:xfrm>
        </p:grpSpPr>
        <p:sp>
          <p:nvSpPr>
            <p:cNvPr id="108549" name="Text Box 4">
              <a:extLst>
                <a:ext uri="{FF2B5EF4-FFF2-40B4-BE49-F238E27FC236}">
                  <a16:creationId xmlns:a16="http://schemas.microsoft.com/office/drawing/2014/main" id="{DF2C73E4-C2DE-4B74-8F16-3A4E47BDAC71}"/>
                </a:ext>
              </a:extLst>
            </p:cNvPr>
            <p:cNvSpPr txBox="1">
              <a:spLocks noChangeArrowheads="1"/>
            </p:cNvSpPr>
            <p:nvPr/>
          </p:nvSpPr>
          <p:spPr bwMode="auto">
            <a:xfrm>
              <a:off x="450" y="1501"/>
              <a:ext cx="3667"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100">
                  <a:latin typeface="Courier New" panose="02070309020205020404" pitchFamily="49" charset="0"/>
                </a:rPr>
                <a:t>Stopping High-Availability services:                       [  OK  ]</a:t>
              </a:r>
            </a:p>
            <a:p>
              <a:pPr>
                <a:spcBef>
                  <a:spcPct val="0"/>
                </a:spcBef>
                <a:buClrTx/>
                <a:buFontTx/>
                <a:buNone/>
              </a:pPr>
              <a:r>
                <a:rPr lang="en-US" altLang="en-US" sz="1100">
                  <a:latin typeface="Courier New" panose="02070309020205020404" pitchFamily="49" charset="0"/>
                </a:rPr>
                <a:t>Waiting to allow resource takeover to complete:            [  OK  ]</a:t>
              </a:r>
            </a:p>
            <a:p>
              <a:pPr>
                <a:spcBef>
                  <a:spcPct val="0"/>
                </a:spcBef>
                <a:buClrTx/>
                <a:buFontTx/>
                <a:buNone/>
              </a:pPr>
              <a:r>
                <a:rPr lang="en-US" altLang="en-US" sz="1100">
                  <a:latin typeface="Courier New" panose="02070309020205020404" pitchFamily="49" charset="0"/>
                </a:rPr>
                <a:t>Starting High-Availability services:</a:t>
              </a:r>
            </a:p>
            <a:p>
              <a:pPr>
                <a:spcBef>
                  <a:spcPct val="0"/>
                </a:spcBef>
                <a:buClrTx/>
                <a:buFontTx/>
                <a:buNone/>
              </a:pPr>
              <a:r>
                <a:rPr lang="en-US" altLang="en-US" sz="1100">
                  <a:latin typeface="Courier New" panose="02070309020205020404" pitchFamily="49" charset="0"/>
                </a:rPr>
                <a:t>2008/03/20_08:23:02 INFO: IPaddr Resource is stopped       [  OK  ]</a:t>
              </a:r>
            </a:p>
            <a:p>
              <a:pPr>
                <a:spcBef>
                  <a:spcPct val="0"/>
                </a:spcBef>
                <a:buClrTx/>
                <a:buFontTx/>
                <a:buNone/>
              </a:pPr>
              <a:endParaRPr lang="en-US" altLang="en-US" sz="1100">
                <a:latin typeface="Courier New" panose="02070309020205020404" pitchFamily="49" charset="0"/>
              </a:endParaRPr>
            </a:p>
            <a:p>
              <a:pPr>
                <a:spcBef>
                  <a:spcPct val="0"/>
                </a:spcBef>
                <a:buClrTx/>
                <a:buFontTx/>
                <a:buNone/>
              </a:pPr>
              <a:r>
                <a:rPr lang="en-US" altLang="en-US" sz="1100">
                  <a:latin typeface="Courier New" panose="02070309020205020404" pitchFamily="49" charset="0"/>
                </a:rPr>
                <a:t>Stopping High-Availability services:                       [  OK  ]</a:t>
              </a:r>
            </a:p>
            <a:p>
              <a:pPr>
                <a:spcBef>
                  <a:spcPct val="0"/>
                </a:spcBef>
                <a:buClrTx/>
                <a:buFontTx/>
                <a:buNone/>
              </a:pPr>
              <a:r>
                <a:rPr lang="en-US" altLang="en-US" sz="1100">
                  <a:latin typeface="Courier New" panose="02070309020205020404" pitchFamily="49" charset="0"/>
                </a:rPr>
                <a:t>Waiting to allow resource takeover to complete:            [  OK  ]</a:t>
              </a:r>
            </a:p>
            <a:p>
              <a:pPr>
                <a:spcBef>
                  <a:spcPct val="0"/>
                </a:spcBef>
                <a:buClrTx/>
                <a:buFontTx/>
                <a:buNone/>
              </a:pPr>
              <a:r>
                <a:rPr lang="en-US" altLang="en-US" sz="1100">
                  <a:latin typeface="Courier New" panose="02070309020205020404" pitchFamily="49" charset="0"/>
                </a:rPr>
                <a:t>Starting High-Availability services:</a:t>
              </a:r>
            </a:p>
            <a:p>
              <a:pPr>
                <a:spcBef>
                  <a:spcPct val="0"/>
                </a:spcBef>
                <a:buClrTx/>
                <a:buFontTx/>
                <a:buNone/>
              </a:pPr>
              <a:r>
                <a:rPr lang="en-US" altLang="en-US" sz="1100">
                  <a:latin typeface="Courier New" panose="02070309020205020404" pitchFamily="49" charset="0"/>
                </a:rPr>
                <a:t>2008/03/20_08:23:31 INFO: IPaddr Resource is stopped       [  OK  ]</a:t>
              </a:r>
            </a:p>
            <a:p>
              <a:pPr>
                <a:spcBef>
                  <a:spcPct val="0"/>
                </a:spcBef>
                <a:buClrTx/>
                <a:buFontTx/>
                <a:buNone/>
              </a:pPr>
              <a:endParaRPr lang="en-US" altLang="en-US" sz="1100">
                <a:latin typeface="Courier New" panose="02070309020205020404" pitchFamily="49" charset="0"/>
              </a:endParaRPr>
            </a:p>
            <a:p>
              <a:pPr>
                <a:spcBef>
                  <a:spcPct val="0"/>
                </a:spcBef>
                <a:buClrTx/>
                <a:buFontTx/>
                <a:buNone/>
              </a:pPr>
              <a:r>
                <a:rPr lang="en-US" altLang="en-US" sz="1100">
                  <a:latin typeface="Courier New" panose="02070309020205020404" pitchFamily="49" charset="0"/>
                </a:rPr>
                <a:t>Press &lt;enter&gt; to continue.</a:t>
              </a:r>
            </a:p>
          </p:txBody>
        </p:sp>
        <p:sp>
          <p:nvSpPr>
            <p:cNvPr id="108550" name="Rectangle 5">
              <a:extLst>
                <a:ext uri="{FF2B5EF4-FFF2-40B4-BE49-F238E27FC236}">
                  <a16:creationId xmlns:a16="http://schemas.microsoft.com/office/drawing/2014/main" id="{67517C77-0634-4353-9C40-EE02B2F898A7}"/>
                </a:ext>
              </a:extLst>
            </p:cNvPr>
            <p:cNvSpPr>
              <a:spLocks noChangeArrowheads="1"/>
            </p:cNvSpPr>
            <p:nvPr/>
          </p:nvSpPr>
          <p:spPr bwMode="auto">
            <a:xfrm>
              <a:off x="417" y="1462"/>
              <a:ext cx="3829" cy="19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Tree>
  </p:cSld>
  <p:clrMapOvr>
    <a:masterClrMapping/>
  </p:clrMapOvr>
  <p:transition>
    <p:strips dir="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437983-E71F-4FF0-A6FE-83A09245B03D}"/>
              </a:ext>
            </a:extLst>
          </p:cNvPr>
          <p:cNvSpPr>
            <a:spLocks noGrp="1"/>
          </p:cNvSpPr>
          <p:nvPr>
            <p:ph type="title"/>
          </p:nvPr>
        </p:nvSpPr>
        <p:spPr/>
        <p:txBody>
          <a:bodyPr/>
          <a:lstStyle/>
          <a:p>
            <a:pPr>
              <a:defRPr/>
            </a:pPr>
            <a:r>
              <a:rPr lang="en-US" dirty="0"/>
              <a:t>Internal Configuration</a:t>
            </a:r>
          </a:p>
        </p:txBody>
      </p:sp>
      <p:sp>
        <p:nvSpPr>
          <p:cNvPr id="109571" name="Rectangle 3">
            <a:extLst>
              <a:ext uri="{FF2B5EF4-FFF2-40B4-BE49-F238E27FC236}">
                <a16:creationId xmlns:a16="http://schemas.microsoft.com/office/drawing/2014/main" id="{CEFF92E6-16F7-4BFC-88DD-7290F96C141B}"/>
              </a:ext>
            </a:extLst>
          </p:cNvPr>
          <p:cNvSpPr>
            <a:spLocks noGrp="1" noChangeArrowheads="1"/>
          </p:cNvSpPr>
          <p:nvPr>
            <p:ph idx="4294967295"/>
          </p:nvPr>
        </p:nvSpPr>
        <p:spPr>
          <a:xfrm>
            <a:off x="642938" y="1000125"/>
            <a:ext cx="7343775" cy="1600200"/>
          </a:xfrm>
        </p:spPr>
        <p:txBody>
          <a:bodyPr/>
          <a:lstStyle/>
          <a:p>
            <a:pPr eaLnBrk="1" hangingPunct="1">
              <a:lnSpc>
                <a:spcPct val="90000"/>
              </a:lnSpc>
            </a:pPr>
            <a:r>
              <a:rPr lang="en-US" altLang="en-US" sz="2000">
                <a:latin typeface="Arial" panose="020B0604020202020204" pitchFamily="34" charset="0"/>
                <a:ea typeface="ＭＳ Ｐゴシック" panose="020B0600070205080204" pitchFamily="34" charset="-128"/>
                <a:cs typeface="Arial" panose="020B0604020202020204" pitchFamily="34" charset="0"/>
              </a:rPr>
              <a:t>The Set Initial Configuration script configures internal data files according to the entered license keys</a:t>
            </a:r>
          </a:p>
          <a:p>
            <a:pPr eaLnBrk="1" hangingPunct="1">
              <a:lnSpc>
                <a:spcPct val="90000"/>
              </a:lnSpc>
            </a:pPr>
            <a:r>
              <a:rPr lang="en-US" altLang="en-US" sz="2000">
                <a:latin typeface="Arial" panose="020B0604020202020204" pitchFamily="34" charset="0"/>
                <a:ea typeface="ＭＳ Ｐゴシック" panose="020B0600070205080204" pitchFamily="34" charset="-128"/>
                <a:cs typeface="Arial" panose="020B0604020202020204" pitchFamily="34" charset="0"/>
              </a:rPr>
              <a:t>This process also enables remote access (SSH, sFTP, HTTPs)</a:t>
            </a:r>
          </a:p>
          <a:p>
            <a:pPr eaLnBrk="1" hangingPunct="1">
              <a:lnSpc>
                <a:spcPct val="90000"/>
              </a:lnSpc>
            </a:pPr>
            <a:r>
              <a:rPr lang="en-US" altLang="en-US" sz="2000">
                <a:latin typeface="Arial" panose="020B0604020202020204" pitchFamily="34" charset="0"/>
                <a:ea typeface="ＭＳ Ｐゴシック" panose="020B0600070205080204" pitchFamily="34" charset="-128"/>
                <a:cs typeface="Arial" panose="020B0604020202020204" pitchFamily="34" charset="0"/>
              </a:rPr>
              <a:t>From the Main Menu, select “Set Initial Configuration”</a:t>
            </a:r>
          </a:p>
        </p:txBody>
      </p:sp>
      <p:grpSp>
        <p:nvGrpSpPr>
          <p:cNvPr id="109572" name="Group 1036">
            <a:extLst>
              <a:ext uri="{FF2B5EF4-FFF2-40B4-BE49-F238E27FC236}">
                <a16:creationId xmlns:a16="http://schemas.microsoft.com/office/drawing/2014/main" id="{C36892EE-DE1C-4E60-85EC-51CA5259E408}"/>
              </a:ext>
            </a:extLst>
          </p:cNvPr>
          <p:cNvGrpSpPr>
            <a:grpSpLocks/>
          </p:cNvGrpSpPr>
          <p:nvPr/>
        </p:nvGrpSpPr>
        <p:grpSpPr bwMode="auto">
          <a:xfrm>
            <a:off x="1760538" y="2995613"/>
            <a:ext cx="5510212" cy="2562225"/>
            <a:chOff x="420" y="2037"/>
            <a:chExt cx="3471" cy="1614"/>
          </a:xfrm>
        </p:grpSpPr>
        <p:sp>
          <p:nvSpPr>
            <p:cNvPr id="109573" name="Text Box 7">
              <a:extLst>
                <a:ext uri="{FF2B5EF4-FFF2-40B4-BE49-F238E27FC236}">
                  <a16:creationId xmlns:a16="http://schemas.microsoft.com/office/drawing/2014/main" id="{1B23942E-AF12-4637-8120-E191774D5D3A}"/>
                </a:ext>
              </a:extLst>
            </p:cNvPr>
            <p:cNvSpPr txBox="1">
              <a:spLocks noChangeArrowheads="1"/>
            </p:cNvSpPr>
            <p:nvPr/>
          </p:nvSpPr>
          <p:spPr bwMode="auto">
            <a:xfrm>
              <a:off x="482" y="2073"/>
              <a:ext cx="3381"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75000"/>
                </a:lnSpc>
                <a:spcBef>
                  <a:spcPct val="0"/>
                </a:spcBef>
                <a:buClrTx/>
                <a:buFontTx/>
                <a:buNone/>
              </a:pPr>
              <a:r>
                <a:rPr lang="en-US" altLang="en-US" sz="1100">
                  <a:latin typeface="Courier New" panose="02070309020205020404" pitchFamily="49" charset="0"/>
                </a:rPr>
                <a:t>Main Menu</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        Sonus Networks DSC 8000</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         1 - Licensing</a:t>
              </a:r>
            </a:p>
            <a:p>
              <a:pPr>
                <a:lnSpc>
                  <a:spcPct val="75000"/>
                </a:lnSpc>
                <a:spcBef>
                  <a:spcPct val="0"/>
                </a:spcBef>
                <a:buClrTx/>
                <a:buFontTx/>
                <a:buNone/>
              </a:pPr>
              <a:r>
                <a:rPr lang="en-US" altLang="en-US" sz="1100">
                  <a:latin typeface="Courier New" panose="02070309020205020404" pitchFamily="49" charset="0"/>
                </a:rPr>
                <a:t>         2 - Configure Network Interfaces</a:t>
              </a:r>
            </a:p>
            <a:p>
              <a:pPr>
                <a:lnSpc>
                  <a:spcPct val="75000"/>
                </a:lnSpc>
                <a:spcBef>
                  <a:spcPct val="0"/>
                </a:spcBef>
                <a:buClrTx/>
                <a:buFontTx/>
                <a:buNone/>
              </a:pPr>
              <a:r>
                <a:rPr lang="en-US" altLang="en-US" sz="1100">
                  <a:latin typeface="Courier New" panose="02070309020205020404" pitchFamily="49" charset="0"/>
                </a:rPr>
                <a:t>         3 - Set Initial Configuration</a:t>
              </a:r>
            </a:p>
            <a:p>
              <a:pPr>
                <a:lnSpc>
                  <a:spcPct val="75000"/>
                </a:lnSpc>
                <a:spcBef>
                  <a:spcPct val="0"/>
                </a:spcBef>
                <a:buClrTx/>
                <a:buFontTx/>
                <a:buNone/>
              </a:pPr>
              <a:r>
                <a:rPr lang="en-US" altLang="en-US" sz="1100">
                  <a:latin typeface="Courier New" panose="02070309020205020404" pitchFamily="49" charset="0"/>
                </a:rPr>
                <a:t>         4 - Restore</a:t>
              </a:r>
            </a:p>
            <a:p>
              <a:pPr>
                <a:lnSpc>
                  <a:spcPct val="75000"/>
                </a:lnSpc>
                <a:spcBef>
                  <a:spcPct val="0"/>
                </a:spcBef>
                <a:buClrTx/>
                <a:buFontTx/>
                <a:buNone/>
              </a:pPr>
              <a:r>
                <a:rPr lang="en-US" altLang="en-US" sz="1100">
                  <a:latin typeface="Courier New" panose="02070309020205020404" pitchFamily="49" charset="0"/>
                </a:rPr>
                <a:t>         5 – Software Revisions</a:t>
              </a:r>
            </a:p>
            <a:p>
              <a:pPr>
                <a:lnSpc>
                  <a:spcPct val="75000"/>
                </a:lnSpc>
                <a:spcBef>
                  <a:spcPct val="0"/>
                </a:spcBef>
                <a:buClrTx/>
                <a:buFontTx/>
                <a:buNone/>
              </a:pPr>
              <a:r>
                <a:rPr lang="en-US" altLang="en-US" sz="1100">
                  <a:latin typeface="Courier New" panose="02070309020205020404" pitchFamily="49" charset="0"/>
                </a:rPr>
                <a:t>         6 - Enter Shell</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         l - Logout</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Enter Selection: 3</a:t>
              </a: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endParaRPr lang="en-US" altLang="en-US" sz="1100">
                <a:latin typeface="Courier New" panose="02070309020205020404" pitchFamily="49" charset="0"/>
              </a:endParaRPr>
            </a:p>
            <a:p>
              <a:pPr>
                <a:lnSpc>
                  <a:spcPct val="75000"/>
                </a:lnSpc>
                <a:spcBef>
                  <a:spcPct val="0"/>
                </a:spcBef>
                <a:buClrTx/>
                <a:buFontTx/>
                <a:buNone/>
              </a:pPr>
              <a:r>
                <a:rPr lang="en-US" altLang="en-US" sz="1100">
                  <a:latin typeface="Courier New" panose="02070309020205020404" pitchFamily="49" charset="0"/>
                </a:rPr>
                <a:t>User: root              Hostname: devX4E.lab.ottawa.sonus.com</a:t>
              </a:r>
            </a:p>
            <a:p>
              <a:pPr>
                <a:lnSpc>
                  <a:spcPct val="75000"/>
                </a:lnSpc>
                <a:spcBef>
                  <a:spcPct val="0"/>
                </a:spcBef>
                <a:buClrTx/>
                <a:buFontTx/>
                <a:buNone/>
              </a:pPr>
              <a:endParaRPr lang="en-US" altLang="en-US" sz="1100">
                <a:latin typeface="Courier New" panose="02070309020205020404" pitchFamily="49" charset="0"/>
              </a:endParaRPr>
            </a:p>
          </p:txBody>
        </p:sp>
        <p:sp>
          <p:nvSpPr>
            <p:cNvPr id="109574" name="Rectangle 8">
              <a:extLst>
                <a:ext uri="{FF2B5EF4-FFF2-40B4-BE49-F238E27FC236}">
                  <a16:creationId xmlns:a16="http://schemas.microsoft.com/office/drawing/2014/main" id="{F105EDAE-D869-4030-9D8D-A53AA49AC189}"/>
                </a:ext>
              </a:extLst>
            </p:cNvPr>
            <p:cNvSpPr>
              <a:spLocks noChangeArrowheads="1"/>
            </p:cNvSpPr>
            <p:nvPr/>
          </p:nvSpPr>
          <p:spPr bwMode="auto">
            <a:xfrm>
              <a:off x="420" y="2037"/>
              <a:ext cx="3471" cy="15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spTree>
  </p:cSld>
  <p:clrMapOvr>
    <a:masterClrMapping/>
  </p:clrMapOvr>
  <p:transition>
    <p:strips dir="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866928-F911-4938-BD42-72785CD80512}"/>
              </a:ext>
            </a:extLst>
          </p:cNvPr>
          <p:cNvSpPr>
            <a:spLocks noGrp="1"/>
          </p:cNvSpPr>
          <p:nvPr>
            <p:ph type="title"/>
          </p:nvPr>
        </p:nvSpPr>
        <p:spPr/>
        <p:txBody>
          <a:bodyPr/>
          <a:lstStyle/>
          <a:p>
            <a:pPr>
              <a:defRPr/>
            </a:pPr>
            <a:r>
              <a:rPr lang="en-US" dirty="0"/>
              <a:t>Internal Configuration</a:t>
            </a:r>
          </a:p>
        </p:txBody>
      </p:sp>
      <p:sp>
        <p:nvSpPr>
          <p:cNvPr id="110595" name="Rectangle 3">
            <a:extLst>
              <a:ext uri="{FF2B5EF4-FFF2-40B4-BE49-F238E27FC236}">
                <a16:creationId xmlns:a16="http://schemas.microsoft.com/office/drawing/2014/main" id="{8F3752F3-E705-4CAA-8F8F-879E2941F574}"/>
              </a:ext>
            </a:extLst>
          </p:cNvPr>
          <p:cNvSpPr>
            <a:spLocks noGrp="1" noChangeArrowheads="1"/>
          </p:cNvSpPr>
          <p:nvPr>
            <p:ph idx="4294967295"/>
          </p:nvPr>
        </p:nvSpPr>
        <p:spPr>
          <a:xfrm>
            <a:off x="134938" y="903288"/>
            <a:ext cx="5105400" cy="2562225"/>
          </a:xfrm>
        </p:spPr>
        <p:txBody>
          <a:bodyPr/>
          <a:lstStyle/>
          <a:p>
            <a:pPr eaLnBrk="1" hangingPunct="1">
              <a:lnSpc>
                <a:spcPct val="90000"/>
              </a:lnSpc>
            </a:pPr>
            <a:r>
              <a:rPr lang="en-US" altLang="en-US" sz="2000">
                <a:latin typeface="Arial" panose="020B0604020202020204" pitchFamily="34" charset="0"/>
                <a:ea typeface="ＭＳ Ｐゴシック" panose="020B0600070205080204" pitchFamily="34" charset="-128"/>
                <a:cs typeface="Arial" panose="020B0604020202020204" pitchFamily="34" charset="0"/>
              </a:rPr>
              <a:t>Enter y to configure the applications files</a:t>
            </a:r>
          </a:p>
          <a:p>
            <a:pPr eaLnBrk="1" hangingPunct="1">
              <a:lnSpc>
                <a:spcPct val="90000"/>
              </a:lnSpc>
            </a:pPr>
            <a:r>
              <a:rPr lang="en-US" altLang="en-US" sz="2000">
                <a:latin typeface="Arial" panose="020B0604020202020204" pitchFamily="34" charset="0"/>
                <a:ea typeface="ＭＳ Ｐゴシック" panose="020B0600070205080204" pitchFamily="34" charset="-128"/>
                <a:cs typeface="Arial" panose="020B0604020202020204" pitchFamily="34" charset="0"/>
              </a:rPr>
              <a:t>When completed, the Main Menu changes to the post-initialization version</a:t>
            </a:r>
          </a:p>
        </p:txBody>
      </p:sp>
      <p:grpSp>
        <p:nvGrpSpPr>
          <p:cNvPr id="110596" name="Group 7">
            <a:extLst>
              <a:ext uri="{FF2B5EF4-FFF2-40B4-BE49-F238E27FC236}">
                <a16:creationId xmlns:a16="http://schemas.microsoft.com/office/drawing/2014/main" id="{8C04223E-37AE-4516-836D-9C05A9F076F5}"/>
              </a:ext>
            </a:extLst>
          </p:cNvPr>
          <p:cNvGrpSpPr>
            <a:grpSpLocks/>
          </p:cNvGrpSpPr>
          <p:nvPr/>
        </p:nvGrpSpPr>
        <p:grpSpPr bwMode="auto">
          <a:xfrm>
            <a:off x="3463925" y="2147888"/>
            <a:ext cx="5484813" cy="2014537"/>
            <a:chOff x="459" y="1338"/>
            <a:chExt cx="3455" cy="1269"/>
          </a:xfrm>
        </p:grpSpPr>
        <p:sp>
          <p:nvSpPr>
            <p:cNvPr id="110600" name="Text Box 5">
              <a:extLst>
                <a:ext uri="{FF2B5EF4-FFF2-40B4-BE49-F238E27FC236}">
                  <a16:creationId xmlns:a16="http://schemas.microsoft.com/office/drawing/2014/main" id="{F99907B2-58CB-4BBD-A189-2F0A4AE934F1}"/>
                </a:ext>
              </a:extLst>
            </p:cNvPr>
            <p:cNvSpPr txBox="1">
              <a:spLocks noChangeArrowheads="1"/>
            </p:cNvSpPr>
            <p:nvPr/>
          </p:nvSpPr>
          <p:spPr bwMode="auto">
            <a:xfrm>
              <a:off x="459" y="1445"/>
              <a:ext cx="3455" cy="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65000"/>
                </a:lnSpc>
                <a:spcBef>
                  <a:spcPct val="0"/>
                </a:spcBef>
                <a:buClrTx/>
                <a:buFontTx/>
                <a:buNone/>
              </a:pPr>
              <a:r>
                <a:rPr lang="en-US" altLang="en-US" sz="1100">
                  <a:latin typeface="Courier New" panose="02070309020205020404" pitchFamily="49" charset="0"/>
                </a:rPr>
                <a:t>Please wait. Reading license.</a:t>
              </a:r>
            </a:p>
            <a:p>
              <a:pPr>
                <a:lnSpc>
                  <a:spcPct val="65000"/>
                </a:lnSpc>
                <a:spcBef>
                  <a:spcPct val="0"/>
                </a:spcBef>
                <a:buClrTx/>
                <a:buFontTx/>
                <a:buNone/>
              </a:pPr>
              <a:endParaRPr lang="en-US" altLang="en-US" sz="1100">
                <a:latin typeface="Courier New" panose="02070309020205020404" pitchFamily="49" charset="0"/>
              </a:endParaRPr>
            </a:p>
            <a:p>
              <a:pPr>
                <a:lnSpc>
                  <a:spcPct val="65000"/>
                </a:lnSpc>
                <a:spcBef>
                  <a:spcPct val="0"/>
                </a:spcBef>
                <a:buClrTx/>
                <a:buFontTx/>
                <a:buNone/>
              </a:pPr>
              <a:endParaRPr lang="en-US" altLang="en-US" sz="1100">
                <a:latin typeface="Courier New" panose="02070309020205020404" pitchFamily="49" charset="0"/>
              </a:endParaRPr>
            </a:p>
            <a:p>
              <a:pPr>
                <a:lnSpc>
                  <a:spcPct val="65000"/>
                </a:lnSpc>
                <a:spcBef>
                  <a:spcPct val="0"/>
                </a:spcBef>
                <a:buClrTx/>
                <a:buFontTx/>
                <a:buNone/>
              </a:pPr>
              <a:endParaRPr lang="en-US" altLang="en-US" sz="1100">
                <a:latin typeface="Courier New" panose="02070309020205020404" pitchFamily="49" charset="0"/>
              </a:endParaRPr>
            </a:p>
            <a:p>
              <a:pPr>
                <a:lnSpc>
                  <a:spcPct val="65000"/>
                </a:lnSpc>
                <a:spcBef>
                  <a:spcPct val="0"/>
                </a:spcBef>
                <a:buClrTx/>
                <a:buFontTx/>
                <a:buNone/>
              </a:pPr>
              <a:r>
                <a:rPr lang="en-US" altLang="en-US" sz="1100">
                  <a:latin typeface="Courier New" panose="02070309020205020404" pitchFamily="49" charset="0"/>
                </a:rPr>
                <a:t>This script will configure the system applications data files</a:t>
              </a:r>
            </a:p>
            <a:p>
              <a:pPr>
                <a:lnSpc>
                  <a:spcPct val="65000"/>
                </a:lnSpc>
                <a:spcBef>
                  <a:spcPct val="0"/>
                </a:spcBef>
                <a:buClrTx/>
                <a:buFontTx/>
                <a:buNone/>
              </a:pPr>
              <a:endParaRPr lang="en-US" altLang="en-US" sz="1100">
                <a:latin typeface="Courier New" panose="02070309020205020404" pitchFamily="49" charset="0"/>
              </a:endParaRPr>
            </a:p>
            <a:p>
              <a:pPr>
                <a:lnSpc>
                  <a:spcPct val="65000"/>
                </a:lnSpc>
                <a:spcBef>
                  <a:spcPct val="0"/>
                </a:spcBef>
                <a:buClrTx/>
                <a:buFontTx/>
                <a:buNone/>
              </a:pPr>
              <a:r>
                <a:rPr lang="en-US" altLang="en-US" sz="1100">
                  <a:latin typeface="Courier New" panose="02070309020205020404" pitchFamily="49" charset="0"/>
                </a:rPr>
                <a:t>Do you wish to continue? [y/n] y</a:t>
              </a:r>
            </a:p>
            <a:p>
              <a:pPr>
                <a:lnSpc>
                  <a:spcPct val="65000"/>
                </a:lnSpc>
                <a:spcBef>
                  <a:spcPct val="0"/>
                </a:spcBef>
                <a:buClrTx/>
                <a:buFontTx/>
                <a:buNone/>
              </a:pPr>
              <a:endParaRPr lang="en-US" altLang="en-US" sz="1100">
                <a:latin typeface="Courier New" panose="02070309020205020404" pitchFamily="49" charset="0"/>
              </a:endParaRPr>
            </a:p>
            <a:p>
              <a:pPr>
                <a:lnSpc>
                  <a:spcPct val="65000"/>
                </a:lnSpc>
                <a:spcBef>
                  <a:spcPct val="0"/>
                </a:spcBef>
                <a:buClrTx/>
                <a:buFontTx/>
                <a:buNone/>
              </a:pPr>
              <a:r>
                <a:rPr lang="en-US" altLang="en-US" sz="1100">
                  <a:latin typeface="Courier New" panose="02070309020205020404" pitchFamily="49" charset="0"/>
                </a:rPr>
                <a:t>Please wait...</a:t>
              </a:r>
            </a:p>
            <a:p>
              <a:pPr>
                <a:lnSpc>
                  <a:spcPct val="65000"/>
                </a:lnSpc>
                <a:spcBef>
                  <a:spcPct val="0"/>
                </a:spcBef>
                <a:buClrTx/>
                <a:buFontTx/>
                <a:buNone/>
              </a:pPr>
              <a:endParaRPr lang="en-US" altLang="en-US" sz="1100">
                <a:latin typeface="Courier New" panose="02070309020205020404" pitchFamily="49" charset="0"/>
              </a:endParaRPr>
            </a:p>
            <a:p>
              <a:pPr>
                <a:lnSpc>
                  <a:spcPct val="65000"/>
                </a:lnSpc>
                <a:spcBef>
                  <a:spcPct val="0"/>
                </a:spcBef>
                <a:buClrTx/>
                <a:buFontTx/>
                <a:buNone/>
              </a:pPr>
              <a:endParaRPr lang="en-US" altLang="en-US" sz="1100">
                <a:latin typeface="Courier New" panose="02070309020205020404" pitchFamily="49" charset="0"/>
              </a:endParaRPr>
            </a:p>
            <a:p>
              <a:pPr>
                <a:lnSpc>
                  <a:spcPct val="65000"/>
                </a:lnSpc>
                <a:spcBef>
                  <a:spcPct val="0"/>
                </a:spcBef>
                <a:buClrTx/>
                <a:buFontTx/>
                <a:buNone/>
              </a:pPr>
              <a:r>
                <a:rPr lang="en-US" altLang="en-US" sz="1100">
                  <a:latin typeface="Courier New" panose="02070309020205020404" pitchFamily="49" charset="0"/>
                </a:rPr>
                <a:t>Synchronizing and starting the applications.</a:t>
              </a:r>
            </a:p>
            <a:p>
              <a:pPr>
                <a:lnSpc>
                  <a:spcPct val="65000"/>
                </a:lnSpc>
                <a:spcBef>
                  <a:spcPct val="0"/>
                </a:spcBef>
                <a:buClrTx/>
                <a:buFontTx/>
                <a:buNone/>
              </a:pPr>
              <a:endParaRPr lang="en-US" altLang="en-US" sz="1100">
                <a:latin typeface="Courier New" panose="02070309020205020404" pitchFamily="49" charset="0"/>
              </a:endParaRPr>
            </a:p>
            <a:p>
              <a:pPr>
                <a:lnSpc>
                  <a:spcPct val="65000"/>
                </a:lnSpc>
                <a:spcBef>
                  <a:spcPct val="0"/>
                </a:spcBef>
                <a:buClrTx/>
                <a:buFontTx/>
                <a:buNone/>
              </a:pPr>
              <a:r>
                <a:rPr lang="en-US" altLang="en-US" sz="1100">
                  <a:latin typeface="Courier New" panose="02070309020205020404" pitchFamily="49" charset="0"/>
                </a:rPr>
                <a:t>It will take a few minutes before the applications get started.</a:t>
              </a:r>
            </a:p>
            <a:p>
              <a:pPr>
                <a:lnSpc>
                  <a:spcPct val="65000"/>
                </a:lnSpc>
                <a:spcBef>
                  <a:spcPct val="0"/>
                </a:spcBef>
                <a:buClrTx/>
                <a:buFontTx/>
                <a:buNone/>
              </a:pPr>
              <a:endParaRPr lang="en-US" altLang="en-US" sz="1100">
                <a:latin typeface="Courier New" panose="02070309020205020404" pitchFamily="49" charset="0"/>
              </a:endParaRPr>
            </a:p>
            <a:p>
              <a:pPr>
                <a:lnSpc>
                  <a:spcPct val="65000"/>
                </a:lnSpc>
                <a:spcBef>
                  <a:spcPct val="0"/>
                </a:spcBef>
                <a:buClrTx/>
                <a:buFontTx/>
                <a:buNone/>
              </a:pPr>
              <a:r>
                <a:rPr lang="en-US" altLang="en-US" sz="1100">
                  <a:latin typeface="Courier New" panose="02070309020205020404" pitchFamily="49" charset="0"/>
                </a:rPr>
                <a:t>Press &lt;return&gt; to continue.</a:t>
              </a:r>
            </a:p>
          </p:txBody>
        </p:sp>
        <p:sp>
          <p:nvSpPr>
            <p:cNvPr id="110601" name="Rectangle 6">
              <a:extLst>
                <a:ext uri="{FF2B5EF4-FFF2-40B4-BE49-F238E27FC236}">
                  <a16:creationId xmlns:a16="http://schemas.microsoft.com/office/drawing/2014/main" id="{8DC7A4F3-CACC-4252-93A6-430F7D7E4AE6}"/>
                </a:ext>
              </a:extLst>
            </p:cNvPr>
            <p:cNvSpPr>
              <a:spLocks noChangeArrowheads="1"/>
            </p:cNvSpPr>
            <p:nvPr/>
          </p:nvSpPr>
          <p:spPr bwMode="auto">
            <a:xfrm>
              <a:off x="460" y="1338"/>
              <a:ext cx="3411" cy="12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grpSp>
      <p:grpSp>
        <p:nvGrpSpPr>
          <p:cNvPr id="110597" name="Group 10">
            <a:extLst>
              <a:ext uri="{FF2B5EF4-FFF2-40B4-BE49-F238E27FC236}">
                <a16:creationId xmlns:a16="http://schemas.microsoft.com/office/drawing/2014/main" id="{830E7679-3912-42D0-BB9A-57DD9E043C38}"/>
              </a:ext>
            </a:extLst>
          </p:cNvPr>
          <p:cNvGrpSpPr>
            <a:grpSpLocks/>
          </p:cNvGrpSpPr>
          <p:nvPr/>
        </p:nvGrpSpPr>
        <p:grpSpPr bwMode="auto">
          <a:xfrm>
            <a:off x="5014913" y="4211638"/>
            <a:ext cx="3848100" cy="1741487"/>
            <a:chOff x="2415" y="2586"/>
            <a:chExt cx="2409" cy="1126"/>
          </a:xfrm>
        </p:grpSpPr>
        <p:sp>
          <p:nvSpPr>
            <p:cNvPr id="110598" name="Rectangle 9">
              <a:extLst>
                <a:ext uri="{FF2B5EF4-FFF2-40B4-BE49-F238E27FC236}">
                  <a16:creationId xmlns:a16="http://schemas.microsoft.com/office/drawing/2014/main" id="{5E39911E-7C15-4FE2-8038-0C2A6D5E731A}"/>
                </a:ext>
              </a:extLst>
            </p:cNvPr>
            <p:cNvSpPr>
              <a:spLocks noChangeArrowheads="1"/>
            </p:cNvSpPr>
            <p:nvPr/>
          </p:nvSpPr>
          <p:spPr bwMode="auto">
            <a:xfrm>
              <a:off x="2415" y="2586"/>
              <a:ext cx="2409" cy="1098"/>
            </a:xfrm>
            <a:prstGeom prst="rect">
              <a:avLst/>
            </a:prstGeom>
            <a:solidFill>
              <a:schemeClr val="bg1"/>
            </a:solidFill>
            <a:ln w="9525">
              <a:solidFill>
                <a:schemeClr val="tx1"/>
              </a:solidFill>
              <a:miter lim="800000"/>
              <a:headEnd/>
              <a:tailEnd/>
            </a:ln>
          </p:spPr>
          <p:txBody>
            <a:bodyPr wrap="none" anchor="ct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400"/>
            </a:p>
          </p:txBody>
        </p:sp>
        <p:sp>
          <p:nvSpPr>
            <p:cNvPr id="110599" name="Text Box 8">
              <a:extLst>
                <a:ext uri="{FF2B5EF4-FFF2-40B4-BE49-F238E27FC236}">
                  <a16:creationId xmlns:a16="http://schemas.microsoft.com/office/drawing/2014/main" id="{D873A71D-355C-4E61-8CC4-FD1572ECF9A6}"/>
                </a:ext>
              </a:extLst>
            </p:cNvPr>
            <p:cNvSpPr txBox="1">
              <a:spLocks noChangeArrowheads="1"/>
            </p:cNvSpPr>
            <p:nvPr/>
          </p:nvSpPr>
          <p:spPr bwMode="auto">
            <a:xfrm>
              <a:off x="2624" y="2689"/>
              <a:ext cx="1764"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9539"/>
                </a:buClr>
                <a:buFont typeface="Wingdings" panose="05000000000000000000" pitchFamily="2" charset="2"/>
                <a:buChar char="§"/>
                <a:defRPr sz="22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7D6"/>
                </a:buClr>
                <a:buFont typeface="Lucida Grande"/>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lr>
                  <a:schemeClr val="tx1"/>
                </a:buClr>
                <a:buFont typeface="Wingdings 2" panose="050201020105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6F7CAD"/>
                </a:buClr>
                <a:buFont typeface="Wingdings 3" panose="05040102010807070707" pitchFamily="18" charset="2"/>
                <a:buChar char="¬"/>
                <a:defRPr sz="16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buClrTx/>
                <a:buFontTx/>
                <a:buNone/>
              </a:pPr>
              <a:r>
                <a:rPr lang="en-US" altLang="en-US" sz="1100">
                  <a:latin typeface="Courier New" panose="02070309020205020404" pitchFamily="49" charset="0"/>
                </a:rPr>
                <a:t>Main Menu</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Sonus Networks DSC 8000</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1 - Applications</a:t>
              </a:r>
            </a:p>
            <a:p>
              <a:pPr>
                <a:lnSpc>
                  <a:spcPct val="80000"/>
                </a:lnSpc>
                <a:spcBef>
                  <a:spcPct val="0"/>
                </a:spcBef>
                <a:buClrTx/>
                <a:buFontTx/>
                <a:buNone/>
              </a:pPr>
              <a:r>
                <a:rPr lang="en-US" altLang="en-US" sz="1100">
                  <a:latin typeface="Courier New" panose="02070309020205020404" pitchFamily="49" charset="0"/>
                </a:rPr>
                <a:t>         2 - System</a:t>
              </a:r>
            </a:p>
            <a:p>
              <a:pPr>
                <a:lnSpc>
                  <a:spcPct val="80000"/>
                </a:lnSpc>
                <a:spcBef>
                  <a:spcPct val="0"/>
                </a:spcBef>
                <a:buClrTx/>
                <a:buFontTx/>
                <a:buNone/>
              </a:pPr>
              <a:r>
                <a:rPr lang="en-US" altLang="en-US" sz="1100">
                  <a:latin typeface="Courier New" panose="02070309020205020404" pitchFamily="49" charset="0"/>
                </a:rPr>
                <a:t>         3 - Enter Shell</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         l - Logout</a:t>
              </a:r>
            </a:p>
            <a:p>
              <a:pPr>
                <a:lnSpc>
                  <a:spcPct val="80000"/>
                </a:lnSpc>
                <a:spcBef>
                  <a:spcPct val="0"/>
                </a:spcBef>
                <a:buClrTx/>
                <a:buFontTx/>
                <a:buNone/>
              </a:pPr>
              <a:endParaRPr lang="en-US" altLang="en-US" sz="1100">
                <a:latin typeface="Courier New" panose="02070309020205020404" pitchFamily="49" charset="0"/>
              </a:endParaRPr>
            </a:p>
            <a:p>
              <a:pPr>
                <a:lnSpc>
                  <a:spcPct val="80000"/>
                </a:lnSpc>
                <a:spcBef>
                  <a:spcPct val="0"/>
                </a:spcBef>
                <a:buClrTx/>
                <a:buFontTx/>
                <a:buNone/>
              </a:pPr>
              <a:r>
                <a:rPr lang="en-US" altLang="en-US" sz="1100">
                  <a:latin typeface="Courier New" panose="02070309020205020404" pitchFamily="49" charset="0"/>
                </a:rPr>
                <a:t>Enter Selection:</a:t>
              </a:r>
            </a:p>
          </p:txBody>
        </p:sp>
      </p:grpSp>
    </p:spTree>
  </p:cSld>
  <p:clrMapOvr>
    <a:masterClrMapping/>
  </p:clrMapOvr>
  <p:transition>
    <p:strips dir="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DE153-7B41-44F8-979B-6A3CE25BA04D}"/>
              </a:ext>
            </a:extLst>
          </p:cNvPr>
          <p:cNvSpPr>
            <a:spLocks noGrp="1"/>
          </p:cNvSpPr>
          <p:nvPr>
            <p:ph sz="quarter" idx="12"/>
          </p:nvPr>
        </p:nvSpPr>
        <p:spPr>
          <a:xfrm>
            <a:off x="103188" y="914400"/>
            <a:ext cx="8535987" cy="4910138"/>
          </a:xfrm>
        </p:spPr>
        <p:txBody>
          <a:bodyPr>
            <a:normAutofit fontScale="77500" lnSpcReduction="20000"/>
          </a:bodyPr>
          <a:lstStyle/>
          <a:p>
            <a:pPr>
              <a:defRPr/>
            </a:pPr>
            <a:r>
              <a:rPr lang="en-US" dirty="0"/>
              <a:t>During the initial system configuration setup of the EMS system can be allowed.</a:t>
            </a:r>
          </a:p>
          <a:p>
            <a:pPr marL="0" indent="0">
              <a:buFont typeface="Wingdings" panose="05000000000000000000" pitchFamily="2" charset="2"/>
              <a:buNone/>
              <a:defRPr/>
            </a:pPr>
            <a:endParaRPr lang="en-US" dirty="0"/>
          </a:p>
          <a:p>
            <a:pPr>
              <a:defRPr/>
            </a:pPr>
            <a:r>
              <a:rPr lang="en-US" dirty="0"/>
              <a:t>The 10.0.x Sonus Element Management System (EMS) can be used to manage the DSC Platforms. You can enable EMS access using the following two methods. </a:t>
            </a:r>
          </a:p>
          <a:p>
            <a:pPr marL="0" indent="0">
              <a:buFont typeface="Wingdings" panose="05000000000000000000" pitchFamily="2" charset="2"/>
              <a:buNone/>
              <a:defRPr/>
            </a:pPr>
            <a:endParaRPr lang="en-US" dirty="0"/>
          </a:p>
          <a:p>
            <a:pPr>
              <a:defRPr/>
            </a:pPr>
            <a:r>
              <a:rPr lang="en-US" dirty="0"/>
              <a:t>Executing the initial configuration procedure. For more information about this procedure, see the following references.</a:t>
            </a:r>
            <a:br>
              <a:rPr lang="en-US" dirty="0"/>
            </a:br>
            <a:endParaRPr lang="en-US" dirty="0"/>
          </a:p>
          <a:p>
            <a:pPr lvl="1">
              <a:defRPr/>
            </a:pPr>
            <a:r>
              <a:rPr lang="en-US" dirty="0"/>
              <a:t>for the DSC 8000, see the preceding procedure</a:t>
            </a:r>
            <a:br>
              <a:rPr lang="en-US" dirty="0"/>
            </a:br>
            <a:r>
              <a:rPr lang="en-US" dirty="0"/>
              <a:t>   </a:t>
            </a:r>
          </a:p>
          <a:p>
            <a:pPr lvl="1">
              <a:defRPr/>
            </a:pPr>
            <a:r>
              <a:rPr lang="en-US" dirty="0"/>
              <a:t>for the DSC Swe on KVM hypervisor, see </a:t>
            </a:r>
            <a:r>
              <a:rPr lang="en-US" dirty="0">
                <a:hlinkClick r:id="rId2"/>
              </a:rPr>
              <a:t>Executing the Initial Configuration (on KVM Hypervisor)</a:t>
            </a:r>
            <a:r>
              <a:rPr lang="en-US" dirty="0"/>
              <a:t/>
            </a:r>
            <a:br>
              <a:rPr lang="en-US" dirty="0"/>
            </a:br>
            <a:r>
              <a:rPr lang="en-US" dirty="0"/>
              <a:t>  </a:t>
            </a:r>
          </a:p>
          <a:p>
            <a:pPr lvl="1">
              <a:defRPr/>
            </a:pPr>
            <a:r>
              <a:rPr lang="en-US" dirty="0"/>
              <a:t>for the DSC Swe on VMware hypervisor, see </a:t>
            </a:r>
            <a:r>
              <a:rPr lang="en-US" dirty="0">
                <a:hlinkClick r:id="rId3"/>
              </a:rPr>
              <a:t>Executing the Initial Configuration (on VMware Hypervisor)  </a:t>
            </a:r>
            <a:br>
              <a:rPr lang="en-US" dirty="0">
                <a:hlinkClick r:id="rId3"/>
              </a:rPr>
            </a:br>
            <a:r>
              <a:rPr lang="en-US" dirty="0">
                <a:hlinkClick r:id="rId3"/>
              </a:rPr>
              <a:t/>
            </a:r>
            <a:br>
              <a:rPr lang="en-US" dirty="0">
                <a:hlinkClick r:id="rId3"/>
              </a:rPr>
            </a:br>
            <a:endParaRPr lang="en-US" dirty="0"/>
          </a:p>
          <a:p>
            <a:pPr>
              <a:defRPr/>
            </a:pPr>
            <a:r>
              <a:rPr lang="en-US" dirty="0"/>
              <a:t>Using the Web UI (see </a:t>
            </a:r>
            <a:r>
              <a:rPr lang="en-US" dirty="0">
                <a:hlinkClick r:id="rId4"/>
              </a:rPr>
              <a:t>Enabling EMS Access Using the Web UI</a:t>
            </a:r>
            <a:r>
              <a:rPr lang="en-US" dirty="0"/>
              <a:t>)</a:t>
            </a:r>
          </a:p>
          <a:p>
            <a:pPr marL="0" indent="0">
              <a:buFont typeface="Wingdings" panose="05000000000000000000" pitchFamily="2" charset="2"/>
              <a:buNone/>
              <a:defRPr/>
            </a:pPr>
            <a:endParaRPr lang="en-US" dirty="0"/>
          </a:p>
        </p:txBody>
      </p:sp>
      <p:sp>
        <p:nvSpPr>
          <p:cNvPr id="3" name="Title 2">
            <a:extLst>
              <a:ext uri="{FF2B5EF4-FFF2-40B4-BE49-F238E27FC236}">
                <a16:creationId xmlns:a16="http://schemas.microsoft.com/office/drawing/2014/main" id="{19CB8F57-D826-4C03-8995-247A08A62B5D}"/>
              </a:ext>
            </a:extLst>
          </p:cNvPr>
          <p:cNvSpPr>
            <a:spLocks noGrp="1"/>
          </p:cNvSpPr>
          <p:nvPr>
            <p:ph type="title"/>
          </p:nvPr>
        </p:nvSpPr>
        <p:spPr/>
        <p:txBody>
          <a:bodyPr/>
          <a:lstStyle/>
          <a:p>
            <a:pPr>
              <a:defRPr/>
            </a:pPr>
            <a:r>
              <a:rPr lang="en-US" dirty="0"/>
              <a:t>EMS Support for DSC 8000 and SWe</a:t>
            </a:r>
          </a:p>
        </p:txBody>
      </p:sp>
    </p:spTree>
  </p:cSld>
  <p:clrMapOvr>
    <a:masterClrMapping/>
  </p:clrMapOvr>
  <p:transition>
    <p:strips dir="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Content Placeholder 3">
            <a:extLst>
              <a:ext uri="{FF2B5EF4-FFF2-40B4-BE49-F238E27FC236}">
                <a16:creationId xmlns:a16="http://schemas.microsoft.com/office/drawing/2014/main" id="{3B3CC010-575F-4BD7-99D3-D6B5D42995FD}"/>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a:xfrm>
            <a:off x="0" y="885825"/>
            <a:ext cx="4383088" cy="5165725"/>
          </a:xfrm>
        </p:spPr>
      </p:pic>
      <p:sp>
        <p:nvSpPr>
          <p:cNvPr id="3" name="Title 2">
            <a:extLst>
              <a:ext uri="{FF2B5EF4-FFF2-40B4-BE49-F238E27FC236}">
                <a16:creationId xmlns:a16="http://schemas.microsoft.com/office/drawing/2014/main" id="{7EAA5444-8EE0-49EE-B591-73648290240B}"/>
              </a:ext>
            </a:extLst>
          </p:cNvPr>
          <p:cNvSpPr>
            <a:spLocks noGrp="1"/>
          </p:cNvSpPr>
          <p:nvPr>
            <p:ph type="title"/>
          </p:nvPr>
        </p:nvSpPr>
        <p:spPr/>
        <p:txBody>
          <a:bodyPr/>
          <a:lstStyle/>
          <a:p>
            <a:pPr>
              <a:defRPr/>
            </a:pPr>
            <a:r>
              <a:rPr lang="en-US" sz="2800" dirty="0"/>
              <a:t>Enable EMS from DCS800 WebUi and The EMS GUI</a:t>
            </a:r>
          </a:p>
        </p:txBody>
      </p:sp>
      <p:pic>
        <p:nvPicPr>
          <p:cNvPr id="112644" name="Picture 4">
            <a:extLst>
              <a:ext uri="{FF2B5EF4-FFF2-40B4-BE49-F238E27FC236}">
                <a16:creationId xmlns:a16="http://schemas.microsoft.com/office/drawing/2014/main" id="{AEF17DD3-20B2-4B81-9AC7-2FF6F824F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813" y="885825"/>
            <a:ext cx="4591050" cy="516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Sonus Corporate Template July 2010 - WITHOUT CONFIDENTIALITY FOOTER">
  <a:themeElements>
    <a:clrScheme name="Ken Feb2010">
      <a:dk1>
        <a:sysClr val="windowText" lastClr="000000"/>
      </a:dk1>
      <a:lt1>
        <a:sysClr val="window" lastClr="FFFFFF"/>
      </a:lt1>
      <a:dk2>
        <a:srgbClr val="464653"/>
      </a:dk2>
      <a:lt2>
        <a:srgbClr val="52ADCA"/>
      </a:lt2>
      <a:accent1>
        <a:srgbClr val="546292"/>
      </a:accent1>
      <a:accent2>
        <a:srgbClr val="607BD2"/>
      </a:accent2>
      <a:accent3>
        <a:srgbClr val="4AA66C"/>
      </a:accent3>
      <a:accent4>
        <a:srgbClr val="144D29"/>
      </a:accent4>
      <a:accent5>
        <a:srgbClr val="F8981D"/>
      </a:accent5>
      <a:accent6>
        <a:srgbClr val="B01A48"/>
      </a:accent6>
      <a:hlink>
        <a:srgbClr val="0A0AFF"/>
      </a:hlink>
      <a:folHlink>
        <a:srgbClr val="6B568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FFFFFF"/>
        </a:dk2>
        <a:lt2>
          <a:srgbClr val="808080"/>
        </a:lt2>
        <a:accent1>
          <a:srgbClr val="607BD2"/>
        </a:accent1>
        <a:accent2>
          <a:srgbClr val="0EAAEF"/>
        </a:accent2>
        <a:accent3>
          <a:srgbClr val="FFFFFF"/>
        </a:accent3>
        <a:accent4>
          <a:srgbClr val="000000"/>
        </a:accent4>
        <a:accent5>
          <a:srgbClr val="B6BFE5"/>
        </a:accent5>
        <a:accent6>
          <a:srgbClr val="0C9AD9"/>
        </a:accent6>
        <a:hlink>
          <a:srgbClr val="FF8000"/>
        </a:hlink>
        <a:folHlink>
          <a:srgbClr val="CCCC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9887216D3AA048A3945F3772D08CDD" ma:contentTypeVersion="1" ma:contentTypeDescription="Create a new document." ma:contentTypeScope="" ma:versionID="6ea64d50fa05c546854bf3808da3145c">
  <xsd:schema xmlns:xsd="http://www.w3.org/2001/XMLSchema" xmlns:xs="http://www.w3.org/2001/XMLSchema" xmlns:p="http://schemas.microsoft.com/office/2006/metadata/properties" xmlns:ns3="bf37e9b0-6164-454c-845b-9a662b8b5741" targetNamespace="http://schemas.microsoft.com/office/2006/metadata/properties" ma:root="true" ma:fieldsID="3bd29066ce2f07859bdaebd436a935f3" ns3:_="">
    <xsd:import namespace="bf37e9b0-6164-454c-845b-9a662b8b5741"/>
    <xsd:element name="properties">
      <xsd:complexType>
        <xsd:sequence>
          <xsd:element name="documentManagement">
            <xsd:complexType>
              <xsd:all>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7e9b0-6164-454c-845b-9a662b8b574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3E48CCD-BCD2-45AA-8BD1-D416330D8037}">
  <ds:schemaRefs>
    <ds:schemaRef ds:uri="http://schemas.openxmlformats.org/package/2006/metadata/core-properties"/>
    <ds:schemaRef ds:uri="http://schemas.microsoft.com/office/2006/documentManagement/types"/>
    <ds:schemaRef ds:uri="http://www.w3.org/XML/1998/namespace"/>
    <ds:schemaRef ds:uri="http://purl.org/dc/dcmitype/"/>
    <ds:schemaRef ds:uri="http://purl.org/dc/terms/"/>
    <ds:schemaRef ds:uri="http://schemas.microsoft.com/office/2006/metadata/properties"/>
    <ds:schemaRef ds:uri="bf37e9b0-6164-454c-845b-9a662b8b5741"/>
    <ds:schemaRef ds:uri="http://purl.org/dc/elements/1.1/"/>
    <ds:schemaRef ds:uri="http://schemas.microsoft.com/office/infopath/2007/PartnerControls"/>
  </ds:schemaRefs>
</ds:datastoreItem>
</file>

<file path=customXml/itemProps2.xml><?xml version="1.0" encoding="utf-8"?>
<ds:datastoreItem xmlns:ds="http://schemas.openxmlformats.org/officeDocument/2006/customXml" ds:itemID="{5BCB9399-90B8-4025-9B0B-D76B86600E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7e9b0-6164-454c-845b-9a662b8b57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52064</TotalTime>
  <Words>7562</Words>
  <Application>Microsoft Office PowerPoint</Application>
  <PresentationFormat>On-screen Show (4:3)</PresentationFormat>
  <Paragraphs>1612</Paragraphs>
  <Slides>177</Slides>
  <Notes>2</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177</vt:i4>
      </vt:variant>
    </vt:vector>
  </HeadingPairs>
  <TitlesOfParts>
    <vt:vector size="192" baseType="lpstr">
      <vt:lpstr>ＭＳ Ｐゴシック</vt:lpstr>
      <vt:lpstr>Arial</vt:lpstr>
      <vt:lpstr>Arial Narrow</vt:lpstr>
      <vt:lpstr>Arial Unicode MS</vt:lpstr>
      <vt:lpstr>AvantGarde</vt:lpstr>
      <vt:lpstr>Calibri</vt:lpstr>
      <vt:lpstr>Courier New</vt:lpstr>
      <vt:lpstr>Interstate-Light</vt:lpstr>
      <vt:lpstr>Interstate-Regular</vt:lpstr>
      <vt:lpstr>Lucida Grande</vt:lpstr>
      <vt:lpstr>Wingdings</vt:lpstr>
      <vt:lpstr>Wingdings 2</vt:lpstr>
      <vt:lpstr>Wingdings 3</vt:lpstr>
      <vt:lpstr>Sonus Corporate Template July 2010 - WITHOUT CONFIDENTIALITY FOOTER</vt:lpstr>
      <vt:lpstr>Bitmap Image</vt:lpstr>
      <vt:lpstr>DSC - STP </vt:lpstr>
      <vt:lpstr>Contents</vt:lpstr>
      <vt:lpstr>Course Objectives </vt:lpstr>
      <vt:lpstr>DSC Course Objectives</vt:lpstr>
      <vt:lpstr>Introduction to DSC </vt:lpstr>
      <vt:lpstr>Introduction to the DSC</vt:lpstr>
      <vt:lpstr>Reference Material  Signaling Systems Documentation List</vt:lpstr>
      <vt:lpstr>Reference Material  Signaling Systems Documentation List</vt:lpstr>
      <vt:lpstr>Reference Material  Signaling Systems Documentation List</vt:lpstr>
      <vt:lpstr>Sonus Global Services Support Portal and Documentation Access</vt:lpstr>
      <vt:lpstr>Customer Support</vt:lpstr>
      <vt:lpstr>Customer Support</vt:lpstr>
      <vt:lpstr>DSC System Capacity</vt:lpstr>
      <vt:lpstr>Introduction to the DSC STP</vt:lpstr>
      <vt:lpstr>System Overview</vt:lpstr>
      <vt:lpstr>System Overview</vt:lpstr>
      <vt:lpstr>Key Features</vt:lpstr>
      <vt:lpstr>Deployment Example of STP</vt:lpstr>
      <vt:lpstr>DSC 8000 System Hardware </vt:lpstr>
      <vt:lpstr>DSC 8000 System Hardware</vt:lpstr>
      <vt:lpstr>PowerPoint Presentation</vt:lpstr>
      <vt:lpstr>System Hardware</vt:lpstr>
      <vt:lpstr>Overview</vt:lpstr>
      <vt:lpstr>Card Assignments</vt:lpstr>
      <vt:lpstr>PowerPoint Presentation</vt:lpstr>
      <vt:lpstr>PowerPoint Presentation</vt:lpstr>
      <vt:lpstr>PowerPoint Presentation</vt:lpstr>
      <vt:lpstr>PowerPoint Presentation</vt:lpstr>
      <vt:lpstr>PowerPoint Presentation</vt:lpstr>
      <vt:lpstr>DSC 8000 Chassis – Front View</vt:lpstr>
      <vt:lpstr>PowerPoint Presentation</vt:lpstr>
      <vt:lpstr>PowerPoint Presentation</vt:lpstr>
      <vt:lpstr>PowerPoint Presentation</vt:lpstr>
      <vt:lpstr>DSC 8000 Chassis - Rear View</vt:lpstr>
      <vt:lpstr>PowerPoint Presentation</vt:lpstr>
      <vt:lpstr>DSC 8000 Rack</vt:lpstr>
      <vt:lpstr>DSC 8000 PDU</vt:lpstr>
      <vt:lpstr>DSC 8000 Alarm Panel</vt:lpstr>
      <vt:lpstr>MCH Front (AMC 671)</vt:lpstr>
      <vt:lpstr>MCH Rear Transition Module (RMC 670)</vt:lpstr>
      <vt:lpstr>CPU Front (AMC 124)</vt:lpstr>
      <vt:lpstr>CPU Rear Transition Module (RMC 110)</vt:lpstr>
      <vt:lpstr>IO T1/E1/J1 (AMC 348)</vt:lpstr>
      <vt:lpstr>IO T1/E1/J1 (RMC 348)</vt:lpstr>
      <vt:lpstr>Hardware Hot-Swap Procedure</vt:lpstr>
      <vt:lpstr>DSC 8000 SWe</vt:lpstr>
      <vt:lpstr>DSC SWe</vt:lpstr>
      <vt:lpstr>DSC SWe - KVM Example 1</vt:lpstr>
      <vt:lpstr>DSC SWe - KVM Example 2</vt:lpstr>
      <vt:lpstr>DSC 8000 System Software </vt:lpstr>
      <vt:lpstr>System Software</vt:lpstr>
      <vt:lpstr>System Software Architecture</vt:lpstr>
      <vt:lpstr>External IP Ports</vt:lpstr>
      <vt:lpstr>External IP Ports</vt:lpstr>
      <vt:lpstr>System Software Directory Structure</vt:lpstr>
      <vt:lpstr>Inter-Process Communication</vt:lpstr>
      <vt:lpstr>Software Survivability</vt:lpstr>
      <vt:lpstr>Software Processes</vt:lpstr>
      <vt:lpstr>Software Processes</vt:lpstr>
      <vt:lpstr>User Access (UPP)</vt:lpstr>
      <vt:lpstr> User access – SCCP_Operator Profile - Continue</vt:lpstr>
      <vt:lpstr>Available User Interfaces</vt:lpstr>
      <vt:lpstr>User Interfaces (Menu UI)</vt:lpstr>
      <vt:lpstr>User Interfaces (Menu UI)</vt:lpstr>
      <vt:lpstr>CMU (webUI) - Logging On</vt:lpstr>
      <vt:lpstr>CMU - Main Menu</vt:lpstr>
      <vt:lpstr>CMU, Screen Layout Example</vt:lpstr>
      <vt:lpstr>CMU, Context-sensitive Help</vt:lpstr>
      <vt:lpstr>TL1</vt:lpstr>
      <vt:lpstr>TL1</vt:lpstr>
      <vt:lpstr>TL1 Examples</vt:lpstr>
      <vt:lpstr>SNMP</vt:lpstr>
      <vt:lpstr>XML</vt:lpstr>
      <vt:lpstr>Initial System Configuration </vt:lpstr>
      <vt:lpstr>Initial System Configuration</vt:lpstr>
      <vt:lpstr>Initial System Configuration</vt:lpstr>
      <vt:lpstr>Initial System Configuration</vt:lpstr>
      <vt:lpstr>Licensing</vt:lpstr>
      <vt:lpstr>Licensing</vt:lpstr>
      <vt:lpstr>Licensing</vt:lpstr>
      <vt:lpstr>Licensing</vt:lpstr>
      <vt:lpstr>Licensing</vt:lpstr>
      <vt:lpstr>Licensing</vt:lpstr>
      <vt:lpstr>Network Interfaces</vt:lpstr>
      <vt:lpstr>Network Interfaces</vt:lpstr>
      <vt:lpstr>Network Interfaces</vt:lpstr>
      <vt:lpstr>Network Interfaces</vt:lpstr>
      <vt:lpstr>IP Networking (SS7 IP)</vt:lpstr>
      <vt:lpstr>IP Networking (SS7 IP)</vt:lpstr>
      <vt:lpstr>IP Networking (SS7 IP)</vt:lpstr>
      <vt:lpstr>IP Networking (SS7 IP)</vt:lpstr>
      <vt:lpstr>Management Network (O&amp;M) Configuration</vt:lpstr>
      <vt:lpstr>Management Network Configuration</vt:lpstr>
      <vt:lpstr>Management Network Configuration</vt:lpstr>
      <vt:lpstr>Management Network Configuration</vt:lpstr>
      <vt:lpstr>Internal Configuration</vt:lpstr>
      <vt:lpstr>Internal Configuration</vt:lpstr>
      <vt:lpstr>EMS Support for DSC 8000 and SWe</vt:lpstr>
      <vt:lpstr>Enable EMS from DCS800 WebUi and The EMS GUI</vt:lpstr>
      <vt:lpstr>EMS Initial System Configuration - Continue</vt:lpstr>
      <vt:lpstr>Configuring System Date and Time</vt:lpstr>
      <vt:lpstr>Setting the Time Zone</vt:lpstr>
      <vt:lpstr>Setting the Date and Time</vt:lpstr>
      <vt:lpstr>Adding NTP Servers</vt:lpstr>
      <vt:lpstr>Managing Users and Passwords</vt:lpstr>
      <vt:lpstr>Managing Users and Passwords</vt:lpstr>
      <vt:lpstr>Managing Users and Passwords</vt:lpstr>
      <vt:lpstr>Managing Users and Passwords</vt:lpstr>
      <vt:lpstr>Configuring RADIUS</vt:lpstr>
      <vt:lpstr>Configuring Radius</vt:lpstr>
      <vt:lpstr>Configuring RADIUS</vt:lpstr>
      <vt:lpstr>Operation and Maintenance </vt:lpstr>
      <vt:lpstr>Operation and Maintenance</vt:lpstr>
      <vt:lpstr>System Monitoring</vt:lpstr>
      <vt:lpstr>System Monitoring - Alarm Dashboard</vt:lpstr>
      <vt:lpstr>System Monitoring - Alarm Dashboard</vt:lpstr>
      <vt:lpstr>System Monitoring - Alarm Dashboard Continue</vt:lpstr>
      <vt:lpstr>System Monitoring - Memory Space Accounting</vt:lpstr>
      <vt:lpstr>System Monitoring - Process Events</vt:lpstr>
      <vt:lpstr>System Monitoring - Slot Monitor</vt:lpstr>
      <vt:lpstr>System Monitoring - Switch Monitor</vt:lpstr>
      <vt:lpstr>System Monitoring - SNMP</vt:lpstr>
      <vt:lpstr>System Monitoring - SNMP</vt:lpstr>
      <vt:lpstr>System Monitoring - SNMP</vt:lpstr>
      <vt:lpstr>System Monitoring - SNMP</vt:lpstr>
      <vt:lpstr>System Monitoring - Configuring Logs</vt:lpstr>
      <vt:lpstr>System Monitoring - Configuring Logs</vt:lpstr>
      <vt:lpstr>System Monitoring - Configuring Logs</vt:lpstr>
      <vt:lpstr>System Monitoring - Retrieving Systems Files</vt:lpstr>
      <vt:lpstr>System Monitoring - Integrated Monitoring Feed</vt:lpstr>
      <vt:lpstr>System Monitoring – Wireshark IMF</vt:lpstr>
      <vt:lpstr>System Monitoring – Wireshark IMF</vt:lpstr>
      <vt:lpstr>System Monitoring – Wireshark IMF</vt:lpstr>
      <vt:lpstr>System Monitoring - Configuring IMF IP</vt:lpstr>
      <vt:lpstr>System Monitoring – Wireshark IMF</vt:lpstr>
      <vt:lpstr>System Monitoring - Configuring IMF IP</vt:lpstr>
      <vt:lpstr>System Monitoring - Configuring IMF IP</vt:lpstr>
      <vt:lpstr>System Monitoring - Configuring IMF IP</vt:lpstr>
      <vt:lpstr>System Monitoring - Configuring IMF IP</vt:lpstr>
      <vt:lpstr>System Monitoring - Configuring IMF IP</vt:lpstr>
      <vt:lpstr>System Monitoring - Configuring IMF IP</vt:lpstr>
      <vt:lpstr>System Monitoring - Configuring IMF IP</vt:lpstr>
      <vt:lpstr>System Monitoring - Configuring Processes</vt:lpstr>
      <vt:lpstr>System Monitoring - Configuring Watchdog</vt:lpstr>
      <vt:lpstr>System Monitoring - Watchdog Processes</vt:lpstr>
      <vt:lpstr>System Monitoring - Watchdog Processes</vt:lpstr>
      <vt:lpstr>Access Security</vt:lpstr>
      <vt:lpstr>Access Security – User Passwords</vt:lpstr>
      <vt:lpstr>Access Security – User Passwords</vt:lpstr>
      <vt:lpstr>Access Security - Firewall</vt:lpstr>
      <vt:lpstr>Access Security - Firewall</vt:lpstr>
      <vt:lpstr>Access Security – IPSEC and TLS (Diameter Only)</vt:lpstr>
      <vt:lpstr>Access Security – IPSEC and TLS (Diameter Only)</vt:lpstr>
      <vt:lpstr>Access Security – IPSEC (Diameter Only)</vt:lpstr>
      <vt:lpstr>Access Security – IPSEC Configuration (Diameter Only)</vt:lpstr>
      <vt:lpstr>Access Security – TLS Configuration (Diameter Only)</vt:lpstr>
      <vt:lpstr>Access Security – TLS Configuration (Diameter Only)</vt:lpstr>
      <vt:lpstr>Data Measurements</vt:lpstr>
      <vt:lpstr>Data Measurements - Statistics</vt:lpstr>
      <vt:lpstr>Data Measurements - Statistics</vt:lpstr>
      <vt:lpstr>Data Measurements – File Formats</vt:lpstr>
      <vt:lpstr>Data Measurements - Example</vt:lpstr>
      <vt:lpstr>Backup and Restore</vt:lpstr>
      <vt:lpstr>Backup and Restore</vt:lpstr>
      <vt:lpstr>Backup and Restore</vt:lpstr>
      <vt:lpstr>Backup and Restore – Destination Definitions</vt:lpstr>
      <vt:lpstr>Backup and Restore – Mail Server</vt:lpstr>
      <vt:lpstr>Backup and Restore – Manual Backups</vt:lpstr>
      <vt:lpstr>Backup and Restore – Automated Backups</vt:lpstr>
      <vt:lpstr>Backup and Restore – System Backup to USB Key</vt:lpstr>
      <vt:lpstr>Backup and Restore – Restore Backups</vt:lpstr>
      <vt:lpstr>Software Version</vt:lpstr>
      <vt:lpstr>Software Version – CMU</vt:lpstr>
      <vt:lpstr>Software Versions - CLI</vt:lpstr>
      <vt:lpstr>Software Versions - Upgrades</vt:lpstr>
      <vt:lpstr>Software Versions - Upgrades</vt:lpstr>
      <vt:lpstr>Course Completed </vt:lpstr>
    </vt:vector>
  </TitlesOfParts>
  <Company>Sonus Networks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Sonus Overview for Partners</dc:title>
  <dc:creator>sonus</dc:creator>
  <cp:lastModifiedBy>Tung Tran Doan</cp:lastModifiedBy>
  <cp:revision>1601</cp:revision>
  <cp:lastPrinted>2014-01-07T19:47:28Z</cp:lastPrinted>
  <dcterms:created xsi:type="dcterms:W3CDTF">2011-10-26T20:11:23Z</dcterms:created>
  <dcterms:modified xsi:type="dcterms:W3CDTF">2022-02-17T03:28:56Z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0x010100C79887216D3AA048A3945F3772D08CDD</vt:lpwstr>
  </property>
  <property fmtid="{D5CDD505-2E9C-101B-9397-08002B2CF9AE}" pid="3" name="Owner">
    <vt:lpwstr/>
  </property>
  <property fmtid="{D5CDD505-2E9C-101B-9397-08002B2CF9AE}" pid="4" name="SPSDescription">
    <vt:lpwstr>Updated with new NetSecure, EMS, and IMS icons </vt:lpwstr>
  </property>
  <property fmtid="{D5CDD505-2E9C-101B-9397-08002B2CF9AE}" pid="5" name="Status">
    <vt:lpwstr>Final</vt:lpwstr>
  </property>
  <property fmtid="{D5CDD505-2E9C-101B-9397-08002B2CF9AE}" pid="6" name="External Use?">
    <vt:lpwstr>1</vt:lpwstr>
  </property>
  <property fmtid="{D5CDD505-2E9C-101B-9397-08002B2CF9AE}" pid="7" name="ArticulateUseProject">
    <vt:lpwstr>1</vt:lpwstr>
  </property>
  <property fmtid="{D5CDD505-2E9C-101B-9397-08002B2CF9AE}" pid="8" name="ArticulateProjectFull">
    <vt:lpwstr>C:\_TLC\ADM - Sonus\Tony Scarfo 4x3\SON_2012_Transformation_TonyScarfo_4x3_v2.ppta</vt:lpwstr>
  </property>
  <property fmtid="{D5CDD505-2E9C-101B-9397-08002B2CF9AE}" pid="9" name="ArticulateGUID">
    <vt:lpwstr>DB26CC5E-47C2-4E44-872A-F4750CD57C03</vt:lpwstr>
  </property>
  <property fmtid="{D5CDD505-2E9C-101B-9397-08002B2CF9AE}" pid="10" name="ArticulatePath">
    <vt:lpwstr>SON_2012_Transformation_TonyScarfo_4x3_v2</vt:lpwstr>
  </property>
  <property fmtid="{D5CDD505-2E9C-101B-9397-08002B2CF9AE}" pid="11" name="_dlc_DocIdItemGuid">
    <vt:lpwstr>4a4a3e74-89a0-4626-b12e-503583019b0a</vt:lpwstr>
  </property>
  <property fmtid="{D5CDD505-2E9C-101B-9397-08002B2CF9AE}" pid="12" name="_dlc_DocId">
    <vt:lpwstr>TAUXV3V6PT3Y-640-433</vt:lpwstr>
  </property>
  <property fmtid="{D5CDD505-2E9C-101B-9397-08002B2CF9AE}" pid="13" name="_dlc_DocIdUrl">
    <vt:lpwstr>http://home/Departments/IT/ITPrivate/_layouts/DocIdRedir.aspx?ID=TAUXV3V6PT3Y-640-433, TAUXV3V6PT3Y-640-433</vt:lpwstr>
  </property>
</Properties>
</file>